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3"/>
  </p:notesMasterIdLst>
  <p:sldIdLst>
    <p:sldId id="256" r:id="rId2"/>
    <p:sldId id="265" r:id="rId3"/>
    <p:sldId id="271" r:id="rId4"/>
    <p:sldId id="266" r:id="rId5"/>
    <p:sldId id="268" r:id="rId6"/>
    <p:sldId id="267" r:id="rId7"/>
    <p:sldId id="269" r:id="rId8"/>
    <p:sldId id="274" r:id="rId9"/>
    <p:sldId id="275" r:id="rId10"/>
    <p:sldId id="260" r:id="rId11"/>
    <p:sldId id="276" r:id="rId12"/>
    <p:sldId id="295" r:id="rId13"/>
    <p:sldId id="281" r:id="rId14"/>
    <p:sldId id="285" r:id="rId15"/>
    <p:sldId id="284" r:id="rId16"/>
    <p:sldId id="283" r:id="rId17"/>
    <p:sldId id="300" r:id="rId18"/>
    <p:sldId id="301" r:id="rId19"/>
    <p:sldId id="302" r:id="rId20"/>
    <p:sldId id="292" r:id="rId21"/>
    <p:sldId id="264" r:id="rId22"/>
    <p:sldId id="303" r:id="rId23"/>
    <p:sldId id="294" r:id="rId24"/>
    <p:sldId id="280" r:id="rId25"/>
    <p:sldId id="278" r:id="rId26"/>
    <p:sldId id="279" r:id="rId27"/>
    <p:sldId id="297" r:id="rId28"/>
    <p:sldId id="287" r:id="rId29"/>
    <p:sldId id="298" r:id="rId30"/>
    <p:sldId id="299"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28"/>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5818" autoAdjust="0"/>
  </p:normalViewPr>
  <p:slideViewPr>
    <p:cSldViewPr snapToGrid="0">
      <p:cViewPr varScale="1">
        <p:scale>
          <a:sx n="58" d="100"/>
          <a:sy n="58" d="100"/>
        </p:scale>
        <p:origin x="1555"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58990-C075-4D4B-AAE0-542499821D7D}" type="datetimeFigureOut">
              <a:rPr lang="en-US" smtClean="0"/>
              <a:t>11/10/2018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3995C-58A9-426E-A004-3D9ABE891C25}" type="slidenum">
              <a:rPr lang="en-US" smtClean="0"/>
              <a:t>‹#›</a:t>
            </a:fld>
            <a:endParaRPr lang="en-US" dirty="0"/>
          </a:p>
        </p:txBody>
      </p:sp>
    </p:spTree>
    <p:extLst>
      <p:ext uri="{BB962C8B-B14F-4D97-AF65-F5344CB8AC3E}">
        <p14:creationId xmlns:p14="http://schemas.microsoft.com/office/powerpoint/2010/main" val="342555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1</a:t>
            </a:fld>
            <a:endParaRPr lang="en-US" dirty="0"/>
          </a:p>
        </p:txBody>
      </p:sp>
    </p:spTree>
    <p:extLst>
      <p:ext uri="{BB962C8B-B14F-4D97-AF65-F5344CB8AC3E}">
        <p14:creationId xmlns:p14="http://schemas.microsoft.com/office/powerpoint/2010/main" val="1560290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Now that we have access to our</a:t>
            </a:r>
            <a:r>
              <a:rPr lang="en-IE" baseline="0" dirty="0" smtClean="0"/>
              <a:t> production database – outside the Flask server, we can do some cool stuff.</a:t>
            </a:r>
          </a:p>
          <a:p>
            <a:pPr marL="171450" indent="-171450">
              <a:buFont typeface="Wingdings" panose="05000000000000000000" pitchFamily="2" charset="2"/>
              <a:buChar char="§"/>
            </a:pPr>
            <a:r>
              <a:rPr lang="en-IE" baseline="0" dirty="0" smtClean="0"/>
              <a:t>In this situation, I had a bug in my code – more of a feature really, and needed to delete any old jobs, running with that bug.</a:t>
            </a:r>
          </a:p>
          <a:p>
            <a:pPr marL="171450" indent="-171450">
              <a:buFont typeface="Wingdings" panose="05000000000000000000" pitchFamily="2" charset="2"/>
              <a:buChar char="§"/>
            </a:pPr>
            <a:r>
              <a:rPr lang="en-IE" baseline="0" dirty="0" smtClean="0"/>
              <a:t>This example could be expanded out to include database with 1-to-many relationships.</a:t>
            </a:r>
          </a:p>
          <a:p>
            <a:pPr marL="171450" indent="-171450">
              <a:buFont typeface="Wingdings" panose="05000000000000000000" pitchFamily="2" charset="2"/>
              <a:buChar char="§"/>
            </a:pPr>
            <a:r>
              <a:rPr lang="en-IE" baseline="0" dirty="0" smtClean="0"/>
              <a:t>For example, each item in the “Runs” database, can have multiple items from the “Files” database linked to it. </a:t>
            </a:r>
          </a:p>
          <a:p>
            <a:pPr marL="171450" indent="-171450">
              <a:buFont typeface="Wingdings" panose="05000000000000000000" pitchFamily="2" charset="2"/>
              <a:buChar char="§"/>
            </a:pPr>
            <a:r>
              <a:rPr lang="en-IE" baseline="0" dirty="0" smtClean="0"/>
              <a:t>It would be extremely difficult to do something like this manually through </a:t>
            </a:r>
            <a:r>
              <a:rPr lang="en-IE" baseline="0" dirty="0" err="1" smtClean="0"/>
              <a:t>pgAdmin</a:t>
            </a:r>
            <a:r>
              <a:rPr lang="en-IE" baseline="0" dirty="0" smtClean="0"/>
              <a:t>.</a:t>
            </a:r>
          </a:p>
          <a:p>
            <a:pPr marL="171450" indent="-171450">
              <a:buFont typeface="Wingdings" panose="05000000000000000000" pitchFamily="2" charset="2"/>
              <a:buChar char="§"/>
            </a:pPr>
            <a:endParaRPr lang="en-IE" baseline="0" dirty="0" smtClean="0"/>
          </a:p>
          <a:p>
            <a:pPr marL="0" indent="0">
              <a:buFont typeface="Wingdings" panose="05000000000000000000" pitchFamily="2" charset="2"/>
              <a:buNone/>
            </a:pPr>
            <a:r>
              <a:rPr lang="en-IE" baseline="0" dirty="0" smtClean="0"/>
              <a:t>This is a cool feature, it allows us to reuse the Models code from our app and all of the database connections to access out database outside of the app.</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10</a:t>
            </a:fld>
            <a:endParaRPr lang="en-US"/>
          </a:p>
        </p:txBody>
      </p:sp>
    </p:spTree>
    <p:extLst>
      <p:ext uri="{BB962C8B-B14F-4D97-AF65-F5344CB8AC3E}">
        <p14:creationId xmlns:p14="http://schemas.microsoft.com/office/powerpoint/2010/main" val="378016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same code</a:t>
            </a:r>
            <a:r>
              <a:rPr lang="en-IE" baseline="0" dirty="0" smtClean="0"/>
              <a:t> base can be used to connect multiple servers to a single web application.</a:t>
            </a:r>
          </a:p>
          <a:p>
            <a:endParaRPr lang="en-IE" baseline="0" dirty="0" smtClean="0"/>
          </a:p>
          <a:p>
            <a:r>
              <a:rPr lang="en-IE" baseline="0" dirty="0" smtClean="0"/>
              <a:t>Web server is only called via WSGI file or </a:t>
            </a:r>
            <a:r>
              <a:rPr lang="en-IE" baseline="0" dirty="0" err="1" smtClean="0"/>
              <a:t>runserver</a:t>
            </a:r>
            <a:r>
              <a:rPr lang="en-IE" baseline="0" dirty="0" smtClean="0"/>
              <a:t> command.</a:t>
            </a:r>
          </a:p>
          <a:p>
            <a:pPr marL="171450" indent="-171450">
              <a:buFont typeface="Wingdings" panose="05000000000000000000" pitchFamily="2" charset="2"/>
              <a:buChar char="§"/>
            </a:pPr>
            <a:r>
              <a:rPr lang="en-IE" baseline="0" dirty="0" smtClean="0"/>
              <a:t>Proc file calls WSGI file, instantiates web server.</a:t>
            </a:r>
          </a:p>
          <a:p>
            <a:r>
              <a:rPr lang="en-IE" baseline="0" dirty="0" smtClean="0"/>
              <a:t>When run on local server, we reuse the code for our app models and database connections.</a:t>
            </a:r>
          </a:p>
          <a:p>
            <a:r>
              <a:rPr lang="en-IE" baseline="0" dirty="0" smtClean="0"/>
              <a:t/>
            </a:r>
            <a:br>
              <a:rPr lang="en-IE" baseline="0" dirty="0" smtClean="0"/>
            </a:br>
            <a:r>
              <a:rPr lang="en-IE" baseline="0" dirty="0" smtClean="0"/>
              <a:t>So what is the DB engine doing?:</a:t>
            </a:r>
          </a:p>
          <a:p>
            <a:pPr marL="171450" indent="-171450">
              <a:buFont typeface="Wingdings" panose="05000000000000000000" pitchFamily="2" charset="2"/>
              <a:buChar char="§"/>
            </a:pPr>
            <a:r>
              <a:rPr lang="en-IE" baseline="0" dirty="0" smtClean="0"/>
              <a:t>DB engine is used to parse any files on local server.</a:t>
            </a:r>
          </a:p>
          <a:p>
            <a:pPr marL="171450" indent="-171450">
              <a:buFont typeface="Wingdings" panose="05000000000000000000" pitchFamily="2" charset="2"/>
              <a:buChar char="§"/>
            </a:pPr>
            <a:r>
              <a:rPr lang="en-IE" baseline="0" dirty="0" smtClean="0"/>
              <a:t>Web server doesn’t have access to these servers, so </a:t>
            </a:r>
            <a:r>
              <a:rPr lang="en-IE" baseline="0" dirty="0" err="1" smtClean="0"/>
              <a:t>ho</a:t>
            </a:r>
            <a:r>
              <a:rPr lang="en-IE" baseline="0" dirty="0" smtClean="0"/>
              <a:t> do you get data to your application?</a:t>
            </a:r>
          </a:p>
          <a:p>
            <a:pPr marL="171450" indent="-171450">
              <a:buFont typeface="Wingdings" panose="05000000000000000000" pitchFamily="2" charset="2"/>
              <a:buChar char="§"/>
            </a:pPr>
            <a:r>
              <a:rPr lang="en-IE" baseline="0" dirty="0" smtClean="0"/>
              <a:t>Pushes results to database (can be on a cloud server, </a:t>
            </a:r>
            <a:r>
              <a:rPr lang="en-IE" baseline="0" dirty="0" err="1" smtClean="0"/>
              <a:t>DBaaS</a:t>
            </a:r>
            <a:r>
              <a:rPr lang="en-IE" baseline="0" dirty="0" smtClean="0"/>
              <a:t>, or any of the other servers).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baseline="0" dirty="0" smtClean="0"/>
              <a:t>DB engine takes a list of files from the Queue database and parses them.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baseline="0" dirty="0" err="1" smtClean="0"/>
              <a:t>Cron</a:t>
            </a:r>
            <a:r>
              <a:rPr lang="en-IE" baseline="0" dirty="0" smtClean="0"/>
              <a:t> job runs on server, any jobs related to a local server are executed and results are pushed</a:t>
            </a:r>
            <a:endParaRPr lang="en-IE" dirty="0" smtClean="0"/>
          </a:p>
          <a:p>
            <a:pPr marL="171450" indent="-171450">
              <a:buFont typeface="Wingdings" panose="05000000000000000000" pitchFamily="2" charset="2"/>
              <a:buChar char="§"/>
            </a:pPr>
            <a:endParaRPr lang="en-IE" baseline="0" dirty="0" smtClean="0"/>
          </a:p>
          <a:p>
            <a:pPr marL="171450" indent="-171450">
              <a:buFont typeface="Wingdings" panose="05000000000000000000" pitchFamily="2" charset="2"/>
              <a:buChar char="§"/>
            </a:pPr>
            <a:r>
              <a:rPr lang="en-IE" baseline="0" dirty="0" smtClean="0"/>
              <a:t>Apps running on local servers can import database models push data to the database.</a:t>
            </a:r>
          </a:p>
          <a:p>
            <a:pPr marL="171450" indent="-171450">
              <a:buFont typeface="Wingdings" panose="05000000000000000000" pitchFamily="2" charset="2"/>
              <a:buChar char="§"/>
            </a:pPr>
            <a:r>
              <a:rPr lang="en-IE" baseline="0" dirty="0" smtClean="0"/>
              <a:t>Web server can read data from database tables.</a:t>
            </a:r>
          </a:p>
          <a:p>
            <a:pPr marL="171450" indent="-171450">
              <a:buFont typeface="Wingdings" panose="05000000000000000000" pitchFamily="2" charset="2"/>
              <a:buChar char="§"/>
            </a:pPr>
            <a:r>
              <a:rPr lang="en-IE" dirty="0" smtClean="0"/>
              <a:t>Web</a:t>
            </a:r>
            <a:r>
              <a:rPr lang="en-IE" baseline="0" dirty="0" smtClean="0"/>
              <a:t> server can write jobs to the jobs Queue database.</a:t>
            </a:r>
          </a:p>
        </p:txBody>
      </p:sp>
      <p:sp>
        <p:nvSpPr>
          <p:cNvPr id="4" name="Slide Number Placeholder 3"/>
          <p:cNvSpPr>
            <a:spLocks noGrp="1"/>
          </p:cNvSpPr>
          <p:nvPr>
            <p:ph type="sldNum" sz="quarter" idx="10"/>
          </p:nvPr>
        </p:nvSpPr>
        <p:spPr/>
        <p:txBody>
          <a:bodyPr/>
          <a:lstStyle/>
          <a:p>
            <a:fld id="{1693995C-58A9-426E-A004-3D9ABE891C25}" type="slidenum">
              <a:rPr lang="en-US" smtClean="0"/>
              <a:t>11</a:t>
            </a:fld>
            <a:endParaRPr lang="en-US" dirty="0"/>
          </a:p>
        </p:txBody>
      </p:sp>
    </p:spTree>
    <p:extLst>
      <p:ext uri="{BB962C8B-B14F-4D97-AF65-F5344CB8AC3E}">
        <p14:creationId xmlns:p14="http://schemas.microsoft.com/office/powerpoint/2010/main" val="149306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can import our </a:t>
            </a:r>
            <a:r>
              <a:rPr lang="en-IE" dirty="0" err="1" smtClean="0"/>
              <a:t>create_app</a:t>
            </a:r>
            <a:r>
              <a:rPr lang="en-IE" dirty="0" smtClean="0"/>
              <a:t> function:</a:t>
            </a:r>
          </a:p>
          <a:p>
            <a:r>
              <a:rPr lang="en-IE" dirty="0" smtClean="0"/>
              <a:t>Import our database models.</a:t>
            </a:r>
          </a:p>
          <a:p>
            <a:endParaRPr lang="en-IE" dirty="0" smtClean="0"/>
          </a:p>
          <a:p>
            <a:r>
              <a:rPr lang="en-IE" dirty="0" smtClean="0"/>
              <a:t>When</a:t>
            </a:r>
            <a:r>
              <a:rPr lang="en-IE" baseline="0" dirty="0" smtClean="0"/>
              <a:t> executing the </a:t>
            </a:r>
            <a:r>
              <a:rPr lang="en-IE" baseline="0" dirty="0" err="1" smtClean="0"/>
              <a:t>create_app</a:t>
            </a:r>
            <a:r>
              <a:rPr lang="en-IE" baseline="0" dirty="0" smtClean="0"/>
              <a:t>, we push the context to our app.</a:t>
            </a:r>
          </a:p>
          <a:p>
            <a:r>
              <a:rPr lang="en-IE" baseline="0" dirty="0" smtClean="0"/>
              <a:t>We are not calling </a:t>
            </a:r>
            <a:r>
              <a:rPr lang="en-IE" baseline="0" dirty="0" err="1" smtClean="0"/>
              <a:t>app.run</a:t>
            </a:r>
            <a:r>
              <a:rPr lang="en-IE" baseline="0" dirty="0" smtClean="0"/>
              <a:t>(), or app </a:t>
            </a:r>
            <a:r>
              <a:rPr lang="en-IE" baseline="0" dirty="0" err="1" smtClean="0"/>
              <a:t>runserver</a:t>
            </a:r>
            <a:r>
              <a:rPr lang="en-IE" baseline="0" dirty="0" smtClean="0"/>
              <a:t> – so we are not accessing the Request context.</a:t>
            </a:r>
          </a:p>
          <a:p>
            <a:endParaRPr lang="en-IE" baseline="0" dirty="0" smtClean="0"/>
          </a:p>
          <a:p>
            <a:r>
              <a:rPr lang="en-IE" baseline="0" dirty="0" smtClean="0"/>
              <a:t>You can create app’s with the Request context, for example with unit testing.</a:t>
            </a:r>
          </a:p>
          <a:p>
            <a:endParaRPr lang="en-IE" baseline="0" dirty="0" smtClean="0"/>
          </a:p>
          <a:p>
            <a:r>
              <a:rPr lang="en-IE" baseline="0" dirty="0" smtClean="0"/>
              <a:t>You can create a Python package (I believe there is a talk on that tomorrow)</a:t>
            </a:r>
          </a:p>
          <a:p>
            <a:r>
              <a:rPr lang="en-IE" baseline="0" dirty="0" smtClean="0"/>
              <a:t>Create a command in your manage.py or Flask CLI file.</a:t>
            </a:r>
          </a:p>
          <a:p>
            <a:r>
              <a:rPr lang="en-IE" baseline="0" dirty="0" smtClean="0"/>
              <a:t>Or you can create a separate file, in my case I used </a:t>
            </a:r>
            <a:r>
              <a:rPr lang="en-IE" baseline="0" dirty="0" err="1" smtClean="0"/>
              <a:t>arg_parser</a:t>
            </a:r>
            <a:r>
              <a:rPr lang="en-IE" baseline="0" dirty="0" smtClean="0"/>
              <a:t> as I wanted more control run modes.</a:t>
            </a:r>
            <a:endParaRPr lang="en-US" dirty="0" smtClean="0"/>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12</a:t>
            </a:fld>
            <a:endParaRPr lang="en-US" dirty="0"/>
          </a:p>
        </p:txBody>
      </p:sp>
    </p:spTree>
    <p:extLst>
      <p:ext uri="{BB962C8B-B14F-4D97-AF65-F5344CB8AC3E}">
        <p14:creationId xmlns:p14="http://schemas.microsoft.com/office/powerpoint/2010/main" val="300711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We’ve seen how to write code to connect a local server and web server to a shared database.</a:t>
            </a:r>
          </a:p>
          <a:p>
            <a:endParaRPr lang="en-IE" dirty="0" smtClean="0"/>
          </a:p>
          <a:p>
            <a:r>
              <a:rPr lang="en-IE" dirty="0" smtClean="0"/>
              <a:t>If you don’t need to access data from other servers but are reliant on other long running tasks.</a:t>
            </a:r>
          </a:p>
          <a:p>
            <a:r>
              <a:rPr lang="en-IE" dirty="0" smtClean="0"/>
              <a:t>Pushing large input files to your app.</a:t>
            </a:r>
          </a:p>
          <a:p>
            <a:r>
              <a:rPr lang="en-IE" dirty="0" smtClean="0"/>
              <a:t>Executing long running tasks outside of the Request context.</a:t>
            </a:r>
          </a:p>
          <a:p>
            <a:r>
              <a:rPr lang="en-IE" dirty="0" smtClean="0"/>
              <a:t>Automatically having your server check for updates to some file.</a:t>
            </a:r>
            <a:br>
              <a:rPr lang="en-IE" dirty="0" smtClean="0"/>
            </a:br>
            <a:r>
              <a:rPr lang="en-IE" dirty="0" smtClean="0"/>
              <a:t/>
            </a:r>
            <a:br>
              <a:rPr lang="en-IE" dirty="0" smtClean="0"/>
            </a:br>
            <a:r>
              <a:rPr lang="en-IE" dirty="0" smtClean="0"/>
              <a:t>Miguel </a:t>
            </a:r>
            <a:r>
              <a:rPr lang="en-IE" dirty="0" err="1" smtClean="0"/>
              <a:t>Grinberg</a:t>
            </a:r>
            <a:r>
              <a:rPr lang="en-IE" baseline="0" dirty="0" smtClean="0"/>
              <a:t> wrote a tutorial on sending </a:t>
            </a:r>
            <a:r>
              <a:rPr lang="en-IE" baseline="0" smtClean="0"/>
              <a:t>asynchronous emails.</a:t>
            </a:r>
            <a:endParaRPr lang="en-IE" dirty="0" smtClean="0"/>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13</a:t>
            </a:fld>
            <a:endParaRPr lang="en-US" dirty="0"/>
          </a:p>
        </p:txBody>
      </p:sp>
    </p:spTree>
    <p:extLst>
      <p:ext uri="{BB962C8B-B14F-4D97-AF65-F5344CB8AC3E}">
        <p14:creationId xmlns:p14="http://schemas.microsoft.com/office/powerpoint/2010/main" val="66929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For Destiny Vault Raider, I used </a:t>
            </a:r>
            <a:r>
              <a:rPr lang="en-IE" sz="1200" b="0" i="0" kern="1200" dirty="0" err="1" smtClean="0">
                <a:solidFill>
                  <a:schemeClr val="tx1"/>
                </a:solidFill>
                <a:effectLst/>
                <a:latin typeface="+mn-lt"/>
                <a:ea typeface="+mn-ea"/>
                <a:cs typeface="+mn-cs"/>
              </a:rPr>
              <a:t>Redis</a:t>
            </a:r>
            <a:r>
              <a:rPr lang="en-IE" sz="1200" b="0" i="0" kern="1200" dirty="0" smtClean="0">
                <a:solidFill>
                  <a:schemeClr val="tx1"/>
                </a:solidFill>
                <a:effectLst/>
                <a:latin typeface="+mn-lt"/>
                <a:ea typeface="+mn-ea"/>
                <a:cs typeface="+mn-cs"/>
              </a:rPr>
              <a:t> as a database</a:t>
            </a:r>
            <a:r>
              <a:rPr lang="en-IE" sz="1200" b="0" i="0" kern="1200" baseline="0" dirty="0" smtClean="0">
                <a:solidFill>
                  <a:schemeClr val="tx1"/>
                </a:solidFill>
                <a:effectLst/>
                <a:latin typeface="+mn-lt"/>
                <a:ea typeface="+mn-ea"/>
                <a:cs typeface="+mn-cs"/>
              </a:rPr>
              <a:t> and message broker and Celery for the workers.</a:t>
            </a:r>
          </a:p>
          <a:p>
            <a:endParaRPr lang="en-IE" sz="1200" b="0" i="0" kern="1200" dirty="0" smtClean="0">
              <a:solidFill>
                <a:schemeClr val="tx1"/>
              </a:solidFill>
              <a:effectLst/>
              <a:latin typeface="+mn-lt"/>
              <a:ea typeface="+mn-ea"/>
              <a:cs typeface="+mn-cs"/>
            </a:endParaRPr>
          </a:p>
          <a:p>
            <a:r>
              <a:rPr lang="en-IE" sz="1200" b="1" i="0" kern="1200" dirty="0" smtClean="0">
                <a:solidFill>
                  <a:schemeClr val="tx1"/>
                </a:solidFill>
                <a:effectLst/>
                <a:latin typeface="+mn-lt"/>
                <a:ea typeface="+mn-ea"/>
                <a:cs typeface="+mn-cs"/>
              </a:rPr>
              <a:t>From the diagram, we can see:</a:t>
            </a:r>
            <a:endParaRPr lang="en-IE"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How the Flask application connects to the </a:t>
            </a:r>
            <a:r>
              <a:rPr lang="en-IE" sz="1200" b="0" i="0" kern="1200" dirty="0" err="1" smtClean="0">
                <a:solidFill>
                  <a:schemeClr val="tx1"/>
                </a:solidFill>
                <a:effectLst/>
                <a:latin typeface="+mn-lt"/>
                <a:ea typeface="+mn-ea"/>
                <a:cs typeface="+mn-cs"/>
              </a:rPr>
              <a:t>Redis</a:t>
            </a:r>
            <a:r>
              <a:rPr lang="en-IE" sz="1200" b="0" i="0" kern="1200" dirty="0" smtClean="0">
                <a:solidFill>
                  <a:schemeClr val="tx1"/>
                </a:solidFill>
                <a:effectLst/>
                <a:latin typeface="+mn-lt"/>
                <a:ea typeface="+mn-ea"/>
                <a:cs typeface="+mn-cs"/>
              </a:rPr>
              <a:t> message broker.</a:t>
            </a: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The Message broker talks to the Celery worker.</a:t>
            </a: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The Celery worker calls (either the asynchronous or periodic) Python function to update the </a:t>
            </a:r>
            <a:r>
              <a:rPr lang="en-IE" sz="1200" b="0" i="0" kern="1200" dirty="0" err="1" smtClean="0">
                <a:solidFill>
                  <a:schemeClr val="tx1"/>
                </a:solidFill>
                <a:effectLst/>
                <a:latin typeface="+mn-lt"/>
                <a:ea typeface="+mn-ea"/>
                <a:cs typeface="+mn-cs"/>
              </a:rPr>
              <a:t>Redis</a:t>
            </a:r>
            <a:r>
              <a:rPr lang="en-IE" sz="1200" b="0" i="0" kern="1200" dirty="0" smtClean="0">
                <a:solidFill>
                  <a:schemeClr val="tx1"/>
                </a:solidFill>
                <a:effectLst/>
                <a:latin typeface="+mn-lt"/>
                <a:ea typeface="+mn-ea"/>
                <a:cs typeface="+mn-cs"/>
              </a:rPr>
              <a:t> Manifest database.</a:t>
            </a: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The Flask application can access the Manifest database directly, when a user makes a request to view their items.</a:t>
            </a:r>
          </a:p>
          <a:p>
            <a:r>
              <a:rPr lang="en-IE" sz="1200" b="0" i="0" kern="1200" dirty="0" smtClean="0">
                <a:solidFill>
                  <a:schemeClr val="tx1"/>
                </a:solidFill>
                <a:effectLst/>
                <a:latin typeface="+mn-lt"/>
                <a:ea typeface="+mn-ea"/>
                <a:cs typeface="+mn-cs"/>
              </a:rPr>
              <a:t>Now, lets turn these ideas into code!</a:t>
            </a:r>
          </a:p>
          <a:p>
            <a:endParaRPr lang="en-IE" sz="1200" b="0" i="0" kern="120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Before adding background tasks, I needed to manually</a:t>
            </a:r>
            <a:r>
              <a:rPr lang="en-IE" sz="1200" b="0" i="0" kern="1200" baseline="0" dirty="0" smtClean="0">
                <a:solidFill>
                  <a:schemeClr val="tx1"/>
                </a:solidFill>
                <a:effectLst/>
                <a:latin typeface="+mn-lt"/>
                <a:ea typeface="+mn-ea"/>
                <a:cs typeface="+mn-cs"/>
              </a:rPr>
              <a:t> update the Manifest file.</a:t>
            </a:r>
          </a:p>
          <a:p>
            <a:r>
              <a:rPr lang="en-IE" sz="1200" b="0" i="0" kern="1200" dirty="0" smtClean="0">
                <a:solidFill>
                  <a:schemeClr val="tx1"/>
                </a:solidFill>
                <a:effectLst/>
                <a:latin typeface="+mn-lt"/>
                <a:ea typeface="+mn-ea"/>
                <a:cs typeface="+mn-cs"/>
              </a:rPr>
              <a:t>If the Manifest version stored on my production environment didn’t match the current revision of the Manifest Bungie were using, this would cause an error in my Flask application, sending the user a HTTP 500 internal error response and be diverting them to a generic error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smtClean="0">
                <a:solidFill>
                  <a:schemeClr val="tx1"/>
                </a:solidFill>
                <a:effectLst/>
                <a:latin typeface="+mn-lt"/>
                <a:ea typeface="+mn-ea"/>
                <a:cs typeface="+mn-cs"/>
              </a:rPr>
              <a:t>This leads to a negative user experience, and with the Manifest being updated randomly – sometimes twice a week, I was left scrambling to update it as quickly as possible.</a:t>
            </a:r>
          </a:p>
          <a:p>
            <a:r>
              <a:rPr lang="en-IE" sz="1200" b="0" i="0" kern="1200" baseline="0" dirty="0" smtClean="0">
                <a:solidFill>
                  <a:schemeClr val="tx1"/>
                </a:solidFill>
                <a:effectLst/>
                <a:latin typeface="+mn-lt"/>
                <a:ea typeface="+mn-ea"/>
                <a:cs typeface="+mn-cs"/>
              </a:rPr>
              <a:t>This was a huge pain point.</a:t>
            </a:r>
            <a:endParaRPr lang="en-IE" sz="1200" b="0" i="0" kern="120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Before adding the background tasks, I had a small Python script running from my Raspberry Pi, which would send a request to Bungie, every 10 minutes, for the current Manifest version – if the stored Manifest version was different, the script would send me a message on a private Slack channel to notify me that the Manifest had changed and I’d need to update my </a:t>
            </a:r>
            <a:r>
              <a:rPr lang="en-IE" sz="1200" b="0" i="0" kern="1200" dirty="0" err="1" smtClean="0">
                <a:solidFill>
                  <a:schemeClr val="tx1"/>
                </a:solidFill>
                <a:effectLst/>
                <a:latin typeface="+mn-lt"/>
                <a:ea typeface="+mn-ea"/>
                <a:cs typeface="+mn-cs"/>
              </a:rPr>
              <a:t>Heroku</a:t>
            </a:r>
            <a:r>
              <a:rPr lang="en-IE" sz="1200" b="0" i="0" kern="1200" dirty="0" smtClean="0">
                <a:solidFill>
                  <a:schemeClr val="tx1"/>
                </a:solidFill>
                <a:effectLst/>
                <a:latin typeface="+mn-lt"/>
                <a:ea typeface="+mn-ea"/>
                <a:cs typeface="+mn-cs"/>
              </a:rPr>
              <a:t> environment.</a:t>
            </a:r>
          </a:p>
        </p:txBody>
      </p:sp>
      <p:sp>
        <p:nvSpPr>
          <p:cNvPr id="4" name="Slide Number Placeholder 3"/>
          <p:cNvSpPr>
            <a:spLocks noGrp="1"/>
          </p:cNvSpPr>
          <p:nvPr>
            <p:ph type="sldNum" sz="quarter" idx="10"/>
          </p:nvPr>
        </p:nvSpPr>
        <p:spPr/>
        <p:txBody>
          <a:bodyPr/>
          <a:lstStyle/>
          <a:p>
            <a:fld id="{1693995C-58A9-426E-A004-3D9ABE891C25}" type="slidenum">
              <a:rPr lang="en-US" smtClean="0"/>
              <a:t>14</a:t>
            </a:fld>
            <a:endParaRPr lang="en-US" dirty="0"/>
          </a:p>
        </p:txBody>
      </p:sp>
    </p:spTree>
    <p:extLst>
      <p:ext uri="{BB962C8B-B14F-4D97-AF65-F5344CB8AC3E}">
        <p14:creationId xmlns:p14="http://schemas.microsoft.com/office/powerpoint/2010/main" val="104350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my config.py I set the </a:t>
            </a:r>
            <a:r>
              <a:rPr lang="en-IE" dirty="0" err="1" smtClean="0"/>
              <a:t>Redis</a:t>
            </a:r>
            <a:r>
              <a:rPr lang="en-IE" baseline="0" dirty="0" smtClean="0"/>
              <a:t> URL, and credentials.</a:t>
            </a:r>
          </a:p>
          <a:p>
            <a:endParaRPr lang="en-IE" dirty="0" smtClean="0"/>
          </a:p>
          <a:p>
            <a:r>
              <a:rPr lang="en-IE" dirty="0" smtClean="0"/>
              <a:t>Note: </a:t>
            </a:r>
            <a:r>
              <a:rPr lang="en-IE" dirty="0" err="1" smtClean="0"/>
              <a:t>Redis</a:t>
            </a:r>
            <a:r>
              <a:rPr lang="en-IE" dirty="0" smtClean="0"/>
              <a:t> extension does not allow the use of Flask </a:t>
            </a:r>
            <a:r>
              <a:rPr lang="en-IE" dirty="0" err="1" smtClean="0"/>
              <a:t>init_app</a:t>
            </a:r>
            <a:r>
              <a:rPr lang="en-IE" dirty="0" smtClean="0"/>
              <a:t>, so can’t be shared like the DB.</a:t>
            </a:r>
          </a:p>
          <a:p>
            <a:r>
              <a:rPr lang="en-IE" dirty="0" smtClean="0"/>
              <a:t>There are other</a:t>
            </a:r>
            <a:r>
              <a:rPr lang="en-IE" baseline="0" dirty="0" smtClean="0"/>
              <a:t> flavours of Flask-</a:t>
            </a:r>
            <a:r>
              <a:rPr lang="en-IE" baseline="0" dirty="0" err="1" smtClean="0"/>
              <a:t>Redis</a:t>
            </a:r>
            <a:r>
              <a:rPr lang="en-IE" baseline="0" dirty="0" smtClean="0"/>
              <a:t> but I was limited to this one due to developing on Windows.</a:t>
            </a:r>
          </a:p>
          <a:p>
            <a:r>
              <a:rPr lang="en-IE" baseline="0" dirty="0" smtClean="0"/>
              <a:t>Flask-</a:t>
            </a:r>
            <a:r>
              <a:rPr lang="en-IE" baseline="0" dirty="0" err="1" smtClean="0"/>
              <a:t>Redis</a:t>
            </a:r>
            <a:r>
              <a:rPr lang="en-IE" baseline="0" dirty="0" smtClean="0"/>
              <a:t>, RQ and Flask-and-</a:t>
            </a:r>
            <a:r>
              <a:rPr lang="en-IE" baseline="0" dirty="0" err="1" smtClean="0"/>
              <a:t>Redis</a:t>
            </a:r>
            <a:r>
              <a:rPr lang="en-IE" baseline="0" dirty="0" smtClean="0"/>
              <a:t> can all be used.</a:t>
            </a:r>
          </a:p>
          <a:p>
            <a:endParaRPr lang="en-IE" dirty="0" smtClean="0"/>
          </a:p>
          <a:p>
            <a:r>
              <a:rPr lang="en-IE" dirty="0" smtClean="0"/>
              <a:t>The first</a:t>
            </a:r>
            <a:r>
              <a:rPr lang="en-IE" baseline="0" dirty="0" smtClean="0"/>
              <a:t> thing I do is test the connection.</a:t>
            </a:r>
          </a:p>
          <a:p>
            <a:r>
              <a:rPr lang="en-IE" dirty="0" smtClean="0"/>
              <a:t>When my app starts, I’m looking to see “</a:t>
            </a:r>
            <a:r>
              <a:rPr lang="en-IE" dirty="0" err="1" smtClean="0"/>
              <a:t>Redis</a:t>
            </a:r>
            <a:r>
              <a:rPr lang="en-IE" dirty="0" smtClean="0"/>
              <a:t> is connected!”.</a:t>
            </a:r>
          </a:p>
        </p:txBody>
      </p:sp>
      <p:sp>
        <p:nvSpPr>
          <p:cNvPr id="4" name="Slide Number Placeholder 3"/>
          <p:cNvSpPr>
            <a:spLocks noGrp="1"/>
          </p:cNvSpPr>
          <p:nvPr>
            <p:ph type="sldNum" sz="quarter" idx="10"/>
          </p:nvPr>
        </p:nvSpPr>
        <p:spPr/>
        <p:txBody>
          <a:bodyPr/>
          <a:lstStyle/>
          <a:p>
            <a:fld id="{1693995C-58A9-426E-A004-3D9ABE891C2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46345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Celery communicates via messages, using a broker to mediate between clients and workers. </a:t>
            </a:r>
            <a:br>
              <a:rPr lang="en-IE" sz="1200" b="0" i="0" kern="1200" dirty="0" smtClean="0">
                <a:solidFill>
                  <a:schemeClr val="tx1"/>
                </a:solidFill>
                <a:effectLst/>
                <a:latin typeface="+mn-lt"/>
                <a:ea typeface="+mn-ea"/>
                <a:cs typeface="+mn-cs"/>
              </a:rPr>
            </a:br>
            <a:endParaRPr lang="en-IE" sz="1200" b="0" i="0" kern="1200" dirty="0" smtClean="0">
              <a:solidFill>
                <a:schemeClr val="tx1"/>
              </a:solidFill>
              <a:effectLst/>
              <a:latin typeface="+mn-lt"/>
              <a:ea typeface="+mn-ea"/>
              <a:cs typeface="+mn-cs"/>
            </a:endParaRPr>
          </a:p>
          <a:p>
            <a:pPr marL="228600" indent="-228600">
              <a:buFont typeface="+mj-lt"/>
              <a:buAutoNum type="arabicPeriod"/>
            </a:pPr>
            <a:r>
              <a:rPr lang="en-IE" sz="1200" b="0" i="0" kern="1200" dirty="0" smtClean="0">
                <a:solidFill>
                  <a:schemeClr val="tx1"/>
                </a:solidFill>
                <a:effectLst/>
                <a:latin typeface="+mn-lt"/>
                <a:ea typeface="+mn-ea"/>
                <a:cs typeface="+mn-cs"/>
              </a:rPr>
              <a:t>First we define the Celery </a:t>
            </a:r>
            <a:r>
              <a:rPr lang="en-IE" sz="1200" b="1" i="0" kern="1200" dirty="0" smtClean="0">
                <a:solidFill>
                  <a:schemeClr val="tx1"/>
                </a:solidFill>
                <a:effectLst/>
                <a:latin typeface="+mn-lt"/>
                <a:ea typeface="+mn-ea"/>
                <a:cs typeface="+mn-cs"/>
              </a:rPr>
              <a:t>Broker URL</a:t>
            </a:r>
            <a:r>
              <a:rPr lang="en-IE" sz="1200" b="0" i="0" kern="1200" dirty="0" smtClean="0">
                <a:solidFill>
                  <a:schemeClr val="tx1"/>
                </a:solidFill>
                <a:effectLst/>
                <a:latin typeface="+mn-lt"/>
                <a:ea typeface="+mn-ea"/>
                <a:cs typeface="+mn-cs"/>
              </a:rPr>
              <a:t>.</a:t>
            </a:r>
          </a:p>
          <a:p>
            <a:pPr marL="228600" indent="-228600">
              <a:buFont typeface="+mj-lt"/>
              <a:buAutoNum type="arabicPeriod"/>
            </a:pPr>
            <a:r>
              <a:rPr lang="en-IE" sz="1200" b="0" i="0" kern="1200" dirty="0" smtClean="0">
                <a:solidFill>
                  <a:schemeClr val="tx1"/>
                </a:solidFill>
                <a:effectLst/>
                <a:latin typeface="+mn-lt"/>
                <a:ea typeface="+mn-ea"/>
                <a:cs typeface="+mn-cs"/>
              </a:rPr>
              <a:t>Create an </a:t>
            </a:r>
            <a:r>
              <a:rPr lang="en-IE" sz="1200" b="1" i="0" kern="1200" dirty="0" smtClean="0">
                <a:solidFill>
                  <a:schemeClr val="tx1"/>
                </a:solidFill>
                <a:effectLst/>
                <a:latin typeface="+mn-lt"/>
                <a:ea typeface="+mn-ea"/>
                <a:cs typeface="+mn-cs"/>
              </a:rPr>
              <a:t>instance of the Celery class,</a:t>
            </a:r>
            <a:r>
              <a:rPr lang="en-IE" sz="1200" b="0" i="0" kern="1200" dirty="0" smtClean="0">
                <a:solidFill>
                  <a:schemeClr val="tx1"/>
                </a:solidFill>
                <a:effectLst/>
                <a:latin typeface="+mn-lt"/>
                <a:ea typeface="+mn-ea"/>
                <a:cs typeface="+mn-cs"/>
              </a:rPr>
              <a:t> add the Celery configuration. </a:t>
            </a:r>
          </a:p>
          <a:p>
            <a:pPr marL="228600" indent="-228600">
              <a:buFont typeface="+mj-lt"/>
              <a:buAutoNum type="arabicPeriod"/>
            </a:pPr>
            <a:r>
              <a:rPr lang="en-IE" sz="1200" b="0" i="0" kern="1200" dirty="0" smtClean="0">
                <a:solidFill>
                  <a:schemeClr val="tx1"/>
                </a:solidFill>
                <a:effectLst/>
                <a:latin typeface="+mn-lt"/>
                <a:ea typeface="+mn-ea"/>
                <a:cs typeface="+mn-cs"/>
              </a:rPr>
              <a:t>Take the instance of the celery object we created and </a:t>
            </a:r>
            <a:r>
              <a:rPr lang="en-IE" sz="1200" b="1" i="0" kern="1200" dirty="0" smtClean="0">
                <a:solidFill>
                  <a:schemeClr val="tx1"/>
                </a:solidFill>
                <a:effectLst/>
                <a:latin typeface="+mn-lt"/>
                <a:ea typeface="+mn-ea"/>
                <a:cs typeface="+mn-cs"/>
              </a:rPr>
              <a:t>add it to the app context</a:t>
            </a:r>
            <a:r>
              <a:rPr lang="en-IE" sz="1200" b="0" i="0" kern="1200" dirty="0" smtClean="0">
                <a:solidFill>
                  <a:schemeClr val="tx1"/>
                </a:solidFill>
                <a:effectLst/>
                <a:latin typeface="+mn-lt"/>
                <a:ea typeface="+mn-ea"/>
                <a:cs typeface="+mn-cs"/>
              </a:rPr>
              <a:t>.</a:t>
            </a:r>
          </a:p>
          <a:p>
            <a:pPr marL="0" indent="0">
              <a:buFont typeface="+mj-lt"/>
              <a:buNone/>
            </a:pPr>
            <a:endParaRPr lang="en-IE" sz="1200" b="0" i="0" kern="1200" dirty="0" smtClean="0">
              <a:solidFill>
                <a:schemeClr val="tx1"/>
              </a:solidFill>
              <a:effectLst/>
              <a:latin typeface="+mn-lt"/>
              <a:ea typeface="+mn-ea"/>
              <a:cs typeface="+mn-cs"/>
            </a:endParaRPr>
          </a:p>
          <a:p>
            <a:pPr marL="0" indent="0">
              <a:buFont typeface="+mj-lt"/>
              <a:buNone/>
            </a:pPr>
            <a:r>
              <a:rPr lang="en-IE" sz="1200" b="0" i="0" kern="1200" dirty="0" smtClean="0">
                <a:solidFill>
                  <a:schemeClr val="tx1"/>
                </a:solidFill>
                <a:effectLst/>
                <a:latin typeface="+mn-lt"/>
                <a:ea typeface="+mn-ea"/>
                <a:cs typeface="+mn-cs"/>
              </a:rPr>
              <a:t>There is also an if statement, not shown, </a:t>
            </a:r>
            <a:r>
              <a:rPr lang="en-IE" sz="1200" b="0" i="0" kern="1200" baseline="0" dirty="0" smtClean="0">
                <a:solidFill>
                  <a:schemeClr val="tx1"/>
                </a:solidFill>
                <a:effectLst/>
                <a:latin typeface="+mn-lt"/>
                <a:ea typeface="+mn-ea"/>
                <a:cs typeface="+mn-cs"/>
              </a:rPr>
              <a:t>to connect to a localhost version of </a:t>
            </a:r>
            <a:r>
              <a:rPr lang="en-IE" sz="1200" b="0" i="0" kern="1200" baseline="0" dirty="0" err="1" smtClean="0">
                <a:solidFill>
                  <a:schemeClr val="tx1"/>
                </a:solidFill>
                <a:effectLst/>
                <a:latin typeface="+mn-lt"/>
                <a:ea typeface="+mn-ea"/>
                <a:cs typeface="+mn-cs"/>
              </a:rPr>
              <a:t>Redis</a:t>
            </a:r>
            <a:r>
              <a:rPr lang="en-IE" sz="1200" b="0" i="0" kern="1200" baseline="0" dirty="0" smtClean="0">
                <a:solidFill>
                  <a:schemeClr val="tx1"/>
                </a:solidFill>
                <a:effectLst/>
                <a:latin typeface="+mn-lt"/>
                <a:ea typeface="+mn-ea"/>
                <a:cs typeface="+mn-cs"/>
              </a:rPr>
              <a:t>.</a:t>
            </a:r>
          </a:p>
          <a:p>
            <a:pPr marL="0" indent="0">
              <a:buFont typeface="+mj-lt"/>
              <a:buNone/>
            </a:pPr>
            <a:endParaRPr lang="en-IE" sz="1200" b="0" i="0" kern="1200" baseline="0" dirty="0" smtClean="0">
              <a:solidFill>
                <a:schemeClr val="tx1"/>
              </a:solidFill>
              <a:effectLst/>
              <a:latin typeface="+mn-lt"/>
              <a:ea typeface="+mn-ea"/>
              <a:cs typeface="+mn-cs"/>
            </a:endParaRPr>
          </a:p>
          <a:p>
            <a:pPr marL="0" indent="0">
              <a:buFont typeface="+mj-lt"/>
              <a:buNone/>
            </a:pPr>
            <a:r>
              <a:rPr lang="en-IE" sz="1200" b="0" i="0" kern="1200" baseline="0" dirty="0" smtClean="0">
                <a:solidFill>
                  <a:schemeClr val="tx1"/>
                </a:solidFill>
                <a:effectLst/>
                <a:latin typeface="+mn-lt"/>
                <a:ea typeface="+mn-ea"/>
                <a:cs typeface="+mn-cs"/>
              </a:rPr>
              <a:t>So far I’ve:</a:t>
            </a:r>
          </a:p>
          <a:p>
            <a:pPr marL="228600" indent="-228600">
              <a:buFont typeface="+mj-lt"/>
              <a:buAutoNum type="arabicPeriod"/>
            </a:pPr>
            <a:r>
              <a:rPr lang="en-IE" sz="1200" b="0" i="0" kern="1200" baseline="0" dirty="0" smtClean="0">
                <a:solidFill>
                  <a:schemeClr val="tx1"/>
                </a:solidFill>
                <a:effectLst/>
                <a:latin typeface="+mn-lt"/>
                <a:ea typeface="+mn-ea"/>
                <a:cs typeface="+mn-cs"/>
              </a:rPr>
              <a:t>I’ve connected to the </a:t>
            </a:r>
            <a:r>
              <a:rPr lang="en-IE" sz="1200" b="0" i="0" kern="1200" baseline="0" dirty="0" err="1" smtClean="0">
                <a:solidFill>
                  <a:schemeClr val="tx1"/>
                </a:solidFill>
                <a:effectLst/>
                <a:latin typeface="+mn-lt"/>
                <a:ea typeface="+mn-ea"/>
                <a:cs typeface="+mn-cs"/>
              </a:rPr>
              <a:t>Redis</a:t>
            </a:r>
            <a:r>
              <a:rPr lang="en-IE" sz="1200" b="0" i="0" kern="1200" baseline="0" dirty="0" smtClean="0">
                <a:solidFill>
                  <a:schemeClr val="tx1"/>
                </a:solidFill>
                <a:effectLst/>
                <a:latin typeface="+mn-lt"/>
                <a:ea typeface="+mn-ea"/>
                <a:cs typeface="+mn-cs"/>
              </a:rPr>
              <a:t> database.</a:t>
            </a:r>
          </a:p>
          <a:p>
            <a:pPr marL="228600" indent="-228600">
              <a:buFont typeface="+mj-lt"/>
              <a:buAutoNum type="arabicPeriod"/>
            </a:pPr>
            <a:r>
              <a:rPr lang="en-IE" sz="1200" b="0" i="0" kern="1200" baseline="0" dirty="0" smtClean="0">
                <a:solidFill>
                  <a:schemeClr val="tx1"/>
                </a:solidFill>
                <a:effectLst/>
                <a:latin typeface="+mn-lt"/>
                <a:ea typeface="+mn-ea"/>
                <a:cs typeface="+mn-cs"/>
              </a:rPr>
              <a:t>Added Celery to the app.</a:t>
            </a:r>
          </a:p>
          <a:p>
            <a:pPr marL="0" indent="0">
              <a:buFont typeface="+mj-lt"/>
              <a:buNone/>
            </a:pPr>
            <a:endParaRPr lang="en-IE" sz="1200" b="0" i="0" kern="1200" baseline="0" dirty="0" smtClean="0">
              <a:solidFill>
                <a:schemeClr val="tx1"/>
              </a:solidFill>
              <a:effectLst/>
              <a:latin typeface="+mn-lt"/>
              <a:ea typeface="+mn-ea"/>
              <a:cs typeface="+mn-cs"/>
            </a:endParaRPr>
          </a:p>
          <a:p>
            <a:pPr marL="0" indent="0">
              <a:buFont typeface="+mj-lt"/>
              <a:buNone/>
            </a:pPr>
            <a:r>
              <a:rPr lang="en-IE" sz="1200" b="0" i="0" kern="1200" baseline="0" dirty="0" smtClean="0">
                <a:solidFill>
                  <a:schemeClr val="tx1"/>
                </a:solidFill>
                <a:effectLst/>
                <a:latin typeface="+mn-lt"/>
                <a:ea typeface="+mn-ea"/>
                <a:cs typeface="+mn-cs"/>
              </a:rPr>
              <a:t>Next – I create the Celery tasks.</a:t>
            </a:r>
          </a:p>
        </p:txBody>
      </p:sp>
      <p:sp>
        <p:nvSpPr>
          <p:cNvPr id="4" name="Slide Number Placeholder 3"/>
          <p:cNvSpPr>
            <a:spLocks noGrp="1"/>
          </p:cNvSpPr>
          <p:nvPr>
            <p:ph type="sldNum" sz="quarter" idx="10"/>
          </p:nvPr>
        </p:nvSpPr>
        <p:spPr/>
        <p:txBody>
          <a:bodyPr/>
          <a:lstStyle/>
          <a:p>
            <a:fld id="{1693995C-58A9-426E-A004-3D9ABE891C25}" type="slidenum">
              <a:rPr lang="en-US" smtClean="0"/>
              <a:t>16</a:t>
            </a:fld>
            <a:endParaRPr lang="en-US" dirty="0"/>
          </a:p>
        </p:txBody>
      </p:sp>
    </p:spTree>
    <p:extLst>
      <p:ext uri="{BB962C8B-B14F-4D97-AF65-F5344CB8AC3E}">
        <p14:creationId xmlns:p14="http://schemas.microsoft.com/office/powerpoint/2010/main" val="100783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First, I create the setup for the Celery beat schedule, I set the schedule for 5 minutes, which is 300 seconds.</a:t>
            </a:r>
            <a:br>
              <a:rPr lang="en-IE" sz="1200" b="0" i="0" kern="1200" dirty="0" smtClean="0">
                <a:solidFill>
                  <a:schemeClr val="tx1"/>
                </a:solidFill>
                <a:effectLst/>
                <a:latin typeface="+mn-lt"/>
                <a:ea typeface="+mn-ea"/>
                <a:cs typeface="+mn-cs"/>
              </a:rPr>
            </a:br>
            <a:endParaRPr lang="en-IE" sz="1200" b="0" i="0" kern="120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To create the periodic function, I create a new  function </a:t>
            </a:r>
            <a:r>
              <a:rPr lang="en-IE" sz="1200" b="0" i="0" kern="1200" dirty="0" err="1" smtClean="0">
                <a:solidFill>
                  <a:schemeClr val="tx1"/>
                </a:solidFill>
                <a:effectLst/>
                <a:latin typeface="+mn-lt"/>
                <a:ea typeface="+mn-ea"/>
                <a:cs typeface="+mn-cs"/>
              </a:rPr>
              <a:t>periodic_run_get_manifest</a:t>
            </a:r>
            <a:r>
              <a:rPr lang="en-IE" sz="1200" b="0" i="0" kern="1200" dirty="0" smtClean="0">
                <a:solidFill>
                  <a:schemeClr val="tx1"/>
                </a:solidFill>
                <a:effectLst/>
                <a:latin typeface="+mn-lt"/>
                <a:ea typeface="+mn-ea"/>
                <a:cs typeface="+mn-cs"/>
              </a:rPr>
              <a:t>().</a:t>
            </a:r>
          </a:p>
          <a:p>
            <a:r>
              <a:rPr lang="en-IE" sz="1200" b="0" i="0" kern="1200" dirty="0" smtClean="0">
                <a:solidFill>
                  <a:schemeClr val="tx1"/>
                </a:solidFill>
                <a:effectLst/>
                <a:latin typeface="+mn-lt"/>
                <a:ea typeface="+mn-ea"/>
                <a:cs typeface="+mn-cs"/>
              </a:rPr>
              <a:t>This function is decorated with the @</a:t>
            </a:r>
            <a:r>
              <a:rPr lang="en-IE" sz="1200" b="0" i="0" kern="1200" dirty="0" err="1" smtClean="0">
                <a:solidFill>
                  <a:schemeClr val="tx1"/>
                </a:solidFill>
                <a:effectLst/>
                <a:latin typeface="+mn-lt"/>
                <a:ea typeface="+mn-ea"/>
                <a:cs typeface="+mn-cs"/>
              </a:rPr>
              <a:t>periodic_task</a:t>
            </a:r>
            <a:r>
              <a:rPr lang="en-IE" sz="1200" b="0" i="0" kern="1200" dirty="0" smtClean="0">
                <a:solidFill>
                  <a:schemeClr val="tx1"/>
                </a:solidFill>
                <a:effectLst/>
                <a:latin typeface="+mn-lt"/>
                <a:ea typeface="+mn-ea"/>
                <a:cs typeface="+mn-cs"/>
              </a:rPr>
              <a:t> decorator. The “</a:t>
            </a:r>
            <a:r>
              <a:rPr lang="en-IE" sz="1200" b="0" i="0" kern="1200" dirty="0" err="1" smtClean="0">
                <a:solidFill>
                  <a:schemeClr val="tx1"/>
                </a:solidFill>
                <a:effectLst/>
                <a:latin typeface="+mn-lt"/>
                <a:ea typeface="+mn-ea"/>
                <a:cs typeface="+mn-cs"/>
              </a:rPr>
              <a:t>run_every</a:t>
            </a:r>
            <a:r>
              <a:rPr lang="en-IE" sz="1200" b="0" i="0" kern="1200" dirty="0" smtClean="0">
                <a:solidFill>
                  <a:schemeClr val="tx1"/>
                </a:solidFill>
                <a:effectLst/>
                <a:latin typeface="+mn-lt"/>
                <a:ea typeface="+mn-ea"/>
                <a:cs typeface="+mn-cs"/>
              </a:rPr>
              <a:t>” parameter is required and sets the time interval.</a:t>
            </a:r>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17</a:t>
            </a:fld>
            <a:endParaRPr lang="en-US" dirty="0"/>
          </a:p>
        </p:txBody>
      </p:sp>
    </p:spTree>
    <p:extLst>
      <p:ext uri="{BB962C8B-B14F-4D97-AF65-F5344CB8AC3E}">
        <p14:creationId xmlns:p14="http://schemas.microsoft.com/office/powerpoint/2010/main" val="295001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IE" sz="1200" b="0" i="0" kern="1200" dirty="0" smtClean="0">
                <a:solidFill>
                  <a:schemeClr val="tx1"/>
                </a:solidFill>
                <a:effectLst/>
                <a:latin typeface="+mn-lt"/>
                <a:ea typeface="+mn-ea"/>
                <a:cs typeface="+mn-cs"/>
              </a:rPr>
              <a:t>To start the Celery workers, you need both a Celery worker and a Beat instance running in parallel. Here are the commands for running them.</a:t>
            </a:r>
          </a:p>
          <a:p>
            <a:pPr marL="0" indent="0">
              <a:buFont typeface="Wingdings" panose="05000000000000000000" pitchFamily="2" charset="2"/>
              <a:buNone/>
            </a:pPr>
            <a:r>
              <a:rPr lang="en-IE" sz="1200" b="0" i="0" kern="1200" dirty="0" smtClean="0">
                <a:solidFill>
                  <a:schemeClr val="tx1"/>
                </a:solidFill>
                <a:effectLst/>
                <a:latin typeface="+mn-lt"/>
                <a:ea typeface="+mn-ea"/>
                <a:cs typeface="+mn-cs"/>
              </a:rPr>
              <a:t>This can be</a:t>
            </a:r>
            <a:r>
              <a:rPr lang="en-IE" sz="1200" b="0" i="0" kern="1200" baseline="0" dirty="0" smtClean="0">
                <a:solidFill>
                  <a:schemeClr val="tx1"/>
                </a:solidFill>
                <a:effectLst/>
                <a:latin typeface="+mn-lt"/>
                <a:ea typeface="+mn-ea"/>
                <a:cs typeface="+mn-cs"/>
              </a:rPr>
              <a:t> done on 1 line on Linux systems.</a:t>
            </a:r>
            <a:endParaRPr lang="en-IE" sz="1200" b="0" i="0" kern="1200" dirty="0" smtClean="0">
              <a:solidFill>
                <a:schemeClr val="tx1"/>
              </a:solidFill>
              <a:effectLst/>
              <a:latin typeface="+mn-lt"/>
              <a:ea typeface="+mn-ea"/>
              <a:cs typeface="+mn-cs"/>
            </a:endParaRPr>
          </a:p>
          <a:p>
            <a:pPr marL="0" indent="0">
              <a:buFont typeface="Wingdings" panose="05000000000000000000" pitchFamily="2" charset="2"/>
              <a:buNone/>
            </a:pPr>
            <a:endParaRPr lang="en-IE"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Received the task: </a:t>
            </a:r>
            <a:r>
              <a:rPr lang="en-IE" sz="1200" b="0" i="0" kern="1200" dirty="0" err="1" smtClean="0">
                <a:solidFill>
                  <a:schemeClr val="tx1"/>
                </a:solidFill>
                <a:effectLst/>
                <a:latin typeface="+mn-lt"/>
                <a:ea typeface="+mn-ea"/>
                <a:cs typeface="+mn-cs"/>
              </a:rPr>
              <a:t>app.getManifest.periodic_run_get_manifest</a:t>
            </a:r>
            <a:r>
              <a:rPr lang="en-IE" sz="1200" b="0" i="0" kern="1200" dirty="0" smtClean="0">
                <a:solidFill>
                  <a:schemeClr val="tx1"/>
                </a:solidFill>
                <a:effectLst/>
                <a:latin typeface="+mn-lt"/>
                <a:ea typeface="+mn-ea"/>
                <a:cs typeface="+mn-cs"/>
              </a:rPr>
              <a:t>()</a:t>
            </a: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Created a new HTTPS connection to www.bungie.net – this is the request to check the Manifest version.</a:t>
            </a: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Next I check the version number of the Manifest, and print the line “Detected a change in version number: 60480.17.10.23.1314-2”</a:t>
            </a: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Created a new HTTPS connection to www.slack.com and I send this line to Slack as a message.</a:t>
            </a:r>
          </a:p>
          <a:p>
            <a:pPr marL="171450" indent="-171450">
              <a:buFont typeface="Wingdings" panose="05000000000000000000" pitchFamily="2" charset="2"/>
              <a:buChar char="§"/>
            </a:pPr>
            <a:r>
              <a:rPr lang="en-IE" sz="1200" b="0" i="0" kern="1200" dirty="0" smtClean="0">
                <a:solidFill>
                  <a:schemeClr val="tx1"/>
                </a:solidFill>
                <a:effectLst/>
                <a:latin typeface="+mn-lt"/>
                <a:ea typeface="+mn-ea"/>
                <a:cs typeface="+mn-cs"/>
              </a:rPr>
              <a:t>Next I check the </a:t>
            </a:r>
            <a:r>
              <a:rPr lang="en-IE" sz="1200" b="0" i="0" kern="1200" dirty="0" err="1" smtClean="0">
                <a:solidFill>
                  <a:schemeClr val="tx1"/>
                </a:solidFill>
                <a:effectLst/>
                <a:latin typeface="+mn-lt"/>
                <a:ea typeface="+mn-ea"/>
                <a:cs typeface="+mn-cs"/>
              </a:rPr>
              <a:t>mobileWorldContentPaths</a:t>
            </a:r>
            <a:r>
              <a:rPr lang="en-IE" sz="1200" b="0" i="0" kern="1200" dirty="0" smtClean="0">
                <a:solidFill>
                  <a:schemeClr val="tx1"/>
                </a:solidFill>
                <a:effectLst/>
                <a:latin typeface="+mn-lt"/>
                <a:ea typeface="+mn-ea"/>
                <a:cs typeface="+mn-cs"/>
              </a:rPr>
              <a:t> version for the English Manifest, and print the line “Detected a change in </a:t>
            </a:r>
            <a:r>
              <a:rPr lang="en-IE" sz="1200" b="0" i="0" kern="1200" dirty="0" err="1" smtClean="0">
                <a:solidFill>
                  <a:schemeClr val="tx1"/>
                </a:solidFill>
                <a:effectLst/>
                <a:latin typeface="+mn-lt"/>
                <a:ea typeface="+mn-ea"/>
                <a:cs typeface="+mn-cs"/>
              </a:rPr>
              <a:t>mobileWorldContentPaths</a:t>
            </a:r>
            <a:r>
              <a:rPr lang="en-IE" sz="1200" b="0" i="0" kern="1200" dirty="0" smtClean="0">
                <a:solidFill>
                  <a:schemeClr val="tx1"/>
                </a:solidFill>
                <a:effectLst/>
                <a:latin typeface="+mn-lt"/>
                <a:ea typeface="+mn-ea"/>
                <a:cs typeface="+mn-cs"/>
              </a:rPr>
              <a:t>: [</a:t>
            </a:r>
            <a:r>
              <a:rPr lang="en-IE" sz="1200" b="0" i="0" kern="1200" dirty="0" err="1" smtClean="0">
                <a:solidFill>
                  <a:schemeClr val="tx1"/>
                </a:solidFill>
                <a:effectLst/>
                <a:latin typeface="+mn-lt"/>
                <a:ea typeface="+mn-ea"/>
                <a:cs typeface="+mn-cs"/>
              </a:rPr>
              <a:t>u’en</a:t>
            </a:r>
            <a:r>
              <a:rPr lang="en-IE"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693995C-58A9-426E-A004-3D9ABE891C25}" type="slidenum">
              <a:rPr lang="en-US" smtClean="0"/>
              <a:t>18</a:t>
            </a:fld>
            <a:endParaRPr lang="en-US" dirty="0"/>
          </a:p>
        </p:txBody>
      </p:sp>
    </p:spTree>
    <p:extLst>
      <p:ext uri="{BB962C8B-B14F-4D97-AF65-F5344CB8AC3E}">
        <p14:creationId xmlns:p14="http://schemas.microsoft.com/office/powerpoint/2010/main" val="401370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Check for the manifest version.</a:t>
            </a:r>
          </a:p>
          <a:p>
            <a:r>
              <a:rPr lang="en-IE" dirty="0" smtClean="0"/>
              <a:t>If</a:t>
            </a:r>
            <a:r>
              <a:rPr lang="en-IE" baseline="0" dirty="0" smtClean="0"/>
              <a:t> </a:t>
            </a:r>
            <a:r>
              <a:rPr lang="en-IE" baseline="0" dirty="0" err="1" smtClean="0"/>
              <a:t>check_manifest</a:t>
            </a:r>
            <a:r>
              <a:rPr lang="en-IE" baseline="0" dirty="0" smtClean="0"/>
              <a:t> is True, I get the new version of the Manifest.</a:t>
            </a:r>
          </a:p>
          <a:p>
            <a:endParaRPr lang="en-IE" dirty="0" smtClean="0"/>
          </a:p>
          <a:p>
            <a:r>
              <a:rPr lang="en-IE" sz="1200" dirty="0" smtClean="0"/>
              <a:t>Note the @</a:t>
            </a:r>
            <a:r>
              <a:rPr lang="en-IE" sz="1200" dirty="0" err="1" smtClean="0"/>
              <a:t>celery.task</a:t>
            </a:r>
            <a:r>
              <a:rPr lang="en-IE" sz="1200" dirty="0" smtClean="0"/>
              <a:t> decorator.</a:t>
            </a:r>
          </a:p>
          <a:p>
            <a:r>
              <a:rPr lang="en-IE" sz="1200" dirty="0" smtClean="0"/>
              <a:t>we can access the delay() method as we have wrapped the </a:t>
            </a:r>
            <a:r>
              <a:rPr lang="en-IE" sz="1200" dirty="0" err="1" smtClean="0"/>
              <a:t>run_get_manifest</a:t>
            </a:r>
            <a:r>
              <a:rPr lang="en-IE" sz="1200" dirty="0" smtClean="0"/>
              <a:t>() function in the @</a:t>
            </a:r>
            <a:r>
              <a:rPr lang="en-IE" sz="1200" dirty="0" err="1" smtClean="0"/>
              <a:t>celery_task</a:t>
            </a:r>
            <a:r>
              <a:rPr lang="en-IE" sz="1200" dirty="0" smtClean="0"/>
              <a:t> decorator.</a:t>
            </a:r>
            <a:endParaRPr lang="en-US" sz="1200" dirty="0" smtClean="0"/>
          </a:p>
          <a:p>
            <a:endParaRPr lang="en-IE" dirty="0" smtClean="0"/>
          </a:p>
          <a:p>
            <a:r>
              <a:rPr lang="en-IE" dirty="0" smtClean="0"/>
              <a:t>When calling the function, I call the </a:t>
            </a:r>
            <a:r>
              <a:rPr lang="en-IE" dirty="0" err="1" smtClean="0"/>
              <a:t>async_run_get_manifest</a:t>
            </a:r>
            <a:r>
              <a:rPr lang="en-IE" dirty="0" smtClean="0"/>
              <a:t> via a private endpoint.</a:t>
            </a:r>
          </a:p>
          <a:p>
            <a:r>
              <a:rPr lang="en-IE" dirty="0" smtClean="0"/>
              <a:t>(Access granted only to my account).</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19</a:t>
            </a:fld>
            <a:endParaRPr lang="en-US" dirty="0"/>
          </a:p>
        </p:txBody>
      </p:sp>
    </p:spTree>
    <p:extLst>
      <p:ext uri="{BB962C8B-B14F-4D97-AF65-F5344CB8AC3E}">
        <p14:creationId xmlns:p14="http://schemas.microsoft.com/office/powerpoint/2010/main" val="126465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 use Python for work:</a:t>
            </a:r>
          </a:p>
          <a:p>
            <a:r>
              <a:rPr lang="en-IE" dirty="0" smtClean="0"/>
              <a:t>Lot’s of</a:t>
            </a:r>
            <a:r>
              <a:rPr lang="en-IE" baseline="0" dirty="0" smtClean="0"/>
              <a:t> automation projects… So many automation projects.</a:t>
            </a:r>
          </a:p>
          <a:p>
            <a:r>
              <a:rPr lang="en-IE" baseline="0" dirty="0" smtClean="0"/>
              <a:t>Created a dashboard web application with Flask.</a:t>
            </a:r>
          </a:p>
          <a:p>
            <a:pPr marL="0" indent="0">
              <a:buNone/>
            </a:pPr>
            <a:endParaRPr lang="en-I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Started learning Python as a means to play around with the Destiny API and learn web development.</a:t>
            </a:r>
            <a:br>
              <a:rPr lang="en-IE" baseline="0" dirty="0" smtClean="0"/>
            </a:br>
            <a:r>
              <a:rPr lang="en-IE" baseline="0" dirty="0" smtClean="0"/>
              <a:t>Lets take a quick look at Destiny Vault Raider.</a:t>
            </a:r>
            <a:endParaRPr lang="en-US" dirty="0" smtClean="0"/>
          </a:p>
          <a:p>
            <a:pPr marL="0" indent="0">
              <a:buNone/>
            </a:pPr>
            <a:endParaRPr lang="en-IE" sz="1200" dirty="0" smtClean="0"/>
          </a:p>
          <a:p>
            <a:pPr marL="0" indent="0">
              <a:buNone/>
            </a:pPr>
            <a:r>
              <a:rPr lang="en-IE" sz="1200" dirty="0" smtClean="0"/>
              <a:t>Destiny is an online first person shooter video game.</a:t>
            </a:r>
          </a:p>
          <a:p>
            <a:pPr marL="171450" indent="-171450">
              <a:buFont typeface="Wingdings" panose="05000000000000000000" pitchFamily="2" charset="2"/>
              <a:buChar char="§"/>
            </a:pPr>
            <a:r>
              <a:rPr lang="en-IE" sz="1200" dirty="0" smtClean="0"/>
              <a:t>Developed by Bungie (Halo series).</a:t>
            </a:r>
          </a:p>
          <a:p>
            <a:pPr marL="171450" indent="-171450">
              <a:buFont typeface="Wingdings" panose="05000000000000000000" pitchFamily="2" charset="2"/>
              <a:buChar char="§"/>
            </a:pPr>
            <a:r>
              <a:rPr lang="en-IE" sz="1200" dirty="0" smtClean="0"/>
              <a:t>Destiny 1 (September 2014).</a:t>
            </a:r>
          </a:p>
          <a:p>
            <a:pPr marL="171450" indent="-171450">
              <a:buFont typeface="Wingdings" panose="05000000000000000000" pitchFamily="2" charset="2"/>
              <a:buChar char="§"/>
            </a:pPr>
            <a:r>
              <a:rPr lang="en-IE" sz="1200" dirty="0" smtClean="0"/>
              <a:t>Destiny 2 (September 2017).</a:t>
            </a:r>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1693995C-58A9-426E-A004-3D9ABE891C25}" type="slidenum">
              <a:rPr lang="en-US" smtClean="0"/>
              <a:t>2</a:t>
            </a:fld>
            <a:endParaRPr lang="en-US" dirty="0"/>
          </a:p>
        </p:txBody>
      </p:sp>
    </p:spTree>
    <p:extLst>
      <p:ext uri="{BB962C8B-B14F-4D97-AF65-F5344CB8AC3E}">
        <p14:creationId xmlns:p14="http://schemas.microsoft.com/office/powerpoint/2010/main" val="54278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IE" baseline="0" dirty="0" smtClean="0"/>
              <a:t>Fully rendered web pages: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Can be very restrictive from a user interface standpoint.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Whenever anything changes, you need to reload the full page.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Lots of API calls and database pulls can slow this down.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jQuery integrates well with existing projects, with minimal effort.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Event listeners, modifying existing </a:t>
            </a:r>
            <a:r>
              <a:rPr kumimoji="0" lang="en-IE" sz="1200" b="0" i="0" u="none" strike="noStrike" kern="1200" cap="none" spc="0" normalizeH="0" baseline="0" noProof="0" dirty="0" err="1" smtClean="0">
                <a:ln>
                  <a:noFill/>
                </a:ln>
                <a:solidFill>
                  <a:prstClr val="black"/>
                </a:solidFill>
                <a:effectLst/>
                <a:uLnTx/>
                <a:uFillTx/>
                <a:latin typeface="+mn-lt"/>
                <a:ea typeface="+mn-ea"/>
                <a:cs typeface="+mn-cs"/>
              </a:rPr>
              <a:t>divs</a:t>
            </a:r>
            <a:r>
              <a:rPr kumimoji="0" lang="en-IE" sz="1200" b="0" i="0" u="none" strike="noStrike" kern="1200" cap="none" spc="0" normalizeH="0" baseline="0" noProof="0" dirty="0" smtClean="0">
                <a:ln>
                  <a:noFill/>
                </a:ln>
                <a:solidFill>
                  <a:prstClr val="black"/>
                </a:solidFill>
                <a:effectLst/>
                <a:uLnTx/>
                <a:uFillTx/>
                <a:latin typeface="+mn-lt"/>
                <a:ea typeface="+mn-ea"/>
                <a:cs typeface="+mn-cs"/>
              </a:rPr>
              <a:t>, modals, etc.</a:t>
            </a:r>
          </a:p>
          <a:p>
            <a:pPr marL="0" indent="0">
              <a:buFont typeface="+mj-lt"/>
              <a:buNone/>
            </a:pPr>
            <a:endParaRPr lang="en-I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aseline="0" dirty="0" smtClean="0"/>
              <a:t>JSON response: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dirty="0" smtClean="0"/>
              <a:t>You don’t always have to send a fully rendered response.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dirty="0" smtClean="0"/>
              <a:t>Can</a:t>
            </a:r>
            <a:r>
              <a:rPr lang="en-IE" baseline="0" dirty="0" smtClean="0"/>
              <a:t> be used with an AJAX call to reload parts of your application data.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Separate AJAX calls for database and API requests.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React works well when it handles rendering the content.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Great for API calls and separating dependencies.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693995C-58A9-426E-A004-3D9ABE891C25}" type="slidenum">
              <a:rPr lang="en-US" smtClean="0"/>
              <a:t>21</a:t>
            </a:fld>
            <a:endParaRPr lang="en-US" dirty="0"/>
          </a:p>
        </p:txBody>
      </p:sp>
    </p:spTree>
    <p:extLst>
      <p:ext uri="{BB962C8B-B14F-4D97-AF65-F5344CB8AC3E}">
        <p14:creationId xmlns:p14="http://schemas.microsoft.com/office/powerpoint/2010/main" val="133810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It’s a good idea to separate your HTML views from your JSON data endpoints.</a:t>
            </a:r>
          </a:p>
          <a:p>
            <a:endParaRPr lang="en-IE" dirty="0" smtClean="0"/>
          </a:p>
          <a:p>
            <a:r>
              <a:rPr lang="en-IE" dirty="0" smtClean="0"/>
              <a:t>Here we register the API_1_0 Blueprint, in the create app function.</a:t>
            </a:r>
          </a:p>
          <a:p>
            <a:r>
              <a:rPr lang="en-IE" dirty="0" smtClean="0"/>
              <a:t>In the API folder, we create an instance</a:t>
            </a:r>
            <a:r>
              <a:rPr lang="en-IE" baseline="0" dirty="0" smtClean="0"/>
              <a:t> of the Blueprint.</a:t>
            </a:r>
          </a:p>
          <a:p>
            <a:r>
              <a:rPr lang="en-IE" baseline="0" dirty="0" smtClean="0"/>
              <a:t>We can then add any data endpoints in the views.py</a:t>
            </a:r>
          </a:p>
          <a:p>
            <a:endParaRPr lang="en-IE" baseline="0" dirty="0" smtClean="0"/>
          </a:p>
          <a:p>
            <a:r>
              <a:rPr lang="en-IE" baseline="0" dirty="0" smtClean="0"/>
              <a:t>There’s a lot going on in the background of “/</a:t>
            </a:r>
            <a:r>
              <a:rPr lang="en-IE" baseline="0" dirty="0" err="1" smtClean="0"/>
              <a:t>character_details</a:t>
            </a:r>
            <a:r>
              <a:rPr lang="en-IE" baseline="0" dirty="0" smtClean="0"/>
              <a:t>” but we’ll look into some of the JSON on the following slides.</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22</a:t>
            </a:fld>
            <a:endParaRPr lang="en-US" dirty="0"/>
          </a:p>
        </p:txBody>
      </p:sp>
    </p:spTree>
    <p:extLst>
      <p:ext uri="{BB962C8B-B14F-4D97-AF65-F5344CB8AC3E}">
        <p14:creationId xmlns:p14="http://schemas.microsoft.com/office/powerpoint/2010/main" val="372657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NPM </a:t>
            </a:r>
            <a:r>
              <a:rPr lang="en-IE" dirty="0" err="1" smtClean="0"/>
              <a:t>init</a:t>
            </a:r>
            <a:r>
              <a:rPr lang="en-IE" dirty="0" smtClean="0"/>
              <a:t>, sets up the project and creates </a:t>
            </a:r>
            <a:r>
              <a:rPr lang="en-IE" dirty="0" err="1" smtClean="0"/>
              <a:t>package.json</a:t>
            </a:r>
            <a:r>
              <a:rPr lang="en-IE" dirty="0" smtClean="0"/>
              <a:t> file</a:t>
            </a:r>
          </a:p>
          <a:p>
            <a:r>
              <a:rPr lang="en-IE" dirty="0" err="1" smtClean="0"/>
              <a:t>Webpack</a:t>
            </a:r>
            <a:r>
              <a:rPr lang="en-IE" dirty="0" smtClean="0"/>
              <a:t> bundles all of your JS,</a:t>
            </a:r>
            <a:r>
              <a:rPr lang="en-IE" baseline="0" dirty="0" smtClean="0"/>
              <a:t> CSS and images into manageable packages.</a:t>
            </a:r>
            <a:br>
              <a:rPr lang="en-IE" baseline="0" dirty="0" smtClean="0"/>
            </a:br>
            <a:r>
              <a:rPr lang="en-IE" baseline="0" dirty="0" smtClean="0"/>
              <a:t>Babel </a:t>
            </a:r>
            <a:r>
              <a:rPr lang="en-IE" baseline="0" dirty="0" err="1" smtClean="0"/>
              <a:t>transpiles</a:t>
            </a:r>
            <a:r>
              <a:rPr lang="en-IE" baseline="0" dirty="0" smtClean="0"/>
              <a:t> JS so it’s compatible with all browsers.</a:t>
            </a:r>
            <a:br>
              <a:rPr lang="en-IE" baseline="0" dirty="0" smtClean="0"/>
            </a:br>
            <a:r>
              <a:rPr lang="en-IE" baseline="0" dirty="0" smtClean="0"/>
              <a:t/>
            </a:r>
            <a:br>
              <a:rPr lang="en-IE" baseline="0" dirty="0" smtClean="0"/>
            </a:br>
            <a:r>
              <a:rPr lang="en-IE" baseline="0" dirty="0" smtClean="0"/>
              <a:t>Add your budle.js file to base.html so your </a:t>
            </a:r>
            <a:r>
              <a:rPr lang="en-IE" baseline="0" dirty="0" err="1" smtClean="0"/>
              <a:t>javascript</a:t>
            </a:r>
            <a:r>
              <a:rPr lang="en-IE" baseline="0" dirty="0" smtClean="0"/>
              <a:t> is called on all pages.</a:t>
            </a:r>
          </a:p>
          <a:p>
            <a:pPr marL="171450" indent="-171450">
              <a:buFont typeface="Wingdings" panose="05000000000000000000" pitchFamily="2" charset="2"/>
              <a:buChar char="§"/>
            </a:pPr>
            <a:r>
              <a:rPr lang="en-IE" baseline="0" dirty="0" smtClean="0"/>
              <a:t>Bundle.js is the output of </a:t>
            </a:r>
            <a:r>
              <a:rPr lang="en-IE" baseline="0" dirty="0" err="1" smtClean="0"/>
              <a:t>Webpack</a:t>
            </a:r>
            <a:r>
              <a:rPr lang="en-IE" baseline="0" dirty="0" smtClean="0"/>
              <a:t> </a:t>
            </a:r>
            <a:r>
              <a:rPr lang="en-IE" baseline="0" dirty="0" err="1" smtClean="0"/>
              <a:t>transpiling</a:t>
            </a:r>
            <a:r>
              <a:rPr lang="en-IE" baseline="0" dirty="0" smtClean="0"/>
              <a:t>, all of your JS.</a:t>
            </a:r>
          </a:p>
          <a:p>
            <a:pPr marL="171450" indent="-171450">
              <a:buFont typeface="Wingdings" panose="05000000000000000000" pitchFamily="2" charset="2"/>
              <a:buChar char="§"/>
            </a:pPr>
            <a:r>
              <a:rPr lang="en-IE" baseline="0" dirty="0" smtClean="0"/>
              <a:t>This is setup in a webpack.config.js file.</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23</a:t>
            </a:fld>
            <a:endParaRPr lang="en-US" dirty="0"/>
          </a:p>
        </p:txBody>
      </p:sp>
    </p:spTree>
    <p:extLst>
      <p:ext uri="{BB962C8B-B14F-4D97-AF65-F5344CB8AC3E}">
        <p14:creationId xmlns:p14="http://schemas.microsoft.com/office/powerpoint/2010/main" val="249806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Here’s the before and</a:t>
            </a:r>
            <a:r>
              <a:rPr lang="en-IE" baseline="0" dirty="0" smtClean="0"/>
              <a:t> after:</a:t>
            </a:r>
          </a:p>
          <a:p>
            <a:endParaRPr lang="en-IE" baseline="0" dirty="0" smtClean="0"/>
          </a:p>
          <a:p>
            <a:r>
              <a:rPr lang="en-IE" baseline="0" dirty="0" smtClean="0"/>
              <a:t>The JSON response from the </a:t>
            </a:r>
            <a:r>
              <a:rPr lang="en-IE" baseline="0" dirty="0" err="1" smtClean="0"/>
              <a:t>GetProfile</a:t>
            </a:r>
            <a:r>
              <a:rPr lang="en-IE" baseline="0" dirty="0" smtClean="0"/>
              <a:t> request is 50 thousand lines.</a:t>
            </a:r>
          </a:p>
          <a:p>
            <a:r>
              <a:rPr lang="en-IE" baseline="0" dirty="0" smtClean="0"/>
              <a:t>In this case, I have 3 characters – this is the maximum you can have.</a:t>
            </a:r>
          </a:p>
          <a:p>
            <a:r>
              <a:rPr lang="en-IE" baseline="0" dirty="0" smtClean="0"/>
              <a:t>I parse the response and create the 3 character plates.</a:t>
            </a:r>
          </a:p>
          <a:p>
            <a:pPr marL="228600" indent="-228600">
              <a:buFont typeface="+mj-lt"/>
              <a:buAutoNum type="arabicPeriod"/>
            </a:pPr>
            <a:r>
              <a:rPr lang="en-IE" baseline="0" dirty="0" smtClean="0"/>
              <a:t>Character name.</a:t>
            </a:r>
          </a:p>
          <a:p>
            <a:pPr marL="228600" indent="-228600">
              <a:buFont typeface="+mj-lt"/>
              <a:buAutoNum type="arabicPeriod"/>
            </a:pPr>
            <a:r>
              <a:rPr lang="en-IE" baseline="0" dirty="0" smtClean="0"/>
              <a:t>Character level.</a:t>
            </a:r>
          </a:p>
          <a:p>
            <a:pPr marL="228600" indent="-228600">
              <a:buFont typeface="+mj-lt"/>
              <a:buAutoNum type="arabicPeriod"/>
            </a:pPr>
            <a:r>
              <a:rPr lang="en-IE" baseline="0" dirty="0" smtClean="0"/>
              <a:t>Power level.</a:t>
            </a:r>
          </a:p>
          <a:p>
            <a:pPr marL="228600" indent="-228600">
              <a:buFont typeface="+mj-lt"/>
              <a:buAutoNum type="arabicPeriod"/>
            </a:pPr>
            <a:r>
              <a:rPr lang="en-IE" baseline="0" dirty="0" smtClean="0"/>
              <a:t>Race, gender and class.</a:t>
            </a:r>
          </a:p>
          <a:p>
            <a:pPr marL="228600" indent="-228600">
              <a:buFont typeface="+mj-lt"/>
              <a:buAutoNum type="arabicPeriod"/>
            </a:pPr>
            <a:r>
              <a:rPr lang="en-IE" baseline="0" dirty="0" smtClean="0"/>
              <a:t>Image is made up of 2 images, URL is contained in the JSON response.</a:t>
            </a:r>
          </a:p>
        </p:txBody>
      </p:sp>
      <p:sp>
        <p:nvSpPr>
          <p:cNvPr id="4" name="Slide Number Placeholder 3"/>
          <p:cNvSpPr>
            <a:spLocks noGrp="1"/>
          </p:cNvSpPr>
          <p:nvPr>
            <p:ph type="sldNum" sz="quarter" idx="10"/>
          </p:nvPr>
        </p:nvSpPr>
        <p:spPr/>
        <p:txBody>
          <a:bodyPr/>
          <a:lstStyle/>
          <a:p>
            <a:fld id="{1693995C-58A9-426E-A004-3D9ABE891C25}" type="slidenum">
              <a:rPr lang="en-US" smtClean="0"/>
              <a:t>24</a:t>
            </a:fld>
            <a:endParaRPr lang="en-US" dirty="0"/>
          </a:p>
        </p:txBody>
      </p:sp>
    </p:spTree>
    <p:extLst>
      <p:ext uri="{BB962C8B-B14F-4D97-AF65-F5344CB8AC3E}">
        <p14:creationId xmlns:p14="http://schemas.microsoft.com/office/powerpoint/2010/main" val="3355383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React.html is a Flask Jinja2</a:t>
            </a:r>
            <a:r>
              <a:rPr lang="en-IE" baseline="0" dirty="0" smtClean="0"/>
              <a:t> HTML template file.</a:t>
            </a:r>
          </a:p>
          <a:p>
            <a:r>
              <a:rPr lang="en-IE" baseline="0" dirty="0" smtClean="0"/>
              <a:t>By extending the base.html template, I am adding the </a:t>
            </a:r>
            <a:r>
              <a:rPr lang="en-IE" baseline="0" dirty="0" err="1" smtClean="0"/>
              <a:t>navbar</a:t>
            </a:r>
            <a:r>
              <a:rPr lang="en-IE" baseline="0" dirty="0" smtClean="0"/>
              <a:t> and footer.</a:t>
            </a:r>
          </a:p>
          <a:p>
            <a:endParaRPr lang="en-IE" dirty="0" smtClean="0"/>
          </a:p>
          <a:p>
            <a:r>
              <a:rPr lang="en-IE" dirty="0" smtClean="0"/>
              <a:t>The contents</a:t>
            </a:r>
            <a:r>
              <a:rPr lang="en-IE" baseline="0" dirty="0" smtClean="0"/>
              <a:t> of the </a:t>
            </a:r>
            <a:r>
              <a:rPr lang="en-IE" dirty="0" smtClean="0"/>
              <a:t>display-emblem div will be replaced</a:t>
            </a:r>
            <a:r>
              <a:rPr lang="en-IE" baseline="0" dirty="0" smtClean="0"/>
              <a:t> with the output of our React component.</a:t>
            </a:r>
          </a:p>
          <a:p>
            <a:r>
              <a:rPr lang="en-IE" baseline="0" dirty="0" smtClean="0"/>
              <a:t>The div with the class loading-icon can contain an animated loading icon – this will be replaced when the React component loads.</a:t>
            </a:r>
            <a:endParaRPr lang="en-US" baseline="0" dirty="0" smtClean="0"/>
          </a:p>
          <a:p>
            <a:endParaRPr lang="en-IE" baseline="0" dirty="0" smtClean="0"/>
          </a:p>
          <a:p>
            <a:r>
              <a:rPr lang="en-IE" baseline="0" dirty="0" smtClean="0"/>
              <a:t>I am replacing the contents of “display-emblem” with the output of the </a:t>
            </a:r>
            <a:r>
              <a:rPr lang="en-IE" baseline="0" dirty="0" err="1" smtClean="0"/>
              <a:t>DisplayEmblem</a:t>
            </a:r>
            <a:r>
              <a:rPr lang="en-IE" baseline="0" dirty="0" smtClean="0"/>
              <a:t> component.</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25</a:t>
            </a:fld>
            <a:endParaRPr lang="en-US" dirty="0"/>
          </a:p>
        </p:txBody>
      </p:sp>
    </p:spTree>
    <p:extLst>
      <p:ext uri="{BB962C8B-B14F-4D97-AF65-F5344CB8AC3E}">
        <p14:creationId xmlns:p14="http://schemas.microsoft.com/office/powerpoint/2010/main" val="15731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err="1" smtClean="0">
                <a:solidFill>
                  <a:srgbClr val="9CDCFE"/>
                </a:solidFill>
                <a:effectLst/>
                <a:latin typeface="Consolas" panose="020B0609020204030204" pitchFamily="49" charset="0"/>
              </a:rPr>
              <a:t>componentDidMount</a:t>
            </a:r>
            <a:r>
              <a:rPr lang="en-US" sz="1200" b="0" dirty="0" smtClean="0">
                <a:solidFill>
                  <a:srgbClr val="9CDCFE"/>
                </a:solidFill>
                <a:effectLst/>
                <a:latin typeface="Consolas" panose="020B0609020204030204" pitchFamily="49" charset="0"/>
              </a:rPr>
              <a:t> is the preferred way to fetch the data from our API endpoint.</a:t>
            </a:r>
            <a:br>
              <a:rPr lang="en-US" sz="1200" b="0" dirty="0" smtClean="0">
                <a:solidFill>
                  <a:srgbClr val="9CDCFE"/>
                </a:solidFill>
                <a:effectLst/>
                <a:latin typeface="Consolas" panose="020B0609020204030204" pitchFamily="49" charset="0"/>
              </a:rPr>
            </a:br>
            <a:r>
              <a:rPr lang="en-US" sz="1200" b="0" dirty="0" smtClean="0">
                <a:solidFill>
                  <a:srgbClr val="9CDCFE"/>
                </a:solidFill>
                <a:effectLst/>
                <a:latin typeface="Consolas" panose="020B0609020204030204" pitchFamily="49" charset="0"/>
              </a:rPr>
              <a:t>“</a:t>
            </a:r>
            <a:r>
              <a:rPr lang="en-IE" sz="1200" b="0" dirty="0" smtClean="0">
                <a:solidFill>
                  <a:srgbClr val="9CDCFE"/>
                </a:solidFill>
                <a:effectLst/>
                <a:latin typeface="Consolas" panose="020B0609020204030204" pitchFamily="49" charset="0"/>
              </a:rPr>
              <a:t>If you need to load data from a remote endpoint, this is a good place to instantiate the network request.”</a:t>
            </a:r>
            <a:endParaRPr lang="en-US" sz="1200" b="0" dirty="0" smtClean="0">
              <a:solidFill>
                <a:srgbClr val="9CDCFE"/>
              </a:solidFill>
              <a:effectLst/>
              <a:latin typeface="Consolas" panose="020B0609020204030204" pitchFamily="49" charset="0"/>
            </a:endParaRPr>
          </a:p>
          <a:p>
            <a:r>
              <a:rPr lang="en-IE" dirty="0" smtClean="0"/>
              <a:t>We store the JSON response in the </a:t>
            </a:r>
            <a:r>
              <a:rPr lang="en-IE" dirty="0" err="1" smtClean="0"/>
              <a:t>DisplayElement</a:t>
            </a:r>
            <a:r>
              <a:rPr lang="en-IE" dirty="0" smtClean="0"/>
              <a:t> state, as </a:t>
            </a:r>
            <a:r>
              <a:rPr lang="en-IE" dirty="0" err="1" smtClean="0"/>
              <a:t>this.state.json_response</a:t>
            </a:r>
            <a:r>
              <a:rPr lang="en-IE" dirty="0" smtClean="0"/>
              <a:t>.</a:t>
            </a:r>
          </a:p>
          <a:p>
            <a:r>
              <a:rPr lang="en-IE" dirty="0" smtClean="0"/>
              <a:t>We can then use the </a:t>
            </a:r>
            <a:r>
              <a:rPr lang="en-IE" dirty="0" err="1" smtClean="0"/>
              <a:t>json_response</a:t>
            </a:r>
            <a:r>
              <a:rPr lang="en-IE" dirty="0" smtClean="0"/>
              <a:t> element from state in the render function.</a:t>
            </a:r>
          </a:p>
          <a:p>
            <a:endParaRPr lang="en-IE" dirty="0" smtClean="0"/>
          </a:p>
          <a:p>
            <a:r>
              <a:rPr lang="en-IE" dirty="0" smtClean="0"/>
              <a:t>In</a:t>
            </a:r>
            <a:r>
              <a:rPr lang="en-IE" baseline="0" dirty="0" smtClean="0"/>
              <a:t> the render function I am creating the div, span and image elements you saw on the previous slide.</a:t>
            </a:r>
          </a:p>
          <a:p>
            <a:r>
              <a:rPr lang="en-IE" baseline="0" dirty="0" smtClean="0"/>
              <a:t>(first render is instead of defining a </a:t>
            </a:r>
            <a:r>
              <a:rPr lang="en-IE" baseline="0" dirty="0" err="1" smtClean="0"/>
              <a:t>var</a:t>
            </a:r>
            <a:r>
              <a:rPr lang="en-IE" baseline="0" dirty="0" smtClean="0"/>
              <a:t>)</a:t>
            </a:r>
          </a:p>
          <a:p>
            <a:endParaRPr lang="en-IE" baseline="0" dirty="0" smtClean="0"/>
          </a:p>
          <a:p>
            <a:r>
              <a:rPr lang="en-IE" baseline="0" dirty="0" smtClean="0"/>
              <a:t>This is something I’m still working on – and I haven’t fully transferred to a React frontend.</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26</a:t>
            </a:fld>
            <a:endParaRPr lang="en-US" dirty="0"/>
          </a:p>
        </p:txBody>
      </p:sp>
    </p:spTree>
    <p:extLst>
      <p:ext uri="{BB962C8B-B14F-4D97-AF65-F5344CB8AC3E}">
        <p14:creationId xmlns:p14="http://schemas.microsoft.com/office/powerpoint/2010/main" val="1151514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the case of React, it’s pretty all-or-nothing.</a:t>
            </a:r>
          </a:p>
          <a:p>
            <a:r>
              <a:rPr lang="en-IE" dirty="0" smtClean="0"/>
              <a:t>It want’s to handle all of the front end or you need to add some more glue logic to integrate your server rendered page.</a:t>
            </a:r>
          </a:p>
          <a:p>
            <a:endParaRPr lang="en-IE" dirty="0" smtClean="0"/>
          </a:p>
          <a:p>
            <a:r>
              <a:rPr lang="en-IE" dirty="0" smtClean="0"/>
              <a:t>jQuery on the other hand is great for server</a:t>
            </a:r>
            <a:r>
              <a:rPr lang="en-IE" baseline="0" dirty="0" smtClean="0"/>
              <a:t> rendered pages.</a:t>
            </a:r>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27</a:t>
            </a:fld>
            <a:endParaRPr lang="en-US" dirty="0"/>
          </a:p>
        </p:txBody>
      </p:sp>
    </p:spTree>
    <p:extLst>
      <p:ext uri="{BB962C8B-B14F-4D97-AF65-F5344CB8AC3E}">
        <p14:creationId xmlns:p14="http://schemas.microsoft.com/office/powerpoint/2010/main" val="628647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smtClean="0"/>
              <a:t>HTML is fully rendered on the server.</a:t>
            </a:r>
          </a:p>
          <a:p>
            <a:r>
              <a:rPr lang="en-IE" sz="1200" dirty="0" smtClean="0"/>
              <a:t>Bootstrap modal is included at the bottom of base.html.</a:t>
            </a:r>
          </a:p>
          <a:p>
            <a:r>
              <a:rPr lang="en-IE" sz="1200" dirty="0" smtClean="0"/>
              <a:t>jQuery populates modal on click of image.</a:t>
            </a:r>
          </a:p>
          <a:p>
            <a:r>
              <a:rPr lang="en-IE" sz="1200" dirty="0" smtClean="0"/>
              <a:t>All modal data is stored in custom html tags of the image.</a:t>
            </a:r>
          </a:p>
          <a:p>
            <a:pPr marL="0" indent="0">
              <a:buFont typeface="+mj-lt"/>
              <a:buNone/>
            </a:pPr>
            <a:endParaRPr lang="en-IE" dirty="0" smtClean="0"/>
          </a:p>
          <a:p>
            <a:pPr marL="228600" indent="-228600">
              <a:buFont typeface="+mj-lt"/>
              <a:buAutoNum type="arabicPeriod"/>
            </a:pPr>
            <a:r>
              <a:rPr lang="en-IE" dirty="0" smtClean="0"/>
              <a:t>Item name.</a:t>
            </a:r>
          </a:p>
          <a:p>
            <a:pPr marL="228600" indent="-228600">
              <a:buFont typeface="+mj-lt"/>
              <a:buAutoNum type="arabicPeriod"/>
            </a:pPr>
            <a:r>
              <a:rPr lang="en-IE" dirty="0" smtClean="0"/>
              <a:t>Item type – hand</a:t>
            </a:r>
            <a:r>
              <a:rPr lang="en-IE" baseline="0" dirty="0" smtClean="0"/>
              <a:t> cannon.</a:t>
            </a:r>
          </a:p>
          <a:p>
            <a:pPr marL="228600" indent="-228600">
              <a:buFont typeface="+mj-lt"/>
              <a:buAutoNum type="arabicPeriod"/>
            </a:pPr>
            <a:r>
              <a:rPr lang="en-IE" baseline="0" dirty="0" smtClean="0"/>
              <a:t>Item tier – exotic.</a:t>
            </a:r>
          </a:p>
          <a:p>
            <a:pPr marL="228600" indent="-228600">
              <a:buFont typeface="+mj-lt"/>
              <a:buAutoNum type="arabicPeriod"/>
            </a:pPr>
            <a:r>
              <a:rPr lang="en-IE" baseline="0" dirty="0" smtClean="0"/>
              <a:t>Item description.</a:t>
            </a:r>
          </a:p>
          <a:p>
            <a:pPr marL="228600" indent="-228600">
              <a:buFont typeface="+mj-lt"/>
              <a:buAutoNum type="arabicPeriod"/>
            </a:pPr>
            <a:r>
              <a:rPr lang="en-IE" baseline="0" dirty="0" smtClean="0"/>
              <a:t>Item image.</a:t>
            </a:r>
          </a:p>
          <a:p>
            <a:pPr marL="228600" indent="-228600">
              <a:buFont typeface="+mj-lt"/>
              <a:buAutoNum type="arabicPeriod"/>
            </a:pPr>
            <a:r>
              <a:rPr lang="en-IE" baseline="0" dirty="0" smtClean="0"/>
              <a:t>Item screenshot.</a:t>
            </a:r>
          </a:p>
          <a:p>
            <a:pPr marL="228600" indent="-228600">
              <a:buFont typeface="+mj-lt"/>
              <a:buAutoNum type="arabicPeriod"/>
            </a:pPr>
            <a:r>
              <a:rPr lang="en-IE" baseline="0" dirty="0" smtClean="0"/>
              <a:t>Equip button.</a:t>
            </a:r>
          </a:p>
          <a:p>
            <a:pPr marL="228600" indent="-228600">
              <a:buFont typeface="+mj-lt"/>
              <a:buAutoNum type="arabicPeriod"/>
            </a:pPr>
            <a:r>
              <a:rPr lang="en-IE" baseline="0" dirty="0" smtClean="0"/>
              <a:t>Transfer to vault.</a:t>
            </a:r>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28</a:t>
            </a:fld>
            <a:endParaRPr lang="en-US" dirty="0"/>
          </a:p>
        </p:txBody>
      </p:sp>
    </p:spTree>
    <p:extLst>
      <p:ext uri="{BB962C8B-B14F-4D97-AF65-F5344CB8AC3E}">
        <p14:creationId xmlns:p14="http://schemas.microsoft.com/office/powerpoint/2010/main" val="2821744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Bootstrap modal is a generic modal, nothing special here yet.</a:t>
            </a:r>
          </a:p>
          <a:p>
            <a:endParaRPr lang="en-IE" dirty="0" smtClean="0"/>
          </a:p>
          <a:p>
            <a:r>
              <a:rPr lang="en-IE" dirty="0" smtClean="0"/>
              <a:t>When the document is ready.</a:t>
            </a:r>
          </a:p>
          <a:p>
            <a:r>
              <a:rPr lang="en-IE" dirty="0" smtClean="0"/>
              <a:t>When the item with class “image-modal” is clicked.</a:t>
            </a:r>
          </a:p>
          <a:p>
            <a:r>
              <a:rPr lang="en-IE" dirty="0" smtClean="0"/>
              <a:t>Get</a:t>
            </a:r>
            <a:r>
              <a:rPr lang="en-IE" baseline="0" dirty="0" smtClean="0"/>
              <a:t> the ID.</a:t>
            </a:r>
          </a:p>
          <a:p>
            <a:r>
              <a:rPr lang="en-IE" baseline="0" dirty="0" smtClean="0"/>
              <a:t>Strip out the icon and </a:t>
            </a:r>
            <a:r>
              <a:rPr lang="en-IE" baseline="0" dirty="0" err="1" smtClean="0"/>
              <a:t>item_name</a:t>
            </a:r>
            <a:r>
              <a:rPr lang="en-IE" baseline="0" dirty="0" smtClean="0"/>
              <a:t>.</a:t>
            </a:r>
          </a:p>
          <a:p>
            <a:r>
              <a:rPr lang="en-IE" dirty="0" smtClean="0"/>
              <a:t>Clear any old information from the modal – the modal div is reused every time an image is clicked.</a:t>
            </a:r>
          </a:p>
          <a:p>
            <a:r>
              <a:rPr lang="en-IE" dirty="0" smtClean="0"/>
              <a:t>Add the modal header, body and footer.</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29</a:t>
            </a:fld>
            <a:endParaRPr lang="en-US" dirty="0"/>
          </a:p>
        </p:txBody>
      </p:sp>
    </p:spTree>
    <p:extLst>
      <p:ext uri="{BB962C8B-B14F-4D97-AF65-F5344CB8AC3E}">
        <p14:creationId xmlns:p14="http://schemas.microsoft.com/office/powerpoint/2010/main" val="183586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data can also be contained in HTML meta tags.</a:t>
            </a:r>
          </a:p>
          <a:p>
            <a:r>
              <a:rPr lang="en-IE" dirty="0" smtClean="0"/>
              <a:t>I</a:t>
            </a:r>
            <a:r>
              <a:rPr lang="en-IE" baseline="0" dirty="0" smtClean="0"/>
              <a:t> add this data to the images when I render the HTML on the server side.</a:t>
            </a:r>
          </a:p>
          <a:p>
            <a:endParaRPr lang="en-IE" baseline="0" dirty="0" smtClean="0"/>
          </a:p>
          <a:p>
            <a:r>
              <a:rPr lang="en-IE" baseline="0" dirty="0" smtClean="0"/>
              <a:t>ID is the specific ID of that item.</a:t>
            </a:r>
          </a:p>
          <a:p>
            <a:r>
              <a:rPr lang="en-IE" baseline="0" dirty="0" smtClean="0"/>
              <a:t>The Equip and Vault attributes are used to send post requests.</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30</a:t>
            </a:fld>
            <a:endParaRPr lang="en-US" dirty="0"/>
          </a:p>
        </p:txBody>
      </p:sp>
    </p:spTree>
    <p:extLst>
      <p:ext uri="{BB962C8B-B14F-4D97-AF65-F5344CB8AC3E}">
        <p14:creationId xmlns:p14="http://schemas.microsoft.com/office/powerpoint/2010/main" val="69336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Each section of the application has a corresponding blog post.</a:t>
            </a:r>
          </a:p>
          <a:p>
            <a:r>
              <a:rPr lang="en-IE" dirty="0" smtClean="0"/>
              <a:t>Blog</a:t>
            </a:r>
            <a:r>
              <a:rPr lang="en-IE" baseline="0" dirty="0" smtClean="0"/>
              <a:t> served 2 purposes:</a:t>
            </a:r>
          </a:p>
          <a:p>
            <a:pPr marL="228600" indent="-228600">
              <a:buFont typeface="+mj-lt"/>
              <a:buAutoNum type="arabicPeriod"/>
            </a:pPr>
            <a:r>
              <a:rPr lang="en-IE" baseline="0" dirty="0" smtClean="0"/>
              <a:t>Document my journey learning Python and Web Development.</a:t>
            </a:r>
          </a:p>
          <a:p>
            <a:pPr marL="228600" indent="-228600">
              <a:buFont typeface="+mj-lt"/>
              <a:buAutoNum type="arabicPeriod"/>
            </a:pPr>
            <a:r>
              <a:rPr lang="en-IE" baseline="0" dirty="0" smtClean="0"/>
              <a:t>Help out other community developers working on the Destiny API.</a:t>
            </a:r>
          </a:p>
          <a:p>
            <a:pPr marL="0" indent="0">
              <a:buFont typeface="+mj-lt"/>
              <a:buNone/>
            </a:pPr>
            <a:endParaRPr lang="en-IE"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dirty="0" smtClean="0"/>
              <a:t>All of the images,</a:t>
            </a:r>
            <a:r>
              <a:rPr lang="en-IE" baseline="0" dirty="0" smtClean="0"/>
              <a:t> weapon names, character profile information are taken from the Destiny API.</a:t>
            </a:r>
          </a:p>
          <a:p>
            <a:pPr marL="0" indent="0">
              <a:buFont typeface="+mj-lt"/>
              <a:buNone/>
            </a:pPr>
            <a:endParaRPr lang="en-IE" baseline="0" dirty="0" smtClean="0"/>
          </a:p>
          <a:p>
            <a:pPr marL="0" indent="0">
              <a:buFont typeface="+mj-lt"/>
              <a:buNone/>
            </a:pPr>
            <a:r>
              <a:rPr lang="en-IE" baseline="0" dirty="0" smtClean="0"/>
              <a:t>Most popular post was detailing the Destiny OAuth 2.0 flow, which as gained a lot of interest in the community.</a:t>
            </a:r>
          </a:p>
          <a:p>
            <a:pPr marL="171450" indent="-171450">
              <a:buFont typeface="Wingdings" panose="05000000000000000000" pitchFamily="2" charset="2"/>
              <a:buChar char="§"/>
            </a:pPr>
            <a:r>
              <a:rPr lang="en-IE" baseline="0" dirty="0" smtClean="0"/>
              <a:t>This seems to be an area which has caught out a lot of people.</a:t>
            </a:r>
          </a:p>
          <a:p>
            <a:pPr marL="171450" indent="-171450">
              <a:buFont typeface="Wingdings" panose="05000000000000000000" pitchFamily="2" charset="2"/>
              <a:buChar char="§"/>
            </a:pPr>
            <a:r>
              <a:rPr lang="en-IE" baseline="0" dirty="0" smtClean="0"/>
              <a:t>I’ve linked in with a group of community developers.</a:t>
            </a:r>
          </a:p>
          <a:p>
            <a:pPr marL="171450" indent="-171450">
              <a:buFont typeface="Wingdings" panose="05000000000000000000" pitchFamily="2" charset="2"/>
              <a:buChar char="§"/>
            </a:pPr>
            <a:r>
              <a:rPr lang="en-IE" baseline="0" dirty="0" smtClean="0"/>
              <a:t>Had lots of people contact me through the blog, or mail or over Twitter.</a:t>
            </a:r>
          </a:p>
        </p:txBody>
      </p:sp>
      <p:sp>
        <p:nvSpPr>
          <p:cNvPr id="4" name="Slide Number Placeholder 3"/>
          <p:cNvSpPr>
            <a:spLocks noGrp="1"/>
          </p:cNvSpPr>
          <p:nvPr>
            <p:ph type="sldNum" sz="quarter" idx="10"/>
          </p:nvPr>
        </p:nvSpPr>
        <p:spPr/>
        <p:txBody>
          <a:bodyPr/>
          <a:lstStyle/>
          <a:p>
            <a:fld id="{1693995C-58A9-426E-A004-3D9ABE891C25}" type="slidenum">
              <a:rPr lang="en-US" smtClean="0"/>
              <a:t>3</a:t>
            </a:fld>
            <a:endParaRPr lang="en-US" dirty="0"/>
          </a:p>
        </p:txBody>
      </p:sp>
    </p:spTree>
    <p:extLst>
      <p:ext uri="{BB962C8B-B14F-4D97-AF65-F5344CB8AC3E}">
        <p14:creationId xmlns:p14="http://schemas.microsoft.com/office/powerpoint/2010/main" val="310896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Here’s a live demo of the Destiny</a:t>
            </a:r>
            <a:r>
              <a:rPr lang="en-IE" baseline="0" dirty="0" smtClean="0"/>
              <a:t> Vault Raider app:</a:t>
            </a:r>
          </a:p>
          <a:p>
            <a:endParaRPr lang="en-IE" baseline="0" dirty="0" smtClean="0"/>
          </a:p>
          <a:p>
            <a:r>
              <a:rPr lang="en-IE" dirty="0" smtClean="0"/>
              <a:t>Currently in vault view.</a:t>
            </a:r>
          </a:p>
          <a:p>
            <a:r>
              <a:rPr lang="en-IE" dirty="0" smtClean="0"/>
              <a:t>Transferring Helmet to character,</a:t>
            </a:r>
          </a:p>
          <a:p>
            <a:r>
              <a:rPr lang="en-IE" dirty="0" smtClean="0"/>
              <a:t>Equip</a:t>
            </a:r>
            <a:r>
              <a:rPr lang="en-IE" baseline="0" dirty="0" smtClean="0"/>
              <a:t> it</a:t>
            </a:r>
            <a:r>
              <a:rPr lang="en-IE" dirty="0" smtClean="0"/>
              <a:t>, helmet changes.</a:t>
            </a:r>
          </a:p>
          <a:p>
            <a:r>
              <a:rPr lang="en-IE" dirty="0" smtClean="0"/>
              <a:t>Transferring </a:t>
            </a:r>
            <a:r>
              <a:rPr lang="en-IE" dirty="0" err="1" smtClean="0"/>
              <a:t>Mida</a:t>
            </a:r>
            <a:r>
              <a:rPr lang="en-IE" dirty="0" smtClean="0"/>
              <a:t>-Multi tool,</a:t>
            </a:r>
          </a:p>
          <a:p>
            <a:r>
              <a:rPr lang="en-IE" dirty="0" smtClean="0"/>
              <a:t>Equip it, gun appears on back changes.</a:t>
            </a:r>
          </a:p>
          <a:p>
            <a:r>
              <a:rPr lang="en-IE" dirty="0" smtClean="0"/>
              <a:t>Transfer a sword for </a:t>
            </a:r>
            <a:r>
              <a:rPr lang="en-IE" dirty="0" err="1" smtClean="0"/>
              <a:t>PvP</a:t>
            </a:r>
            <a:r>
              <a:rPr lang="en-IE" dirty="0" smtClean="0"/>
              <a:t> – doesn’t appear as </a:t>
            </a:r>
            <a:r>
              <a:rPr lang="en-IE" dirty="0" err="1" smtClean="0"/>
              <a:t>Mida</a:t>
            </a:r>
            <a:r>
              <a:rPr lang="en-IE" dirty="0" smtClean="0"/>
              <a:t> is equipped.</a:t>
            </a:r>
          </a:p>
          <a:p>
            <a:endParaRPr lang="en-US" dirty="0"/>
          </a:p>
        </p:txBody>
      </p:sp>
      <p:sp>
        <p:nvSpPr>
          <p:cNvPr id="4" name="Slide Number Placeholder 3"/>
          <p:cNvSpPr>
            <a:spLocks noGrp="1"/>
          </p:cNvSpPr>
          <p:nvPr>
            <p:ph type="sldNum" sz="quarter" idx="10"/>
          </p:nvPr>
        </p:nvSpPr>
        <p:spPr/>
        <p:txBody>
          <a:bodyPr/>
          <a:lstStyle/>
          <a:p>
            <a:fld id="{B113239B-8864-492D-8821-1D95CA6D0A91}" type="slidenum">
              <a:rPr lang="en-US" smtClean="0"/>
              <a:t>4</a:t>
            </a:fld>
            <a:endParaRPr lang="en-US"/>
          </a:p>
        </p:txBody>
      </p:sp>
    </p:spTree>
    <p:extLst>
      <p:ext uri="{BB962C8B-B14F-4D97-AF65-F5344CB8AC3E}">
        <p14:creationId xmlns:p14="http://schemas.microsoft.com/office/powerpoint/2010/main" val="370480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This talk will focus on how to power up your Python web applications, upgrading a basic application to a modular, scalable powerhouse.</a:t>
            </a:r>
          </a:p>
          <a:p>
            <a:r>
              <a:rPr lang="en-IE" sz="1200" kern="1200" dirty="0" smtClean="0">
                <a:solidFill>
                  <a:schemeClr val="tx1"/>
                </a:solidFill>
                <a:effectLst/>
                <a:latin typeface="+mn-lt"/>
                <a:ea typeface="+mn-ea"/>
                <a:cs typeface="+mn-cs"/>
              </a:rPr>
              <a:t>I will cover concepts that I have learned while creating my own web based applications.</a:t>
            </a:r>
          </a:p>
          <a:p>
            <a:r>
              <a:rPr lang="en-IE" sz="1200" kern="1200" dirty="0" smtClean="0">
                <a:solidFill>
                  <a:schemeClr val="tx1"/>
                </a:solidFill>
                <a:effectLst/>
                <a:latin typeface="+mn-lt"/>
                <a:ea typeface="+mn-ea"/>
                <a:cs typeface="+mn-cs"/>
              </a:rPr>
              <a:t>With a focus on Flask, these concepts should be easily portable to other frameworks such as Django.</a:t>
            </a:r>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5</a:t>
            </a:fld>
            <a:endParaRPr lang="en-US" dirty="0"/>
          </a:p>
        </p:txBody>
      </p:sp>
    </p:spTree>
    <p:extLst>
      <p:ext uri="{BB962C8B-B14F-4D97-AF65-F5344CB8AC3E}">
        <p14:creationId xmlns:p14="http://schemas.microsoft.com/office/powerpoint/2010/main" val="25636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are a huge number of resources around for implementing each of these steps.</a:t>
            </a:r>
            <a:br>
              <a:rPr lang="en-IE" dirty="0" smtClean="0"/>
            </a:br>
            <a:r>
              <a:rPr lang="en-IE" dirty="0" smtClean="0"/>
              <a:t>Most of guides focus on how to add functionality, not on “why” they</a:t>
            </a:r>
            <a:r>
              <a:rPr lang="en-IE" baseline="0" dirty="0" smtClean="0"/>
              <a:t> are done this way.</a:t>
            </a:r>
            <a:br>
              <a:rPr lang="en-IE" baseline="0" dirty="0" smtClean="0"/>
            </a:br>
            <a:r>
              <a:rPr lang="en-IE" baseline="0" dirty="0" smtClean="0"/>
              <a:t/>
            </a:r>
            <a:br>
              <a:rPr lang="en-IE" baseline="0" dirty="0" smtClean="0"/>
            </a:br>
            <a:r>
              <a:rPr lang="en-IE" baseline="0" dirty="0" smtClean="0"/>
              <a:t>It can be hard to understand these benefits upfront:</a:t>
            </a:r>
          </a:p>
          <a:p>
            <a:pPr marL="171450" indent="-171450">
              <a:buFont typeface="Wingdings" panose="05000000000000000000" pitchFamily="2" charset="2"/>
              <a:buChar char="§"/>
            </a:pPr>
            <a:r>
              <a:rPr lang="en-IE" baseline="0" dirty="0" smtClean="0"/>
              <a:t>Users either ignore these features.</a:t>
            </a:r>
          </a:p>
          <a:p>
            <a:pPr marL="171450" indent="-171450">
              <a:buFont typeface="Wingdings" panose="05000000000000000000" pitchFamily="2" charset="2"/>
              <a:buChar char="§"/>
            </a:pPr>
            <a:r>
              <a:rPr lang="en-IE" baseline="0" dirty="0" smtClean="0"/>
              <a:t>Or skip over them and not fully understand what they bring to your app.</a:t>
            </a:r>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6</a:t>
            </a:fld>
            <a:endParaRPr lang="en-US" dirty="0"/>
          </a:p>
        </p:txBody>
      </p:sp>
    </p:spTree>
    <p:extLst>
      <p:ext uri="{BB962C8B-B14F-4D97-AF65-F5344CB8AC3E}">
        <p14:creationId xmlns:p14="http://schemas.microsoft.com/office/powerpoint/2010/main" val="35209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Just because you can build a web application in one file, doesn’t mean you should.</a:t>
            </a:r>
          </a:p>
          <a:p>
            <a:endParaRPr lang="en-IE" dirty="0" smtClean="0"/>
          </a:p>
          <a:p>
            <a:r>
              <a:rPr lang="en-IE" dirty="0" smtClean="0"/>
              <a:t>There are a lot of tutorials discussing how to structure your application</a:t>
            </a:r>
          </a:p>
          <a:p>
            <a:r>
              <a:rPr lang="en-IE" dirty="0" smtClean="0"/>
              <a:t>It can be difficult to understand why you should invest the effort in refactoring.</a:t>
            </a:r>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7</a:t>
            </a:fld>
            <a:endParaRPr lang="en-US" dirty="0"/>
          </a:p>
        </p:txBody>
      </p:sp>
    </p:spTree>
    <p:extLst>
      <p:ext uri="{BB962C8B-B14F-4D97-AF65-F5344CB8AC3E}">
        <p14:creationId xmlns:p14="http://schemas.microsoft.com/office/powerpoint/2010/main" val="309318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This is the Flask app factory:</a:t>
            </a:r>
          </a:p>
          <a:p>
            <a:endParaRPr lang="en-IE" baseline="0" dirty="0" smtClean="0"/>
          </a:p>
          <a:p>
            <a:r>
              <a:rPr lang="en-IE" baseline="0" dirty="0" smtClean="0"/>
              <a:t>We are defining the </a:t>
            </a:r>
            <a:r>
              <a:rPr lang="en-IE" baseline="0" dirty="0" err="1" smtClean="0"/>
              <a:t>SQLAlchemy</a:t>
            </a:r>
            <a:r>
              <a:rPr lang="en-IE" baseline="0" dirty="0" smtClean="0"/>
              <a:t> object globally and attaching it to the application via the </a:t>
            </a:r>
            <a:r>
              <a:rPr lang="en-IE" baseline="0" dirty="0" err="1" smtClean="0"/>
              <a:t>init_app</a:t>
            </a:r>
            <a:r>
              <a:rPr lang="en-IE" baseline="0" dirty="0" smtClean="0"/>
              <a:t> function.</a:t>
            </a:r>
          </a:p>
          <a:p>
            <a:r>
              <a:rPr lang="en-IE" baseline="0" dirty="0" smtClean="0"/>
              <a:t>The </a:t>
            </a:r>
            <a:r>
              <a:rPr lang="en-IE" baseline="0" dirty="0" err="1" smtClean="0"/>
              <a:t>init_app</a:t>
            </a:r>
            <a:r>
              <a:rPr lang="en-IE" baseline="0" dirty="0" smtClean="0"/>
              <a:t> function prepares the application to work with </a:t>
            </a:r>
            <a:r>
              <a:rPr lang="en-IE" baseline="0" dirty="0" err="1" smtClean="0"/>
              <a:t>SQLAlchemy</a:t>
            </a:r>
            <a:r>
              <a:rPr lang="en-IE" baseline="0" dirty="0" smtClean="0"/>
              <a:t>.</a:t>
            </a:r>
          </a:p>
          <a:p>
            <a:r>
              <a:rPr lang="en-IE" baseline="0" dirty="0" smtClean="0"/>
              <a:t>But it does not BIND the </a:t>
            </a:r>
            <a:r>
              <a:rPr lang="en-IE" baseline="0" dirty="0" err="1" smtClean="0"/>
              <a:t>SQLAlchemy</a:t>
            </a:r>
            <a:r>
              <a:rPr lang="en-IE" baseline="0" dirty="0" smtClean="0"/>
              <a:t> object to your application!</a:t>
            </a:r>
          </a:p>
          <a:p>
            <a:endParaRPr lang="en-IE" baseline="0" dirty="0" smtClean="0"/>
          </a:p>
          <a:p>
            <a:r>
              <a:rPr lang="en-IE" baseline="0" dirty="0" smtClean="0"/>
              <a:t>Why not bind the object?</a:t>
            </a:r>
          </a:p>
          <a:p>
            <a:pPr marL="171450" indent="-171450">
              <a:buFont typeface="Arial" panose="020B0604020202020204" pitchFamily="34" charset="0"/>
              <a:buChar char="•"/>
            </a:pPr>
            <a:r>
              <a:rPr lang="en-IE" baseline="0" dirty="0" smtClean="0"/>
              <a:t>We can separate the database from view context.</a:t>
            </a:r>
          </a:p>
        </p:txBody>
      </p:sp>
      <p:sp>
        <p:nvSpPr>
          <p:cNvPr id="4" name="Slide Number Placeholder 3"/>
          <p:cNvSpPr>
            <a:spLocks noGrp="1"/>
          </p:cNvSpPr>
          <p:nvPr>
            <p:ph type="sldNum" sz="quarter" idx="10"/>
          </p:nvPr>
        </p:nvSpPr>
        <p:spPr/>
        <p:txBody>
          <a:bodyPr/>
          <a:lstStyle/>
          <a:p>
            <a:fld id="{1693995C-58A9-426E-A004-3D9ABE891C25}" type="slidenum">
              <a:rPr lang="en-US" smtClean="0"/>
              <a:t>8</a:t>
            </a:fld>
            <a:endParaRPr lang="en-US" dirty="0"/>
          </a:p>
        </p:txBody>
      </p:sp>
    </p:spTree>
    <p:extLst>
      <p:ext uri="{BB962C8B-B14F-4D97-AF65-F5344CB8AC3E}">
        <p14:creationId xmlns:p14="http://schemas.microsoft.com/office/powerpoint/2010/main" val="120124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I’m using Flask-Script</a:t>
            </a:r>
            <a:r>
              <a:rPr lang="en-IE" baseline="0" dirty="0" smtClean="0"/>
              <a:t> manage.py but this can be done with Flask-CLI.</a:t>
            </a:r>
          </a:p>
          <a:p>
            <a:endParaRPr lang="en-IE" dirty="0" smtClean="0"/>
          </a:p>
          <a:p>
            <a:r>
              <a:rPr lang="en-IE" dirty="0" smtClean="0"/>
              <a:t>By using the Flask app factory and passing the production parameter to the FLASK_CONFIG:</a:t>
            </a:r>
          </a:p>
          <a:p>
            <a:pPr marL="171450" indent="-171450">
              <a:buFont typeface="Wingdings" panose="05000000000000000000" pitchFamily="2" charset="2"/>
              <a:buChar char="§"/>
            </a:pPr>
            <a:r>
              <a:rPr lang="en-IE" dirty="0" smtClean="0"/>
              <a:t>We can access our database outside of the web server:</a:t>
            </a:r>
          </a:p>
          <a:p>
            <a:pPr marL="628650" lvl="1" indent="-171450">
              <a:buFont typeface="Wingdings" panose="05000000000000000000" pitchFamily="2" charset="2"/>
              <a:buChar char="§"/>
            </a:pPr>
            <a:r>
              <a:rPr lang="en-IE" dirty="0" smtClean="0"/>
              <a:t>We don’t need to tie our</a:t>
            </a:r>
            <a:r>
              <a:rPr lang="en-IE" baseline="0" dirty="0" smtClean="0"/>
              <a:t> code to a request action.</a:t>
            </a:r>
            <a:endParaRPr lang="en-IE" dirty="0" smtClean="0"/>
          </a:p>
          <a:p>
            <a:pPr marL="171450" indent="-171450">
              <a:buFont typeface="Wingdings" panose="05000000000000000000" pitchFamily="2" charset="2"/>
              <a:buChar char="§"/>
            </a:pPr>
            <a:r>
              <a:rPr lang="en-IE" dirty="0" smtClean="0"/>
              <a:t>We can access the production</a:t>
            </a:r>
            <a:r>
              <a:rPr lang="en-IE" baseline="0" dirty="0" smtClean="0"/>
              <a:t> database too:</a:t>
            </a:r>
          </a:p>
          <a:p>
            <a:pPr marL="628650" lvl="1" indent="-171450">
              <a:buFont typeface="Wingdings" panose="05000000000000000000" pitchFamily="2" charset="2"/>
              <a:buChar char="§"/>
            </a:pPr>
            <a:r>
              <a:rPr lang="en-IE" baseline="0" dirty="0" smtClean="0"/>
              <a:t>Flask </a:t>
            </a:r>
            <a:r>
              <a:rPr lang="en-IE" baseline="0" dirty="0" err="1" smtClean="0"/>
              <a:t>SQLAlchemy</a:t>
            </a:r>
            <a:r>
              <a:rPr lang="en-IE" baseline="0" dirty="0" smtClean="0"/>
              <a:t> handles the connection to our production PostgreSQL server.</a:t>
            </a:r>
          </a:p>
          <a:p>
            <a:pPr marL="628650" lvl="1" indent="-171450">
              <a:buFont typeface="Wingdings" panose="05000000000000000000" pitchFamily="2" charset="2"/>
              <a:buChar char="§"/>
            </a:pPr>
            <a:r>
              <a:rPr lang="en-IE" baseline="0" dirty="0" smtClean="0"/>
              <a:t>Not accessing out local SQLite database.</a:t>
            </a:r>
          </a:p>
          <a:p>
            <a:endParaRPr lang="en-IE" dirty="0" smtClean="0"/>
          </a:p>
          <a:p>
            <a:endParaRPr lang="en-US" dirty="0"/>
          </a:p>
        </p:txBody>
      </p:sp>
      <p:sp>
        <p:nvSpPr>
          <p:cNvPr id="4" name="Slide Number Placeholder 3"/>
          <p:cNvSpPr>
            <a:spLocks noGrp="1"/>
          </p:cNvSpPr>
          <p:nvPr>
            <p:ph type="sldNum" sz="quarter" idx="10"/>
          </p:nvPr>
        </p:nvSpPr>
        <p:spPr/>
        <p:txBody>
          <a:bodyPr/>
          <a:lstStyle/>
          <a:p>
            <a:fld id="{1693995C-58A9-426E-A004-3D9ABE891C25}" type="slidenum">
              <a:rPr lang="en-US" smtClean="0"/>
              <a:t>9</a:t>
            </a:fld>
            <a:endParaRPr lang="en-US" dirty="0"/>
          </a:p>
        </p:txBody>
      </p:sp>
    </p:spTree>
    <p:extLst>
      <p:ext uri="{BB962C8B-B14F-4D97-AF65-F5344CB8AC3E}">
        <p14:creationId xmlns:p14="http://schemas.microsoft.com/office/powerpoint/2010/main" val="237269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123649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380485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49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275142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277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3586228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241497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28702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282833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164769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234006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365053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33481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350502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D3CD5-9B44-4FA9-9CB4-F3CB597BB966}" type="datetimeFigureOut">
              <a:rPr lang="en-US" smtClean="0"/>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43F5-7EBE-45D8-92F6-924C0719F6C2}" type="slidenum">
              <a:rPr lang="en-US" smtClean="0"/>
              <a:t>‹#›</a:t>
            </a:fld>
            <a:endParaRPr lang="en-US" dirty="0"/>
          </a:p>
        </p:txBody>
      </p:sp>
    </p:spTree>
    <p:extLst>
      <p:ext uri="{BB962C8B-B14F-4D97-AF65-F5344CB8AC3E}">
        <p14:creationId xmlns:p14="http://schemas.microsoft.com/office/powerpoint/2010/main" val="156536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43F5-7EBE-45D8-92F6-924C0719F6C2}" type="slidenum">
              <a:rPr lang="en-US" smtClean="0"/>
              <a:t>‹#›</a:t>
            </a:fld>
            <a:endParaRPr lang="en-US" dirty="0"/>
          </a:p>
        </p:txBody>
      </p:sp>
      <p:sp>
        <p:nvSpPr>
          <p:cNvPr id="5" name="Date Placeholder 4"/>
          <p:cNvSpPr>
            <a:spLocks noGrp="1"/>
          </p:cNvSpPr>
          <p:nvPr>
            <p:ph type="dt" sz="half" idx="10"/>
          </p:nvPr>
        </p:nvSpPr>
        <p:spPr/>
        <p:txBody>
          <a:bodyPr/>
          <a:lstStyle/>
          <a:p>
            <a:fld id="{0C4D3CD5-9B44-4FA9-9CB4-F3CB597BB966}" type="datetimeFigureOut">
              <a:rPr lang="en-US" smtClean="0"/>
              <a:t>11/10/2018</a:t>
            </a:fld>
            <a:endParaRPr lang="en-US" dirty="0"/>
          </a:p>
        </p:txBody>
      </p:sp>
    </p:spTree>
    <p:extLst>
      <p:ext uri="{BB962C8B-B14F-4D97-AF65-F5344CB8AC3E}">
        <p14:creationId xmlns:p14="http://schemas.microsoft.com/office/powerpoint/2010/main" val="206120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4D3CD5-9B44-4FA9-9CB4-F3CB597BB966}" type="datetimeFigureOut">
              <a:rPr lang="en-US" smtClean="0"/>
              <a:t>11/10/2018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7A43F5-7EBE-45D8-92F6-924C0719F6C2}" type="slidenum">
              <a:rPr lang="en-US" smtClean="0"/>
              <a:t>‹#›</a:t>
            </a:fld>
            <a:endParaRPr lang="en-US" dirty="0"/>
          </a:p>
        </p:txBody>
      </p:sp>
    </p:spTree>
    <p:extLst>
      <p:ext uri="{BB962C8B-B14F-4D97-AF65-F5344CB8AC3E}">
        <p14:creationId xmlns:p14="http://schemas.microsoft.com/office/powerpoint/2010/main" val="6533702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Powering up your Python web applications</a:t>
            </a:r>
            <a:endParaRPr lang="en-US" dirty="0"/>
          </a:p>
        </p:txBody>
      </p:sp>
      <p:sp>
        <p:nvSpPr>
          <p:cNvPr id="3" name="Subtitle 2"/>
          <p:cNvSpPr>
            <a:spLocks noGrp="1"/>
          </p:cNvSpPr>
          <p:nvPr>
            <p:ph type="subTitle" idx="1"/>
          </p:nvPr>
        </p:nvSpPr>
        <p:spPr/>
        <p:txBody>
          <a:bodyPr>
            <a:normAutofit fontScale="62500" lnSpcReduction="20000"/>
          </a:bodyPr>
          <a:lstStyle/>
          <a:p>
            <a:r>
              <a:rPr lang="en-IE" dirty="0"/>
              <a:t>Allyn Hunt</a:t>
            </a:r>
          </a:p>
          <a:p>
            <a:r>
              <a:rPr lang="en-IE" dirty="0"/>
              <a:t>Blog: AllynH.com</a:t>
            </a:r>
          </a:p>
          <a:p>
            <a:r>
              <a:rPr lang="en-IE" dirty="0"/>
              <a:t>Twitter: @</a:t>
            </a:r>
            <a:r>
              <a:rPr lang="en-IE" dirty="0" err="1"/>
              <a:t>Allyn_H</a:t>
            </a:r>
            <a:r>
              <a:rPr lang="en-IE" dirty="0"/>
              <a:t>_</a:t>
            </a:r>
          </a:p>
          <a:p>
            <a:r>
              <a:rPr lang="en-IE" dirty="0"/>
              <a:t>Web application: DestinyVaultRaider.com</a:t>
            </a:r>
          </a:p>
        </p:txBody>
      </p:sp>
    </p:spTree>
    <p:extLst>
      <p:ext uri="{BB962C8B-B14F-4D97-AF65-F5344CB8AC3E}">
        <p14:creationId xmlns:p14="http://schemas.microsoft.com/office/powerpoint/2010/main" val="258547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Modify database contents outside of </a:t>
            </a:r>
            <a:r>
              <a:rPr lang="en-IE" dirty="0" err="1" smtClean="0"/>
              <a:t>pgAdmin</a:t>
            </a:r>
            <a:r>
              <a:rPr lang="en-IE"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8383229"/>
              </p:ext>
            </p:extLst>
          </p:nvPr>
        </p:nvGraphicFramePr>
        <p:xfrm>
          <a:off x="838200" y="2051259"/>
          <a:ext cx="8596313" cy="1798320"/>
        </p:xfrm>
        <a:graphic>
          <a:graphicData uri="http://schemas.openxmlformats.org/drawingml/2006/table">
            <a:tbl>
              <a:tblPr firstRow="1" bandRow="1">
                <a:tableStyleId>{5C22544A-7EE6-4342-B048-85BDC9FD1C3A}</a:tableStyleId>
              </a:tblPr>
              <a:tblGrid>
                <a:gridCol w="8596313"/>
              </a:tblGrid>
              <a:tr h="370840">
                <a:tc>
                  <a:txBody>
                    <a:bodyPr/>
                    <a:lstStyle/>
                    <a:p>
                      <a:r>
                        <a:rPr lang="en-US" sz="1600" b="0" dirty="0" smtClean="0">
                          <a:solidFill>
                            <a:schemeClr val="bg1"/>
                          </a:solidFill>
                          <a:latin typeface="Consolas" panose="020B0609020204030204" pitchFamily="49" charset="0"/>
                        </a:rPr>
                        <a:t>(</a:t>
                      </a:r>
                      <a:r>
                        <a:rPr lang="en-US" sz="1600" b="0" dirty="0" err="1" smtClean="0">
                          <a:solidFill>
                            <a:schemeClr val="bg1"/>
                          </a:solidFill>
                          <a:latin typeface="Consolas" panose="020B0609020204030204" pitchFamily="49" charset="0"/>
                        </a:rPr>
                        <a:t>venv</a:t>
                      </a:r>
                      <a:r>
                        <a:rPr lang="en-US" sz="1600" b="0" dirty="0" smtClean="0">
                          <a:solidFill>
                            <a:schemeClr val="bg1"/>
                          </a:solidFill>
                          <a:latin typeface="Consolas" panose="020B0609020204030204" pitchFamily="49" charset="0"/>
                        </a:rPr>
                        <a:t>) [</a:t>
                      </a:r>
                      <a:r>
                        <a:rPr lang="en-US" sz="1600" b="0" dirty="0" err="1" smtClean="0">
                          <a:solidFill>
                            <a:schemeClr val="bg1"/>
                          </a:solidFill>
                          <a:latin typeface="Consolas" panose="020B0609020204030204" pitchFamily="49" charset="0"/>
                        </a:rPr>
                        <a:t>AllynH_dev</a:t>
                      </a:r>
                      <a:r>
                        <a:rPr lang="en-US" sz="1600" b="0" dirty="0" smtClean="0">
                          <a:solidFill>
                            <a:schemeClr val="bg1"/>
                          </a:solidFill>
                          <a:latin typeface="Consolas" panose="020B0609020204030204" pitchFamily="49" charset="0"/>
                        </a:rPr>
                        <a:t>] C:\example_app\&gt;python manage.py shell</a:t>
                      </a:r>
                    </a:p>
                    <a:p>
                      <a:r>
                        <a:rPr lang="en-US" sz="1600" b="0" dirty="0" smtClean="0">
                          <a:solidFill>
                            <a:schemeClr val="bg1"/>
                          </a:solidFill>
                          <a:latin typeface="Consolas" panose="020B0609020204030204" pitchFamily="49" charset="0"/>
                        </a:rPr>
                        <a:t>&gt;&gt;&gt; files = </a:t>
                      </a:r>
                      <a:r>
                        <a:rPr lang="en-US" sz="1600" b="0" dirty="0" err="1" smtClean="0">
                          <a:solidFill>
                            <a:schemeClr val="bg1"/>
                          </a:solidFill>
                          <a:latin typeface="Consolas" panose="020B0609020204030204" pitchFamily="49" charset="0"/>
                        </a:rPr>
                        <a:t>Files.query.all</a:t>
                      </a:r>
                      <a:r>
                        <a:rPr lang="en-US" sz="1600" b="0" dirty="0" smtClean="0">
                          <a:solidFill>
                            <a:schemeClr val="bg1"/>
                          </a:solidFill>
                          <a:latin typeface="Consolas" panose="020B0609020204030204" pitchFamily="49" charset="0"/>
                        </a:rPr>
                        <a:t>()</a:t>
                      </a:r>
                    </a:p>
                    <a:p>
                      <a:r>
                        <a:rPr lang="en-US" sz="1600" b="0" dirty="0" smtClean="0">
                          <a:solidFill>
                            <a:schemeClr val="bg1"/>
                          </a:solidFill>
                          <a:latin typeface="Consolas" panose="020B0609020204030204" pitchFamily="49" charset="0"/>
                        </a:rPr>
                        <a:t>&gt;&gt;&gt; print("Found", </a:t>
                      </a:r>
                      <a:r>
                        <a:rPr lang="en-US" sz="1600" b="0" dirty="0" err="1" smtClean="0">
                          <a:solidFill>
                            <a:schemeClr val="bg1"/>
                          </a:solidFill>
                          <a:latin typeface="Consolas" panose="020B0609020204030204" pitchFamily="49" charset="0"/>
                        </a:rPr>
                        <a:t>len</a:t>
                      </a:r>
                      <a:r>
                        <a:rPr lang="en-US" sz="1600" b="0" dirty="0" smtClean="0">
                          <a:solidFill>
                            <a:schemeClr val="bg1"/>
                          </a:solidFill>
                          <a:latin typeface="Consolas" panose="020B0609020204030204" pitchFamily="49" charset="0"/>
                        </a:rPr>
                        <a:t>(files), "files")</a:t>
                      </a:r>
                    </a:p>
                    <a:p>
                      <a:r>
                        <a:rPr lang="en-US" sz="1600" b="0" dirty="0" smtClean="0">
                          <a:solidFill>
                            <a:schemeClr val="bg1"/>
                          </a:solidFill>
                          <a:latin typeface="Consolas" panose="020B0609020204030204" pitchFamily="49" charset="0"/>
                        </a:rPr>
                        <a:t>Found 46716 files</a:t>
                      </a:r>
                    </a:p>
                    <a:p>
                      <a:r>
                        <a:rPr lang="en-US" sz="1600" b="0" dirty="0" smtClean="0">
                          <a:solidFill>
                            <a:schemeClr val="bg1"/>
                          </a:solidFill>
                          <a:latin typeface="Consolas" panose="020B0609020204030204" pitchFamily="49" charset="0"/>
                        </a:rPr>
                        <a:t>&gt;&gt;&gt; </a:t>
                      </a:r>
                      <a:r>
                        <a:rPr lang="en-US" sz="1600" b="0" dirty="0" err="1" smtClean="0">
                          <a:solidFill>
                            <a:schemeClr val="bg1"/>
                          </a:solidFill>
                          <a:latin typeface="Consolas" panose="020B0609020204030204" pitchFamily="49" charset="0"/>
                        </a:rPr>
                        <a:t>job_queue</a:t>
                      </a:r>
                      <a:r>
                        <a:rPr lang="en-US" sz="1600" b="0" dirty="0" smtClean="0">
                          <a:solidFill>
                            <a:schemeClr val="bg1"/>
                          </a:solidFill>
                          <a:latin typeface="Consolas" panose="020B0609020204030204" pitchFamily="49" charset="0"/>
                        </a:rPr>
                        <a:t> = </a:t>
                      </a:r>
                      <a:r>
                        <a:rPr lang="en-US" sz="1600" b="0" dirty="0" err="1" smtClean="0">
                          <a:solidFill>
                            <a:schemeClr val="bg1"/>
                          </a:solidFill>
                          <a:latin typeface="Consolas" panose="020B0609020204030204" pitchFamily="49" charset="0"/>
                        </a:rPr>
                        <a:t>Queue.query.all</a:t>
                      </a:r>
                      <a:r>
                        <a:rPr lang="en-US" sz="1600" b="0" dirty="0" smtClean="0">
                          <a:solidFill>
                            <a:schemeClr val="bg1"/>
                          </a:solidFill>
                          <a:latin typeface="Consolas" panose="020B0609020204030204" pitchFamily="49" charset="0"/>
                        </a:rPr>
                        <a:t>()</a:t>
                      </a:r>
                    </a:p>
                    <a:p>
                      <a:r>
                        <a:rPr lang="en-US" sz="1600" b="0" dirty="0" smtClean="0">
                          <a:solidFill>
                            <a:schemeClr val="bg1"/>
                          </a:solidFill>
                          <a:latin typeface="Consolas" panose="020B0609020204030204" pitchFamily="49" charset="0"/>
                        </a:rPr>
                        <a:t>&gt;&gt;&gt; print("There are", </a:t>
                      </a:r>
                      <a:r>
                        <a:rPr lang="en-US" sz="1600" b="0" dirty="0" err="1" smtClean="0">
                          <a:solidFill>
                            <a:schemeClr val="bg1"/>
                          </a:solidFill>
                          <a:latin typeface="Consolas" panose="020B0609020204030204" pitchFamily="49" charset="0"/>
                        </a:rPr>
                        <a:t>len</a:t>
                      </a:r>
                      <a:r>
                        <a:rPr lang="en-US" sz="1600" b="0" dirty="0" smtClean="0">
                          <a:solidFill>
                            <a:schemeClr val="bg1"/>
                          </a:solidFill>
                          <a:latin typeface="Consolas" panose="020B0609020204030204" pitchFamily="49" charset="0"/>
                        </a:rPr>
                        <a:t>(</a:t>
                      </a:r>
                      <a:r>
                        <a:rPr lang="en-US" sz="1600" b="0" dirty="0" err="1" smtClean="0">
                          <a:solidFill>
                            <a:schemeClr val="bg1"/>
                          </a:solidFill>
                          <a:latin typeface="Consolas" panose="020B0609020204030204" pitchFamily="49" charset="0"/>
                        </a:rPr>
                        <a:t>job_queue</a:t>
                      </a:r>
                      <a:r>
                        <a:rPr lang="en-US" sz="1600" b="0" dirty="0" smtClean="0">
                          <a:solidFill>
                            <a:schemeClr val="bg1"/>
                          </a:solidFill>
                          <a:latin typeface="Consolas" panose="020B0609020204030204" pitchFamily="49" charset="0"/>
                        </a:rPr>
                        <a:t>), "queue items.")</a:t>
                      </a:r>
                    </a:p>
                    <a:p>
                      <a:r>
                        <a:rPr lang="en-US" sz="1600" b="0" dirty="0" smtClean="0">
                          <a:solidFill>
                            <a:schemeClr val="bg1"/>
                          </a:solidFill>
                          <a:latin typeface="Consolas" panose="020B0609020204030204" pitchFamily="49" charset="0"/>
                        </a:rPr>
                        <a:t>There are 15 queue items.</a:t>
                      </a:r>
                    </a:p>
                  </a:txBody>
                  <a:tcPr marL="74751" marR="74751">
                    <a:solidFill>
                      <a:schemeClr val="tx1"/>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835760579"/>
              </p:ext>
            </p:extLst>
          </p:nvPr>
        </p:nvGraphicFramePr>
        <p:xfrm>
          <a:off x="838200" y="3970439"/>
          <a:ext cx="10515600" cy="2529840"/>
        </p:xfrm>
        <a:graphic>
          <a:graphicData uri="http://schemas.openxmlformats.org/drawingml/2006/table">
            <a:tbl>
              <a:tblPr firstRow="1" bandRow="1">
                <a:tableStyleId>{5C22544A-7EE6-4342-B048-85BDC9FD1C3A}</a:tableStyleId>
              </a:tblPr>
              <a:tblGrid>
                <a:gridCol w="10515600"/>
              </a:tblGrid>
              <a:tr h="0">
                <a:tc>
                  <a:txBody>
                    <a:bodyPr/>
                    <a:lstStyle/>
                    <a:p>
                      <a:r>
                        <a:rPr lang="en-US" sz="1600" b="0" dirty="0" smtClean="0">
                          <a:solidFill>
                            <a:schemeClr val="bg1"/>
                          </a:solidFill>
                          <a:latin typeface="Consolas" panose="020B0609020204030204" pitchFamily="49" charset="0"/>
                        </a:rPr>
                        <a:t>&gt;&gt;&gt; from </a:t>
                      </a:r>
                      <a:r>
                        <a:rPr lang="en-US" sz="1600" b="0" dirty="0" err="1" smtClean="0">
                          <a:solidFill>
                            <a:schemeClr val="bg1"/>
                          </a:solidFill>
                          <a:latin typeface="Consolas" panose="020B0609020204030204" pitchFamily="49" charset="0"/>
                        </a:rPr>
                        <a:t>datetime</a:t>
                      </a:r>
                      <a:r>
                        <a:rPr lang="en-US" sz="1600" b="0" dirty="0" smtClean="0">
                          <a:solidFill>
                            <a:schemeClr val="bg1"/>
                          </a:solidFill>
                          <a:latin typeface="Consolas" panose="020B0609020204030204" pitchFamily="49" charset="0"/>
                        </a:rPr>
                        <a:t> import </a:t>
                      </a:r>
                      <a:r>
                        <a:rPr lang="en-US" sz="1600" b="0" dirty="0" err="1" smtClean="0">
                          <a:solidFill>
                            <a:schemeClr val="bg1"/>
                          </a:solidFill>
                          <a:latin typeface="Consolas" panose="020B0609020204030204" pitchFamily="49" charset="0"/>
                        </a:rPr>
                        <a:t>datetime</a:t>
                      </a:r>
                      <a:r>
                        <a:rPr lang="en-US" sz="1600" b="0" dirty="0" smtClean="0">
                          <a:solidFill>
                            <a:schemeClr val="bg1"/>
                          </a:solidFill>
                          <a:latin typeface="Consolas" panose="020B0609020204030204" pitchFamily="49" charset="0"/>
                        </a:rPr>
                        <a:t>, </a:t>
                      </a:r>
                      <a:r>
                        <a:rPr lang="en-US" sz="1600" b="0" dirty="0" err="1" smtClean="0">
                          <a:solidFill>
                            <a:schemeClr val="bg1"/>
                          </a:solidFill>
                          <a:latin typeface="Consolas" panose="020B0609020204030204" pitchFamily="49" charset="0"/>
                        </a:rPr>
                        <a:t>timedelta</a:t>
                      </a:r>
                      <a:endParaRPr lang="en-US" sz="1600" b="0" dirty="0" smtClean="0">
                        <a:solidFill>
                          <a:schemeClr val="bg1"/>
                        </a:solidFill>
                        <a:latin typeface="Consolas" panose="020B0609020204030204" pitchFamily="49" charset="0"/>
                      </a:endParaRPr>
                    </a:p>
                    <a:p>
                      <a:r>
                        <a:rPr lang="en-US" sz="1600" b="0" dirty="0" smtClean="0">
                          <a:solidFill>
                            <a:schemeClr val="bg1"/>
                          </a:solidFill>
                          <a:latin typeface="Consolas" panose="020B0609020204030204" pitchFamily="49" charset="0"/>
                        </a:rPr>
                        <a:t>&gt;&gt;&gt; for q in </a:t>
                      </a:r>
                      <a:r>
                        <a:rPr lang="en-US" sz="1600" b="0" dirty="0" err="1" smtClean="0">
                          <a:solidFill>
                            <a:schemeClr val="bg1"/>
                          </a:solidFill>
                          <a:latin typeface="Consolas" panose="020B0609020204030204" pitchFamily="49" charset="0"/>
                        </a:rPr>
                        <a:t>job_queue</a:t>
                      </a:r>
                      <a:r>
                        <a:rPr lang="en-US" sz="1600" b="0" dirty="0" smtClean="0">
                          <a:solidFill>
                            <a:schemeClr val="bg1"/>
                          </a:solidFill>
                          <a:latin typeface="Consolas" panose="020B0609020204030204" pitchFamily="49" charset="0"/>
                        </a:rPr>
                        <a:t>:</a:t>
                      </a:r>
                    </a:p>
                    <a:p>
                      <a:r>
                        <a:rPr lang="en-US" sz="1600" b="0" dirty="0" smtClean="0">
                          <a:solidFill>
                            <a:schemeClr val="bg1"/>
                          </a:solidFill>
                          <a:latin typeface="Consolas" panose="020B0609020204030204" pitchFamily="49" charset="0"/>
                        </a:rPr>
                        <a:t>...     later = </a:t>
                      </a:r>
                      <a:r>
                        <a:rPr lang="en-US" sz="1600" b="0" dirty="0" err="1" smtClean="0">
                          <a:solidFill>
                            <a:schemeClr val="bg1"/>
                          </a:solidFill>
                          <a:latin typeface="Consolas" panose="020B0609020204030204" pitchFamily="49" charset="0"/>
                        </a:rPr>
                        <a:t>datetime.now</a:t>
                      </a:r>
                      <a:r>
                        <a:rPr lang="en-US" sz="1600" b="0" dirty="0" smtClean="0">
                          <a:solidFill>
                            <a:schemeClr val="bg1"/>
                          </a:solidFill>
                          <a:latin typeface="Consolas" panose="020B0609020204030204" pitchFamily="49" charset="0"/>
                        </a:rPr>
                        <a:t>() + </a:t>
                      </a:r>
                      <a:r>
                        <a:rPr lang="en-US" sz="1600" b="0" dirty="0" err="1" smtClean="0">
                          <a:solidFill>
                            <a:schemeClr val="bg1"/>
                          </a:solidFill>
                          <a:latin typeface="Consolas" panose="020B0609020204030204" pitchFamily="49" charset="0"/>
                        </a:rPr>
                        <a:t>timedelta</a:t>
                      </a:r>
                      <a:r>
                        <a:rPr lang="en-US" sz="1600" b="0" dirty="0" smtClean="0">
                          <a:solidFill>
                            <a:schemeClr val="bg1"/>
                          </a:solidFill>
                          <a:latin typeface="Consolas" panose="020B0609020204030204" pitchFamily="49" charset="0"/>
                        </a:rPr>
                        <a:t>(hours=10)</a:t>
                      </a:r>
                    </a:p>
                    <a:p>
                      <a:r>
                        <a:rPr lang="en-US" sz="1600" b="0" dirty="0" smtClean="0">
                          <a:solidFill>
                            <a:schemeClr val="bg1"/>
                          </a:solidFill>
                          <a:latin typeface="Consolas" panose="020B0609020204030204" pitchFamily="49" charset="0"/>
                        </a:rPr>
                        <a:t>...     if </a:t>
                      </a:r>
                      <a:r>
                        <a:rPr lang="en-US" sz="1600" b="0" dirty="0" err="1" smtClean="0">
                          <a:solidFill>
                            <a:schemeClr val="bg1"/>
                          </a:solidFill>
                          <a:latin typeface="Consolas" panose="020B0609020204030204" pitchFamily="49" charset="0"/>
                        </a:rPr>
                        <a:t>q.time_to_live</a:t>
                      </a:r>
                      <a:r>
                        <a:rPr lang="en-US" sz="1600" b="0" dirty="0" smtClean="0">
                          <a:solidFill>
                            <a:schemeClr val="bg1"/>
                          </a:solidFill>
                          <a:latin typeface="Consolas" panose="020B0609020204030204" pitchFamily="49" charset="0"/>
                        </a:rPr>
                        <a:t> &gt; later:</a:t>
                      </a:r>
                    </a:p>
                    <a:p>
                      <a:r>
                        <a:rPr lang="en-US" sz="1600" b="0" dirty="0" smtClean="0">
                          <a:solidFill>
                            <a:schemeClr val="bg1"/>
                          </a:solidFill>
                          <a:latin typeface="Consolas" panose="020B0609020204030204" pitchFamily="49" charset="0"/>
                        </a:rPr>
                        <a:t>...             </a:t>
                      </a:r>
                      <a:r>
                        <a:rPr lang="en-US" sz="1600" b="0" dirty="0" err="1" smtClean="0">
                          <a:solidFill>
                            <a:schemeClr val="bg1"/>
                          </a:solidFill>
                          <a:latin typeface="Consolas" panose="020B0609020204030204" pitchFamily="49" charset="0"/>
                        </a:rPr>
                        <a:t>db.session.delete</a:t>
                      </a:r>
                      <a:r>
                        <a:rPr lang="en-US" sz="1600" b="0" dirty="0" smtClean="0">
                          <a:solidFill>
                            <a:schemeClr val="bg1"/>
                          </a:solidFill>
                          <a:latin typeface="Consolas" panose="020B0609020204030204" pitchFamily="49" charset="0"/>
                        </a:rPr>
                        <a:t>(q)</a:t>
                      </a:r>
                    </a:p>
                    <a:p>
                      <a:r>
                        <a:rPr lang="en-US" sz="1600" b="0" dirty="0" smtClean="0">
                          <a:solidFill>
                            <a:schemeClr val="bg1"/>
                          </a:solidFill>
                          <a:latin typeface="Consolas" panose="020B0609020204030204" pitchFamily="49" charset="0"/>
                        </a:rPr>
                        <a:t>...</a:t>
                      </a:r>
                    </a:p>
                    <a:p>
                      <a:r>
                        <a:rPr lang="en-US" sz="1600" b="0" dirty="0" smtClean="0">
                          <a:solidFill>
                            <a:schemeClr val="bg1"/>
                          </a:solidFill>
                          <a:latin typeface="Consolas" panose="020B0609020204030204" pitchFamily="49" charset="0"/>
                        </a:rPr>
                        <a:t>&gt;&gt;&gt; </a:t>
                      </a:r>
                      <a:r>
                        <a:rPr lang="en-US" sz="1600" b="0" dirty="0" err="1" smtClean="0">
                          <a:solidFill>
                            <a:schemeClr val="bg1"/>
                          </a:solidFill>
                          <a:latin typeface="Consolas" panose="020B0609020204030204" pitchFamily="49" charset="0"/>
                        </a:rPr>
                        <a:t>db.session.commit</a:t>
                      </a:r>
                      <a:r>
                        <a:rPr lang="en-US" sz="1600" b="0" dirty="0" smtClean="0">
                          <a:solidFill>
                            <a:schemeClr val="bg1"/>
                          </a:solidFill>
                          <a:latin typeface="Consolas" panose="020B0609020204030204" pitchFamily="49" charset="0"/>
                        </a:rPr>
                        <a:t>()</a:t>
                      </a:r>
                    </a:p>
                    <a:p>
                      <a:r>
                        <a:rPr lang="en-US" sz="1600" b="0" dirty="0" smtClean="0">
                          <a:solidFill>
                            <a:schemeClr val="bg1"/>
                          </a:solidFill>
                          <a:latin typeface="Consolas" panose="020B0609020204030204" pitchFamily="49" charset="0"/>
                        </a:rPr>
                        <a:t>&gt;&gt;&gt; </a:t>
                      </a:r>
                      <a:r>
                        <a:rPr lang="en-US" sz="1600" b="0" dirty="0" err="1" smtClean="0">
                          <a:solidFill>
                            <a:schemeClr val="bg1"/>
                          </a:solidFill>
                          <a:latin typeface="Consolas" panose="020B0609020204030204" pitchFamily="49" charset="0"/>
                        </a:rPr>
                        <a:t>job_queue</a:t>
                      </a:r>
                      <a:r>
                        <a:rPr lang="en-US" sz="1600" b="0" dirty="0" smtClean="0">
                          <a:solidFill>
                            <a:schemeClr val="bg1"/>
                          </a:solidFill>
                          <a:latin typeface="Consolas" panose="020B0609020204030204" pitchFamily="49" charset="0"/>
                        </a:rPr>
                        <a:t> = </a:t>
                      </a:r>
                      <a:r>
                        <a:rPr lang="en-US" sz="1600" b="0" dirty="0" err="1" smtClean="0">
                          <a:solidFill>
                            <a:schemeClr val="bg1"/>
                          </a:solidFill>
                          <a:latin typeface="Consolas" panose="020B0609020204030204" pitchFamily="49" charset="0"/>
                        </a:rPr>
                        <a:t>Queue.query.all</a:t>
                      </a:r>
                      <a:r>
                        <a:rPr lang="en-US" sz="1600" b="0" dirty="0" smtClean="0">
                          <a:solidFill>
                            <a:schemeClr val="bg1"/>
                          </a:solidFill>
                          <a:latin typeface="Consolas" panose="020B0609020204030204" pitchFamily="49" charset="0"/>
                        </a:rPr>
                        <a:t>()</a:t>
                      </a:r>
                    </a:p>
                    <a:p>
                      <a:r>
                        <a:rPr lang="en-US" sz="1600" b="0" dirty="0" smtClean="0">
                          <a:solidFill>
                            <a:schemeClr val="bg1"/>
                          </a:solidFill>
                          <a:latin typeface="Consolas" panose="020B0609020204030204" pitchFamily="49" charset="0"/>
                        </a:rPr>
                        <a:t>&gt;&gt;&gt; print("There are", </a:t>
                      </a:r>
                      <a:r>
                        <a:rPr lang="en-US" sz="1600" b="0" dirty="0" err="1" smtClean="0">
                          <a:solidFill>
                            <a:schemeClr val="bg1"/>
                          </a:solidFill>
                          <a:latin typeface="Consolas" panose="020B0609020204030204" pitchFamily="49" charset="0"/>
                        </a:rPr>
                        <a:t>len</a:t>
                      </a:r>
                      <a:r>
                        <a:rPr lang="en-US" sz="1600" b="0" dirty="0" smtClean="0">
                          <a:solidFill>
                            <a:schemeClr val="bg1"/>
                          </a:solidFill>
                          <a:latin typeface="Consolas" panose="020B0609020204030204" pitchFamily="49" charset="0"/>
                        </a:rPr>
                        <a:t>(</a:t>
                      </a:r>
                      <a:r>
                        <a:rPr lang="en-US" sz="1600" b="0" dirty="0" err="1" smtClean="0">
                          <a:solidFill>
                            <a:schemeClr val="bg1"/>
                          </a:solidFill>
                          <a:latin typeface="Consolas" panose="020B0609020204030204" pitchFamily="49" charset="0"/>
                        </a:rPr>
                        <a:t>job_queue</a:t>
                      </a:r>
                      <a:r>
                        <a:rPr lang="en-US" sz="1600" b="0" dirty="0" smtClean="0">
                          <a:solidFill>
                            <a:schemeClr val="bg1"/>
                          </a:solidFill>
                          <a:latin typeface="Consolas" panose="020B0609020204030204" pitchFamily="49" charset="0"/>
                        </a:rPr>
                        <a:t>), "queue items.")</a:t>
                      </a:r>
                    </a:p>
                    <a:p>
                      <a:r>
                        <a:rPr lang="en-US" sz="1600" b="0" dirty="0" smtClean="0">
                          <a:solidFill>
                            <a:schemeClr val="bg1"/>
                          </a:solidFill>
                          <a:latin typeface="Consolas" panose="020B0609020204030204" pitchFamily="49" charset="0"/>
                        </a:rPr>
                        <a:t>There are 7 queue items.</a:t>
                      </a:r>
                      <a:endParaRPr lang="en-US" sz="1600" b="0" dirty="0">
                        <a:solidFill>
                          <a:schemeClr val="bg1"/>
                        </a:solidFill>
                        <a:latin typeface="Consolas" panose="020B0609020204030204" pitchFamily="49" charset="0"/>
                      </a:endParaRPr>
                    </a:p>
                  </a:txBody>
                  <a:tcPr>
                    <a:solidFill>
                      <a:schemeClr val="tx1"/>
                    </a:solidFill>
                  </a:tcPr>
                </a:tc>
              </a:tr>
            </a:tbl>
          </a:graphicData>
        </a:graphic>
      </p:graphicFrame>
    </p:spTree>
    <p:extLst>
      <p:ext uri="{BB962C8B-B14F-4D97-AF65-F5344CB8AC3E}">
        <p14:creationId xmlns:p14="http://schemas.microsoft.com/office/powerpoint/2010/main" val="275966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82283" cy="1320800"/>
          </a:xfrm>
        </p:spPr>
        <p:txBody>
          <a:bodyPr/>
          <a:lstStyle/>
          <a:p>
            <a:r>
              <a:rPr lang="en-IE" dirty="0" smtClean="0"/>
              <a:t>Connecting many servers to your web app:</a:t>
            </a:r>
            <a:endParaRPr lang="en-US" dirty="0"/>
          </a:p>
        </p:txBody>
      </p:sp>
      <p:pic>
        <p:nvPicPr>
          <p:cNvPr id="6" name="Picture 5"/>
          <p:cNvPicPr>
            <a:picLocks noChangeAspect="1"/>
          </p:cNvPicPr>
          <p:nvPr/>
        </p:nvPicPr>
        <p:blipFill>
          <a:blip r:embed="rId3"/>
          <a:stretch>
            <a:fillRect/>
          </a:stretch>
        </p:blipFill>
        <p:spPr>
          <a:xfrm>
            <a:off x="4626233" y="1453020"/>
            <a:ext cx="2939535" cy="2127486"/>
          </a:xfrm>
          <a:prstGeom prst="rect">
            <a:avLst/>
          </a:prstGeom>
        </p:spPr>
      </p:pic>
      <p:pic>
        <p:nvPicPr>
          <p:cNvPr id="7" name="Picture 6"/>
          <p:cNvPicPr>
            <a:picLocks noChangeAspect="1"/>
          </p:cNvPicPr>
          <p:nvPr/>
        </p:nvPicPr>
        <p:blipFill>
          <a:blip r:embed="rId4"/>
          <a:stretch>
            <a:fillRect/>
          </a:stretch>
        </p:blipFill>
        <p:spPr>
          <a:xfrm>
            <a:off x="3937878" y="4306708"/>
            <a:ext cx="1004355" cy="1496932"/>
          </a:xfrm>
          <a:prstGeom prst="rect">
            <a:avLst/>
          </a:prstGeom>
        </p:spPr>
      </p:pic>
      <p:pic>
        <p:nvPicPr>
          <p:cNvPr id="8" name="Picture 7"/>
          <p:cNvPicPr>
            <a:picLocks noChangeAspect="1"/>
          </p:cNvPicPr>
          <p:nvPr/>
        </p:nvPicPr>
        <p:blipFill>
          <a:blip r:embed="rId5"/>
          <a:stretch>
            <a:fillRect/>
          </a:stretch>
        </p:blipFill>
        <p:spPr>
          <a:xfrm>
            <a:off x="5593823" y="4306708"/>
            <a:ext cx="1004354" cy="1496932"/>
          </a:xfrm>
          <a:prstGeom prst="rect">
            <a:avLst/>
          </a:prstGeom>
        </p:spPr>
      </p:pic>
      <p:pic>
        <p:nvPicPr>
          <p:cNvPr id="9" name="Picture 8"/>
          <p:cNvPicPr>
            <a:picLocks noChangeAspect="1"/>
          </p:cNvPicPr>
          <p:nvPr/>
        </p:nvPicPr>
        <p:blipFill>
          <a:blip r:embed="rId6"/>
          <a:stretch>
            <a:fillRect/>
          </a:stretch>
        </p:blipFill>
        <p:spPr>
          <a:xfrm>
            <a:off x="7249768" y="4306708"/>
            <a:ext cx="1004355" cy="1496932"/>
          </a:xfrm>
          <a:prstGeom prst="rect">
            <a:avLst/>
          </a:prstGeom>
        </p:spPr>
      </p:pic>
      <p:cxnSp>
        <p:nvCxnSpPr>
          <p:cNvPr id="12" name="Straight Arrow Connector 11"/>
          <p:cNvCxnSpPr>
            <a:stCxn id="7" idx="0"/>
            <a:endCxn id="6" idx="2"/>
          </p:cNvCxnSpPr>
          <p:nvPr/>
        </p:nvCxnSpPr>
        <p:spPr>
          <a:xfrm flipV="1">
            <a:off x="4440056" y="3580506"/>
            <a:ext cx="1655945" cy="726202"/>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0"/>
            <a:endCxn id="6" idx="2"/>
          </p:cNvCxnSpPr>
          <p:nvPr/>
        </p:nvCxnSpPr>
        <p:spPr>
          <a:xfrm flipV="1">
            <a:off x="6096000" y="3580506"/>
            <a:ext cx="1" cy="726202"/>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a:endCxn id="6" idx="2"/>
          </p:cNvCxnSpPr>
          <p:nvPr/>
        </p:nvCxnSpPr>
        <p:spPr>
          <a:xfrm flipH="1" flipV="1">
            <a:off x="6096001" y="3580506"/>
            <a:ext cx="1655945" cy="726202"/>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a:stretch>
            <a:fillRect/>
          </a:stretch>
        </p:blipFill>
        <p:spPr>
          <a:xfrm>
            <a:off x="500247" y="6020962"/>
            <a:ext cx="11191507" cy="837038"/>
          </a:xfrm>
          <a:prstGeom prst="rect">
            <a:avLst/>
          </a:prstGeom>
        </p:spPr>
      </p:pic>
    </p:spTree>
    <p:extLst>
      <p:ext uri="{BB962C8B-B14F-4D97-AF65-F5344CB8AC3E}">
        <p14:creationId xmlns:p14="http://schemas.microsoft.com/office/powerpoint/2010/main" val="16193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Sharing Flask models with other apps: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763511"/>
              </p:ext>
            </p:extLst>
          </p:nvPr>
        </p:nvGraphicFramePr>
        <p:xfrm>
          <a:off x="838200" y="1814739"/>
          <a:ext cx="10515600" cy="944880"/>
        </p:xfrm>
        <a:graphic>
          <a:graphicData uri="http://schemas.openxmlformats.org/drawingml/2006/table">
            <a:tbl>
              <a:tblPr firstRow="1" bandRow="1">
                <a:tableStyleId>{5C22544A-7EE6-4342-B048-85BDC9FD1C3A}</a:tableStyleId>
              </a:tblPr>
              <a:tblGrid>
                <a:gridCol w="105156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C586C0"/>
                          </a:solidFill>
                          <a:effectLst/>
                          <a:uLnTx/>
                          <a:uFillTx/>
                          <a:latin typeface="Consolas" panose="020B0609020204030204" pitchFamily="49" charset="0"/>
                          <a:ea typeface="+mn-ea"/>
                          <a:cs typeface="+mn-cs"/>
                        </a:rPr>
                        <a:t>from</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app </a:t>
                      </a:r>
                      <a:r>
                        <a:rPr kumimoji="0" lang="en-US" sz="1400" b="0" i="0" u="none" strike="noStrike" kern="1200" cap="none" spc="0" normalizeH="0" baseline="0" noProof="0" dirty="0" smtClean="0">
                          <a:ln>
                            <a:noFill/>
                          </a:ln>
                          <a:solidFill>
                            <a:srgbClr val="C586C0"/>
                          </a:solidFill>
                          <a:effectLst/>
                          <a:uLnTx/>
                          <a:uFillTx/>
                          <a:latin typeface="Consolas" panose="020B0609020204030204" pitchFamily="49" charset="0"/>
                          <a:ea typeface="+mn-ea"/>
                          <a:cs typeface="+mn-cs"/>
                        </a:rPr>
                        <a:t>import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create_app</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db</a:t>
                      </a:r>
                      <a:endPar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C586C0"/>
                          </a:solidFill>
                          <a:effectLst/>
                          <a:uLnTx/>
                          <a:uFillTx/>
                          <a:latin typeface="Consolas" panose="020B0609020204030204" pitchFamily="49" charset="0"/>
                          <a:ea typeface="+mn-ea"/>
                          <a:cs typeface="+mn-cs"/>
                        </a:rPr>
                        <a:t>from</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app.models</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C586C0"/>
                          </a:solidFill>
                          <a:effectLst/>
                          <a:uLnTx/>
                          <a:uFillTx/>
                          <a:latin typeface="Consolas" panose="020B0609020204030204" pitchFamily="49" charset="0"/>
                          <a:ea typeface="+mn-ea"/>
                          <a:cs typeface="+mn-cs"/>
                        </a:rPr>
                        <a:t>import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Users, Files, Queue </a:t>
                      </a:r>
                      <a:r>
                        <a:rPr kumimoji="0" lang="en-US" sz="1400" b="0" i="0" u="none" strike="noStrike" kern="1200" cap="none" spc="0" normalizeH="0" baseline="0" noProof="0" dirty="0" smtClean="0">
                          <a:ln>
                            <a:noFill/>
                          </a:ln>
                          <a:solidFill>
                            <a:srgbClr val="6A9955"/>
                          </a:solidFill>
                          <a:effectLst/>
                          <a:uLnTx/>
                          <a:uFillTx/>
                          <a:latin typeface="Consolas" panose="020B0609020204030204" pitchFamily="49" charset="0"/>
                          <a:ea typeface="+mn-ea"/>
                          <a:cs typeface="+mn-cs"/>
                        </a:rPr>
                        <a:t># etc...:</a:t>
                      </a:r>
                      <a:endParaRPr kumimoji="0" lang="en-IE"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569CD6"/>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create_app</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'production'</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app_context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().push()</a:t>
                      </a:r>
                    </a:p>
                  </a:txBody>
                  <a:tcPr>
                    <a:solidFill>
                      <a:srgbClr val="1E1E1E"/>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28399040"/>
              </p:ext>
            </p:extLst>
          </p:nvPr>
        </p:nvGraphicFramePr>
        <p:xfrm>
          <a:off x="838200" y="2905442"/>
          <a:ext cx="10515600" cy="944880"/>
        </p:xfrm>
        <a:graphic>
          <a:graphicData uri="http://schemas.openxmlformats.org/drawingml/2006/table">
            <a:tbl>
              <a:tblPr firstRow="1" bandRow="1">
                <a:tableStyleId>{5C22544A-7EE6-4342-B048-85BDC9FD1C3A}</a:tableStyleId>
              </a:tblPr>
              <a:tblGrid>
                <a:gridCol w="105156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6A9955"/>
                          </a:solidFill>
                          <a:effectLst/>
                          <a:uLnTx/>
                          <a:uFillTx/>
                          <a:latin typeface="Consolas" panose="020B0609020204030204" pitchFamily="49" charset="0"/>
                          <a:ea typeface="+mn-ea"/>
                          <a:cs typeface="+mn-cs"/>
                        </a:rPr>
                        <a:t># code to open and parse files, etc.:</a:t>
                      </a:r>
                      <a:endParaRPr kumimoji="0" lang="en-IE"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my_queue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Queue.query.all</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C586C0"/>
                          </a:solidFill>
                          <a:effectLst/>
                          <a:uLnTx/>
                          <a:uFillTx/>
                          <a:latin typeface="Consolas" panose="020B0609020204030204" pitchFamily="49" charset="0"/>
                          <a:ea typeface="+mn-ea"/>
                          <a:cs typeface="+mn-cs"/>
                        </a:rPr>
                        <a:t>For</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queue </a:t>
                      </a:r>
                      <a:r>
                        <a:rPr kumimoji="0" lang="en-US" sz="1400" b="0" i="0" u="none" strike="noStrike" kern="1200" cap="none" spc="0" normalizeH="0" baseline="0" noProof="0" dirty="0" smtClean="0">
                          <a:ln>
                            <a:noFill/>
                          </a:ln>
                          <a:solidFill>
                            <a:srgbClr val="569CD6"/>
                          </a:solidFill>
                          <a:effectLst/>
                          <a:uLnTx/>
                          <a:uFillTx/>
                          <a:latin typeface="Consolas" panose="020B0609020204030204" pitchFamily="49" charset="0"/>
                          <a:ea typeface="+mn-ea"/>
                          <a:cs typeface="+mn-cs"/>
                        </a:rPr>
                        <a:t>in</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my_queue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output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parse_log_file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queue.run_dir</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queue.owner</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queue.run_tag</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queue.user_tag</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txBody>
                  <a:tcPr>
                    <a:solidFill>
                      <a:srgbClr val="1E1E1E"/>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79441921"/>
              </p:ext>
            </p:extLst>
          </p:nvPr>
        </p:nvGraphicFramePr>
        <p:xfrm>
          <a:off x="838200" y="3985259"/>
          <a:ext cx="10515600" cy="2651760"/>
        </p:xfrm>
        <a:graphic>
          <a:graphicData uri="http://schemas.openxmlformats.org/drawingml/2006/table">
            <a:tbl>
              <a:tblPr firstRow="1" bandRow="1">
                <a:tableStyleId>{5C22544A-7EE6-4342-B048-85BDC9FD1C3A}</a:tableStyleId>
              </a:tblPr>
              <a:tblGrid>
                <a:gridCol w="105156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6A9955"/>
                          </a:solidFill>
                          <a:effectLst/>
                          <a:uLnTx/>
                          <a:uFillTx/>
                          <a:latin typeface="Consolas" panose="020B0609020204030204" pitchFamily="49" charset="0"/>
                          <a:ea typeface="+mn-ea"/>
                          <a:cs typeface="+mn-cs"/>
                        </a:rPr>
                        <a:t># Add runs to the Queue database.:</a:t>
                      </a:r>
                      <a:endPar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add_run</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Queue(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9CDCFE"/>
                          </a:solidFill>
                          <a:effectLst/>
                          <a:uLnTx/>
                          <a:uFillTx/>
                          <a:latin typeface="Consolas" panose="020B0609020204030204" pitchFamily="49" charset="0"/>
                          <a:ea typeface="+mn-ea"/>
                          <a:cs typeface="+mn-cs"/>
                        </a:rPr>
                        <a:t>time_to_live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datetime.utcnow</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timedelta</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hours</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B5CEA8"/>
                          </a:solidFill>
                          <a:effectLst/>
                          <a:uLnTx/>
                          <a:uFillTx/>
                          <a:latin typeface="Consolas" panose="020B0609020204030204" pitchFamily="49" charset="0"/>
                          <a:ea typeface="+mn-ea"/>
                          <a:cs typeface="+mn-cs"/>
                        </a:rPr>
                        <a:t>24</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9CDCFE"/>
                          </a:solidFill>
                          <a:effectLst/>
                          <a:uLnTx/>
                          <a:uFillTx/>
                          <a:latin typeface="Consolas" panose="020B0609020204030204" pitchFamily="49" charset="0"/>
                          <a:ea typeface="+mn-ea"/>
                          <a:cs typeface="+mn-cs"/>
                        </a:rPr>
                        <a:t>run_dir</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my_file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‘RUN_DIR'</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owner</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my_file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‘OWNER'</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site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my_file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'SITE'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host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my_file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'HOST_MACHINE'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9CDCFE"/>
                          </a:solidFill>
                          <a:effectLst/>
                          <a:uLnTx/>
                          <a:uFillTx/>
                          <a:latin typeface="Consolas" panose="020B0609020204030204" pitchFamily="49" charset="0"/>
                          <a:ea typeface="+mn-ea"/>
                          <a:cs typeface="+mn-cs"/>
                        </a:rPr>
                        <a:t>run_tag</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my_file.get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CE9178"/>
                          </a:solidFill>
                          <a:effectLst/>
                          <a:uLnTx/>
                          <a:uFillTx/>
                          <a:latin typeface="Consolas" panose="020B0609020204030204" pitchFamily="49" charset="0"/>
                          <a:ea typeface="+mn-ea"/>
                          <a:cs typeface="+mn-cs"/>
                        </a:rPr>
                        <a:t>run_tag</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'Development'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9CDCFE"/>
                          </a:solidFill>
                          <a:effectLst/>
                          <a:uLnTx/>
                          <a:uFillTx/>
                          <a:latin typeface="Consolas" panose="020B0609020204030204" pitchFamily="49" charset="0"/>
                          <a:ea typeface="+mn-ea"/>
                          <a:cs typeface="+mn-cs"/>
                        </a:rPr>
                        <a:t>user_tag</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my_file.get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CE9178"/>
                          </a:solidFill>
                          <a:effectLst/>
                          <a:uLnTx/>
                          <a:uFillTx/>
                          <a:latin typeface="Consolas" panose="020B0609020204030204" pitchFamily="49" charset="0"/>
                          <a:ea typeface="+mn-ea"/>
                          <a:cs typeface="+mn-cs"/>
                        </a:rPr>
                        <a:t>user_tag</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CE9178"/>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9CDCFE"/>
                          </a:solidFill>
                          <a:effectLst/>
                          <a:uLnTx/>
                          <a:uFillTx/>
                          <a:latin typeface="Consolas" panose="020B0609020204030204" pitchFamily="49" charset="0"/>
                          <a:ea typeface="+mn-ea"/>
                          <a:cs typeface="+mn-cs"/>
                        </a:rPr>
                        <a:t>time_to_live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datetime.utcnow</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timedelta</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hours</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smtClean="0">
                          <a:ln>
                            <a:noFill/>
                          </a:ln>
                          <a:solidFill>
                            <a:srgbClr val="B5CEA8"/>
                          </a:solidFill>
                          <a:effectLst/>
                          <a:uLnTx/>
                          <a:uFillTx/>
                          <a:latin typeface="Consolas" panose="020B0609020204030204" pitchFamily="49" charset="0"/>
                          <a:ea typeface="+mn-ea"/>
                          <a:cs typeface="+mn-cs"/>
                        </a:rPr>
                        <a:t>24</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db.session.add</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add_run</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b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b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db.session.commit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txBody>
                  <a:tcPr>
                    <a:solidFill>
                      <a:srgbClr val="1E1E1E"/>
                    </a:solidFill>
                  </a:tcPr>
                </a:tc>
              </a:tr>
            </a:tbl>
          </a:graphicData>
        </a:graphic>
      </p:graphicFrame>
      <p:sp>
        <p:nvSpPr>
          <p:cNvPr id="9" name="TextBox 8"/>
          <p:cNvSpPr txBox="1"/>
          <p:nvPr/>
        </p:nvSpPr>
        <p:spPr>
          <a:xfrm>
            <a:off x="838200" y="1456293"/>
            <a:ext cx="10515600" cy="369332"/>
          </a:xfrm>
          <a:prstGeom prst="rect">
            <a:avLst/>
          </a:prstGeom>
          <a:noFill/>
        </p:spPr>
        <p:txBody>
          <a:bodyPr wrap="square" rtlCol="0">
            <a:spAutoFit/>
          </a:bodyPr>
          <a:lstStyle/>
          <a:p>
            <a:r>
              <a:rPr lang="en-IE" dirty="0" smtClean="0"/>
              <a:t>db_engine.py</a:t>
            </a:r>
            <a:endParaRPr lang="en-US" dirty="0"/>
          </a:p>
        </p:txBody>
      </p:sp>
    </p:spTree>
    <p:extLst>
      <p:ext uri="{BB962C8B-B14F-4D97-AF65-F5344CB8AC3E}">
        <p14:creationId xmlns:p14="http://schemas.microsoft.com/office/powerpoint/2010/main" val="38250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177"/>
            <a:ext cx="10515600" cy="1325563"/>
          </a:xfrm>
        </p:spPr>
        <p:txBody>
          <a:bodyPr/>
          <a:lstStyle/>
          <a:p>
            <a:r>
              <a:rPr lang="en-IE" dirty="0" smtClean="0"/>
              <a:t>Adding asynchronous tasks: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5702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3" y="609600"/>
            <a:ext cx="9023257" cy="1320800"/>
          </a:xfrm>
        </p:spPr>
        <p:txBody>
          <a:bodyPr/>
          <a:lstStyle/>
          <a:p>
            <a:r>
              <a:rPr lang="en-IE" dirty="0" smtClean="0"/>
              <a:t>Asynchronous tasks with Celery and </a:t>
            </a:r>
            <a:r>
              <a:rPr lang="en-IE" dirty="0" err="1" smtClean="0"/>
              <a:t>Redis</a:t>
            </a:r>
            <a:r>
              <a:rPr lang="en-IE" dirty="0" smtClean="0"/>
              <a:t>:</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93965" y="1274480"/>
            <a:ext cx="6159835" cy="5313800"/>
          </a:xfrm>
        </p:spPr>
      </p:pic>
      <p:pic>
        <p:nvPicPr>
          <p:cNvPr id="3" name="Picture 2"/>
          <p:cNvPicPr>
            <a:picLocks noChangeAspect="1"/>
          </p:cNvPicPr>
          <p:nvPr/>
        </p:nvPicPr>
        <p:blipFill>
          <a:blip r:embed="rId4"/>
          <a:stretch>
            <a:fillRect/>
          </a:stretch>
        </p:blipFill>
        <p:spPr>
          <a:xfrm>
            <a:off x="838200" y="1249526"/>
            <a:ext cx="2886433" cy="5363708"/>
          </a:xfrm>
          <a:prstGeom prst="rect">
            <a:avLst/>
          </a:prstGeom>
        </p:spPr>
      </p:pic>
    </p:spTree>
    <p:extLst>
      <p:ext uri="{BB962C8B-B14F-4D97-AF65-F5344CB8AC3E}">
        <p14:creationId xmlns:p14="http://schemas.microsoft.com/office/powerpoint/2010/main" val="10113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Connect to the </a:t>
            </a:r>
            <a:r>
              <a:rPr lang="en-IE" dirty="0" err="1" smtClean="0"/>
              <a:t>Redis</a:t>
            </a:r>
            <a:r>
              <a:rPr lang="en-IE" dirty="0" smtClean="0"/>
              <a:t> database:</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97049484"/>
              </p:ext>
            </p:extLst>
          </p:nvPr>
        </p:nvGraphicFramePr>
        <p:xfrm>
          <a:off x="838200" y="2287731"/>
          <a:ext cx="10515600" cy="1371600"/>
        </p:xfrm>
        <a:graphic>
          <a:graphicData uri="http://schemas.openxmlformats.org/drawingml/2006/table">
            <a:tbl>
              <a:tblPr firstRow="1" bandRow="1">
                <a:tableStyleId>{5C22544A-7EE6-4342-B048-85BDC9FD1C3A}</a:tableStyleId>
              </a:tblPr>
              <a:tblGrid>
                <a:gridCol w="10515600"/>
              </a:tblGrid>
              <a:tr h="370840">
                <a:tc>
                  <a:txBody>
                    <a:bodyPr/>
                    <a:lstStyle/>
                    <a:p>
                      <a:r>
                        <a:rPr lang="en-US" sz="1400" b="0" dirty="0" smtClean="0">
                          <a:solidFill>
                            <a:srgbClr val="569CD6"/>
                          </a:solidFill>
                          <a:effectLst/>
                          <a:latin typeface="Consolas" panose="020B0609020204030204" pitchFamily="49" charset="0"/>
                        </a:rPr>
                        <a:t>class</a:t>
                      </a:r>
                      <a:r>
                        <a:rPr lang="en-US" sz="1400" b="0" dirty="0" smtClean="0">
                          <a:solidFill>
                            <a:srgbClr val="D4D4D4"/>
                          </a:solidFill>
                          <a:effectLst/>
                          <a:latin typeface="Consolas" panose="020B0609020204030204" pitchFamily="49" charset="0"/>
                        </a:rPr>
                        <a:t> </a:t>
                      </a:r>
                      <a:r>
                        <a:rPr lang="en-US" sz="1400" b="0" dirty="0" err="1" smtClean="0">
                          <a:solidFill>
                            <a:srgbClr val="4EC9B0"/>
                          </a:solidFill>
                          <a:effectLst/>
                          <a:latin typeface="Consolas" panose="020B0609020204030204" pitchFamily="49" charset="0"/>
                        </a:rPr>
                        <a:t>Config</a:t>
                      </a:r>
                      <a:r>
                        <a:rPr lang="en-US" sz="1400" b="0" dirty="0" smtClean="0">
                          <a:solidFill>
                            <a:srgbClr val="D4D4D4"/>
                          </a:solidFill>
                          <a:effectLst/>
                          <a:latin typeface="Consolas" panose="020B0609020204030204" pitchFamily="49" charset="0"/>
                        </a:rPr>
                        <a:t>:</a:t>
                      </a:r>
                      <a:br>
                        <a:rPr lang="en-US" sz="1400" b="0" dirty="0" smtClean="0">
                          <a:solidFill>
                            <a:srgbClr val="D4D4D4"/>
                          </a:solidFill>
                          <a:effectLst/>
                          <a:latin typeface="Consolas" panose="020B0609020204030204" pitchFamily="49" charset="0"/>
                        </a:rPr>
                      </a:br>
                      <a:r>
                        <a:rPr lang="en-US" sz="1400" b="0" dirty="0" smtClean="0">
                          <a:solidFill>
                            <a:srgbClr val="D4D4D4"/>
                          </a:solidFill>
                          <a:effectLst/>
                          <a:latin typeface="Consolas" panose="020B0609020204030204" pitchFamily="49" charset="0"/>
                        </a:rPr>
                        <a:t>    </a:t>
                      </a:r>
                      <a:r>
                        <a:rPr lang="en-US" sz="1400" b="0" dirty="0" smtClean="0">
                          <a:solidFill>
                            <a:srgbClr val="6A9955"/>
                          </a:solidFill>
                          <a:effectLst/>
                          <a:latin typeface="Consolas" panose="020B0609020204030204" pitchFamily="49" charset="0"/>
                        </a:rPr>
                        <a:t># </a:t>
                      </a:r>
                      <a:r>
                        <a:rPr lang="en-US" sz="1400" b="0" dirty="0" err="1" smtClean="0">
                          <a:solidFill>
                            <a:srgbClr val="6A9955"/>
                          </a:solidFill>
                          <a:effectLst/>
                          <a:latin typeface="Consolas" panose="020B0609020204030204" pitchFamily="49" charset="0"/>
                        </a:rPr>
                        <a:t>Redis</a:t>
                      </a:r>
                      <a:r>
                        <a:rPr lang="en-US" sz="1400" b="0" dirty="0" smtClean="0">
                          <a:solidFill>
                            <a:srgbClr val="6A9955"/>
                          </a:solidFill>
                          <a:effectLst/>
                          <a:latin typeface="Consolas" panose="020B0609020204030204" pitchFamily="49" charset="0"/>
                        </a:rPr>
                        <a:t>:</a:t>
                      </a:r>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REDIS_HOST = </a:t>
                      </a:r>
                      <a:r>
                        <a:rPr lang="en-US" sz="1400" b="0" dirty="0" err="1" smtClean="0">
                          <a:solidFill>
                            <a:srgbClr val="D4D4D4"/>
                          </a:solidFill>
                          <a:effectLst/>
                          <a:latin typeface="Consolas" panose="020B0609020204030204" pitchFamily="49" charset="0"/>
                        </a:rPr>
                        <a:t>os.environ.get</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'REDIS_HOST'</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REDIS_PASSWORD = </a:t>
                      </a:r>
                      <a:r>
                        <a:rPr lang="en-US" sz="1400" b="0" dirty="0" err="1" smtClean="0">
                          <a:solidFill>
                            <a:srgbClr val="D4D4D4"/>
                          </a:solidFill>
                          <a:effectLst/>
                          <a:latin typeface="Consolas" panose="020B0609020204030204" pitchFamily="49" charset="0"/>
                        </a:rPr>
                        <a:t>os.environ.get</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'REDIS_PASSWORD'</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REDIS_PORT = </a:t>
                      </a:r>
                      <a:r>
                        <a:rPr lang="en-US" sz="1400" b="0" dirty="0" err="1" smtClean="0">
                          <a:solidFill>
                            <a:srgbClr val="D4D4D4"/>
                          </a:solidFill>
                          <a:effectLst/>
                          <a:latin typeface="Consolas" panose="020B0609020204030204" pitchFamily="49" charset="0"/>
                        </a:rPr>
                        <a:t>os.environ.get</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'REDIS_PORT'</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REDIS_URL = </a:t>
                      </a:r>
                      <a:r>
                        <a:rPr lang="en-US" sz="1400" b="0" dirty="0" err="1" smtClean="0">
                          <a:solidFill>
                            <a:srgbClr val="D4D4D4"/>
                          </a:solidFill>
                          <a:effectLst/>
                          <a:latin typeface="Consolas" panose="020B0609020204030204" pitchFamily="49" charset="0"/>
                        </a:rPr>
                        <a:t>os.environ.get</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'REDIS_URL'</a:t>
                      </a:r>
                      <a:r>
                        <a:rPr lang="en-US" sz="1400" b="0" dirty="0" smtClean="0">
                          <a:solidFill>
                            <a:srgbClr val="D4D4D4"/>
                          </a:solidFill>
                          <a:effectLst/>
                          <a:latin typeface="Consolas" panose="020B0609020204030204" pitchFamily="49" charset="0"/>
                        </a:rPr>
                        <a:t>)</a:t>
                      </a:r>
                    </a:p>
                  </a:txBody>
                  <a:tcPr>
                    <a:solidFill>
                      <a:srgbClr val="1E1E1E"/>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751045478"/>
              </p:ext>
            </p:extLst>
          </p:nvPr>
        </p:nvGraphicFramePr>
        <p:xfrm>
          <a:off x="838199" y="4397995"/>
          <a:ext cx="10515601" cy="2011680"/>
        </p:xfrm>
        <a:graphic>
          <a:graphicData uri="http://schemas.openxmlformats.org/drawingml/2006/table">
            <a:tbl>
              <a:tblPr firstRow="1" bandRow="1">
                <a:tableStyleId>{5C22544A-7EE6-4342-B048-85BDC9FD1C3A}</a:tableStyleId>
              </a:tblPr>
              <a:tblGrid>
                <a:gridCol w="10515601"/>
              </a:tblGrid>
              <a:tr h="528462">
                <a:tc>
                  <a:txBody>
                    <a:bodyPr/>
                    <a:lstStyle/>
                    <a:p>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redis_url</a:t>
                      </a:r>
                      <a:r>
                        <a:rPr lang="en-US" sz="1400" b="0" dirty="0" smtClean="0">
                          <a:solidFill>
                            <a:srgbClr val="D4D4D4"/>
                          </a:solidFill>
                          <a:effectLst/>
                          <a:latin typeface="Consolas" panose="020B0609020204030204" pitchFamily="49" charset="0"/>
                        </a:rPr>
                        <a:t> = </a:t>
                      </a:r>
                      <a:r>
                        <a:rPr lang="en-US" sz="1400" b="0" dirty="0" err="1" smtClean="0">
                          <a:solidFill>
                            <a:srgbClr val="D4D4D4"/>
                          </a:solidFill>
                          <a:effectLst/>
                          <a:latin typeface="Consolas" panose="020B0609020204030204" pitchFamily="49" charset="0"/>
                        </a:rPr>
                        <a:t>urlparse.urlparse</a:t>
                      </a:r>
                      <a:r>
                        <a:rPr lang="en-US" sz="1400" b="0" dirty="0" smtClean="0">
                          <a:solidFill>
                            <a:srgbClr val="D4D4D4"/>
                          </a:solidFill>
                          <a:effectLst/>
                          <a:latin typeface="Consolas" panose="020B0609020204030204" pitchFamily="49" charset="0"/>
                        </a:rPr>
                        <a:t>(</a:t>
                      </a:r>
                      <a:r>
                        <a:rPr lang="en-US" sz="1400" b="0" dirty="0" err="1" smtClean="0">
                          <a:solidFill>
                            <a:srgbClr val="D4D4D4"/>
                          </a:solidFill>
                          <a:effectLst/>
                          <a:latin typeface="Consolas" panose="020B0609020204030204" pitchFamily="49" charset="0"/>
                        </a:rPr>
                        <a:t>Config.REDIS_URL</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redis_db</a:t>
                      </a:r>
                      <a:r>
                        <a:rPr lang="en-US" sz="1200" b="0" dirty="0" smtClean="0">
                          <a:solidFill>
                            <a:srgbClr val="D4D4D4"/>
                          </a:solidFill>
                          <a:effectLst/>
                          <a:latin typeface="Consolas" panose="020B0609020204030204" pitchFamily="49" charset="0"/>
                        </a:rPr>
                        <a:t> = </a:t>
                      </a:r>
                      <a:r>
                        <a:rPr lang="en-US" sz="1200" b="0" dirty="0" err="1" smtClean="0">
                          <a:solidFill>
                            <a:srgbClr val="D4D4D4"/>
                          </a:solidFill>
                          <a:effectLst/>
                          <a:latin typeface="Consolas" panose="020B0609020204030204" pitchFamily="49" charset="0"/>
                        </a:rPr>
                        <a:t>redis.StrictRedis</a:t>
                      </a:r>
                      <a:r>
                        <a:rPr lang="en-US" sz="1200" b="0" dirty="0" smtClean="0">
                          <a:solidFill>
                            <a:srgbClr val="D4D4D4"/>
                          </a:solidFill>
                          <a:effectLst/>
                          <a:latin typeface="Consolas" panose="020B0609020204030204" pitchFamily="49" charset="0"/>
                        </a:rPr>
                        <a:t>(</a:t>
                      </a:r>
                      <a:r>
                        <a:rPr lang="en-US" sz="1200" b="0" dirty="0" smtClean="0">
                          <a:solidFill>
                            <a:srgbClr val="9CDCFE"/>
                          </a:solidFill>
                          <a:effectLst/>
                          <a:latin typeface="Consolas" panose="020B0609020204030204" pitchFamily="49" charset="0"/>
                        </a:rPr>
                        <a:t>host</a:t>
                      </a:r>
                      <a:r>
                        <a:rPr lang="en-US" sz="1200" b="0" dirty="0" smtClean="0">
                          <a:solidFill>
                            <a:srgbClr val="D4D4D4"/>
                          </a:solidFill>
                          <a:effectLst/>
                          <a:latin typeface="Consolas" panose="020B0609020204030204" pitchFamily="49" charset="0"/>
                        </a:rPr>
                        <a:t>=</a:t>
                      </a:r>
                      <a:r>
                        <a:rPr lang="en-US" sz="1200" b="0" dirty="0" err="1" smtClean="0">
                          <a:solidFill>
                            <a:srgbClr val="D4D4D4"/>
                          </a:solidFill>
                          <a:effectLst/>
                          <a:latin typeface="Consolas" panose="020B0609020204030204" pitchFamily="49" charset="0"/>
                        </a:rPr>
                        <a:t>redis_url.hostname</a:t>
                      </a:r>
                      <a:r>
                        <a:rPr lang="en-US" sz="1200" b="0" dirty="0" smtClean="0">
                          <a:solidFill>
                            <a:srgbClr val="D4D4D4"/>
                          </a:solidFill>
                          <a:effectLst/>
                          <a:latin typeface="Consolas" panose="020B0609020204030204" pitchFamily="49" charset="0"/>
                        </a:rPr>
                        <a:t>, </a:t>
                      </a:r>
                      <a:r>
                        <a:rPr lang="en-US" sz="1200" b="0" dirty="0" smtClean="0">
                          <a:solidFill>
                            <a:srgbClr val="9CDCFE"/>
                          </a:solidFill>
                          <a:effectLst/>
                          <a:latin typeface="Consolas" panose="020B0609020204030204" pitchFamily="49" charset="0"/>
                        </a:rPr>
                        <a:t>port</a:t>
                      </a:r>
                      <a:r>
                        <a:rPr lang="en-US" sz="1200" b="0" dirty="0" smtClean="0">
                          <a:solidFill>
                            <a:srgbClr val="D4D4D4"/>
                          </a:solidFill>
                          <a:effectLst/>
                          <a:latin typeface="Consolas" panose="020B0609020204030204" pitchFamily="49" charset="0"/>
                        </a:rPr>
                        <a:t>=</a:t>
                      </a:r>
                      <a:r>
                        <a:rPr lang="en-US" sz="1200" b="0" dirty="0" err="1" smtClean="0">
                          <a:solidFill>
                            <a:srgbClr val="D4D4D4"/>
                          </a:solidFill>
                          <a:effectLst/>
                          <a:latin typeface="Consolas" panose="020B0609020204030204" pitchFamily="49" charset="0"/>
                        </a:rPr>
                        <a:t>redis_url.port</a:t>
                      </a:r>
                      <a:r>
                        <a:rPr lang="en-US" sz="1200" b="0" dirty="0" smtClean="0">
                          <a:solidFill>
                            <a:srgbClr val="D4D4D4"/>
                          </a:solidFill>
                          <a:effectLst/>
                          <a:latin typeface="Consolas" panose="020B0609020204030204" pitchFamily="49" charset="0"/>
                        </a:rPr>
                        <a:t>, </a:t>
                      </a:r>
                      <a:r>
                        <a:rPr lang="en-US" sz="1200" b="0" dirty="0" err="1" smtClean="0">
                          <a:solidFill>
                            <a:srgbClr val="9CDCFE"/>
                          </a:solidFill>
                          <a:effectLst/>
                          <a:latin typeface="Consolas" panose="020B0609020204030204" pitchFamily="49" charset="0"/>
                        </a:rPr>
                        <a:t>db</a:t>
                      </a:r>
                      <a:r>
                        <a:rPr lang="en-US" sz="1200" b="0" dirty="0" smtClean="0">
                          <a:solidFill>
                            <a:srgbClr val="D4D4D4"/>
                          </a:solidFill>
                          <a:effectLst/>
                          <a:latin typeface="Consolas" panose="020B0609020204030204" pitchFamily="49" charset="0"/>
                        </a:rPr>
                        <a:t>=</a:t>
                      </a:r>
                      <a:r>
                        <a:rPr lang="en-US" sz="1200" b="0" dirty="0" smtClean="0">
                          <a:solidFill>
                            <a:srgbClr val="B5CEA8"/>
                          </a:solidFill>
                          <a:effectLst/>
                          <a:latin typeface="Consolas" panose="020B0609020204030204" pitchFamily="49" charset="0"/>
                        </a:rPr>
                        <a:t>1</a:t>
                      </a:r>
                      <a:r>
                        <a:rPr lang="en-US" sz="1200" b="0" dirty="0" smtClean="0">
                          <a:solidFill>
                            <a:srgbClr val="D4D4D4"/>
                          </a:solidFill>
                          <a:effectLst/>
                          <a:latin typeface="Consolas" panose="020B0609020204030204" pitchFamily="49" charset="0"/>
                        </a:rPr>
                        <a:t>, </a:t>
                      </a:r>
                      <a:r>
                        <a:rPr lang="en-US" sz="1200" b="0" dirty="0" smtClean="0">
                          <a:solidFill>
                            <a:srgbClr val="9CDCFE"/>
                          </a:solidFill>
                          <a:effectLst/>
                          <a:latin typeface="Consolas" panose="020B0609020204030204" pitchFamily="49" charset="0"/>
                        </a:rPr>
                        <a:t>password</a:t>
                      </a:r>
                      <a:r>
                        <a:rPr lang="en-US" sz="1200" b="0" dirty="0" smtClean="0">
                          <a:solidFill>
                            <a:srgbClr val="D4D4D4"/>
                          </a:solidFill>
                          <a:effectLst/>
                          <a:latin typeface="Consolas" panose="020B0609020204030204" pitchFamily="49" charset="0"/>
                        </a:rPr>
                        <a:t>=</a:t>
                      </a:r>
                      <a:r>
                        <a:rPr lang="en-US" sz="1200" b="0" dirty="0" err="1" smtClean="0">
                          <a:solidFill>
                            <a:srgbClr val="D4D4D4"/>
                          </a:solidFill>
                          <a:effectLst/>
                          <a:latin typeface="Consolas" panose="020B0609020204030204" pitchFamily="49" charset="0"/>
                        </a:rPr>
                        <a:t>redis_url.password</a:t>
                      </a:r>
                      <a:r>
                        <a:rPr lang="en-US" sz="1200" b="0" dirty="0" smtClean="0">
                          <a:solidFill>
                            <a:srgbClr val="D4D4D4"/>
                          </a:solidFill>
                          <a:effectLst/>
                          <a:latin typeface="Consolas" panose="020B0609020204030204" pitchFamily="49" charset="0"/>
                        </a:rPr>
                        <a:t>)</a:t>
                      </a:r>
                    </a:p>
                    <a:p>
                      <a:endParaRPr lang="en-IE" sz="1400" b="0" dirty="0" smtClean="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smtClean="0">
                          <a:ln>
                            <a:noFill/>
                          </a:ln>
                          <a:solidFill>
                            <a:srgbClr val="6A9955"/>
                          </a:solidFill>
                          <a:effectLst/>
                          <a:uLnTx/>
                          <a:uFillTx/>
                          <a:latin typeface="Consolas" panose="020B0609020204030204" pitchFamily="49" charset="0"/>
                          <a:ea typeface="+mn-ea"/>
                          <a:cs typeface="+mn-cs"/>
                        </a:rPr>
                        <a:t># Test connection:</a:t>
                      </a:r>
                      <a:endPar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endParaRPr>
                    </a:p>
                    <a:p>
                      <a:r>
                        <a:rPr lang="en-IE" sz="1400" b="0" dirty="0" smtClean="0">
                          <a:solidFill>
                            <a:srgbClr val="D4D4D4"/>
                          </a:solidFill>
                          <a:effectLst/>
                          <a:latin typeface="Consolas" panose="020B0609020204030204" pitchFamily="49" charset="0"/>
                        </a:rPr>
                        <a:t>    </a:t>
                      </a:r>
                      <a:r>
                        <a:rPr lang="en-IE" sz="1400" b="0" dirty="0" smtClean="0">
                          <a:solidFill>
                            <a:srgbClr val="C586C0"/>
                          </a:solidFill>
                          <a:effectLst/>
                          <a:latin typeface="Consolas" panose="020B0609020204030204" pitchFamily="49" charset="0"/>
                        </a:rPr>
                        <a:t>try</a:t>
                      </a:r>
                      <a:r>
                        <a:rPr lang="en-IE" sz="1400" b="0" dirty="0" smtClean="0">
                          <a:solidFill>
                            <a:srgbClr val="D4D4D4"/>
                          </a:solidFill>
                          <a:effectLst/>
                          <a:latin typeface="Consolas" panose="020B0609020204030204" pitchFamily="49" charset="0"/>
                        </a:rPr>
                        <a:t>: </a:t>
                      </a:r>
                    </a:p>
                    <a:p>
                      <a:r>
                        <a:rPr lang="en-IE" sz="1400" b="0" dirty="0" smtClean="0">
                          <a:solidFill>
                            <a:srgbClr val="D4D4D4"/>
                          </a:solidFill>
                          <a:effectLst/>
                          <a:latin typeface="Consolas" panose="020B0609020204030204" pitchFamily="49" charset="0"/>
                        </a:rPr>
                        <a:t>        </a:t>
                      </a:r>
                      <a:r>
                        <a:rPr lang="en-IE" sz="1400" b="0" dirty="0" err="1" smtClean="0">
                          <a:solidFill>
                            <a:srgbClr val="D4D4D4"/>
                          </a:solidFill>
                          <a:effectLst/>
                          <a:latin typeface="Consolas" panose="020B0609020204030204" pitchFamily="49" charset="0"/>
                        </a:rPr>
                        <a:t>redis_db.ping</a:t>
                      </a:r>
                      <a:r>
                        <a:rPr lang="en-IE" sz="1400" b="0" dirty="0" smtClean="0">
                          <a:solidFill>
                            <a:srgbClr val="D4D4D4"/>
                          </a:solidFill>
                          <a:effectLst/>
                          <a:latin typeface="Consolas" panose="020B0609020204030204" pitchFamily="49" charset="0"/>
                        </a:rPr>
                        <a:t>()</a:t>
                      </a:r>
                    </a:p>
                    <a:p>
                      <a:r>
                        <a:rPr lang="en-IE" sz="1400" b="0" dirty="0" smtClean="0">
                          <a:solidFill>
                            <a:srgbClr val="D4D4D4"/>
                          </a:solidFill>
                          <a:effectLst/>
                          <a:latin typeface="Consolas" panose="020B0609020204030204" pitchFamily="49" charset="0"/>
                        </a:rPr>
                        <a:t>        </a:t>
                      </a:r>
                      <a:r>
                        <a:rPr lang="en-IE" sz="1400" b="0" dirty="0" smtClean="0">
                          <a:solidFill>
                            <a:srgbClr val="DCDCAA"/>
                          </a:solidFill>
                          <a:effectLst/>
                          <a:latin typeface="Consolas" panose="020B0609020204030204" pitchFamily="49" charset="0"/>
                        </a:rPr>
                        <a:t>print</a:t>
                      </a:r>
                      <a:r>
                        <a:rPr lang="en-IE" sz="1400" b="0" dirty="0" smtClean="0">
                          <a:solidFill>
                            <a:srgbClr val="D4D4D4"/>
                          </a:solidFill>
                          <a:effectLst/>
                          <a:latin typeface="Consolas" panose="020B0609020204030204" pitchFamily="49" charset="0"/>
                        </a:rPr>
                        <a:t>(</a:t>
                      </a:r>
                      <a:r>
                        <a:rPr lang="en-IE" sz="1400" b="0" dirty="0" smtClean="0">
                          <a:solidFill>
                            <a:srgbClr val="CE9178"/>
                          </a:solidFill>
                          <a:effectLst/>
                          <a:latin typeface="Consolas" panose="020B0609020204030204" pitchFamily="49" charset="0"/>
                        </a:rPr>
                        <a:t>"</a:t>
                      </a:r>
                      <a:r>
                        <a:rPr lang="en-IE" sz="1400" b="0" dirty="0" err="1" smtClean="0">
                          <a:solidFill>
                            <a:srgbClr val="CE9178"/>
                          </a:solidFill>
                          <a:effectLst/>
                          <a:latin typeface="Consolas" panose="020B0609020204030204" pitchFamily="49" charset="0"/>
                        </a:rPr>
                        <a:t>Redis</a:t>
                      </a:r>
                      <a:r>
                        <a:rPr lang="en-IE" sz="1400" b="0" dirty="0" smtClean="0">
                          <a:solidFill>
                            <a:srgbClr val="CE9178"/>
                          </a:solidFill>
                          <a:effectLst/>
                          <a:latin typeface="Consolas" panose="020B0609020204030204" pitchFamily="49" charset="0"/>
                        </a:rPr>
                        <a:t> is connected!"</a:t>
                      </a:r>
                      <a:r>
                        <a:rPr lang="en-IE" sz="1400" b="0" dirty="0" smtClean="0">
                          <a:solidFill>
                            <a:srgbClr val="D4D4D4"/>
                          </a:solidFill>
                          <a:effectLst/>
                          <a:latin typeface="Consolas" panose="020B0609020204030204" pitchFamily="49" charset="0"/>
                        </a:rPr>
                        <a:t>)</a:t>
                      </a:r>
                    </a:p>
                    <a:p>
                      <a:r>
                        <a:rPr lang="en-IE" sz="1400" b="0" dirty="0" smtClean="0">
                          <a:solidFill>
                            <a:srgbClr val="D4D4D4"/>
                          </a:solidFill>
                          <a:effectLst/>
                          <a:latin typeface="Consolas" panose="020B0609020204030204" pitchFamily="49" charset="0"/>
                        </a:rPr>
                        <a:t>    </a:t>
                      </a:r>
                      <a:r>
                        <a:rPr lang="en-IE" sz="1400" b="0" dirty="0" smtClean="0">
                          <a:solidFill>
                            <a:srgbClr val="C586C0"/>
                          </a:solidFill>
                          <a:effectLst/>
                          <a:latin typeface="Consolas" panose="020B0609020204030204" pitchFamily="49" charset="0"/>
                        </a:rPr>
                        <a:t>except</a:t>
                      </a:r>
                      <a:r>
                        <a:rPr lang="en-IE" sz="1400" b="0" dirty="0" smtClean="0">
                          <a:solidFill>
                            <a:srgbClr val="D4D4D4"/>
                          </a:solidFill>
                          <a:effectLst/>
                          <a:latin typeface="Consolas" panose="020B0609020204030204" pitchFamily="49" charset="0"/>
                        </a:rPr>
                        <a:t> </a:t>
                      </a:r>
                      <a:r>
                        <a:rPr lang="en-IE" sz="1400" b="0" dirty="0" err="1" smtClean="0">
                          <a:solidFill>
                            <a:srgbClr val="D4D4D4"/>
                          </a:solidFill>
                          <a:effectLst/>
                          <a:latin typeface="Consolas" panose="020B0609020204030204" pitchFamily="49" charset="0"/>
                        </a:rPr>
                        <a:t>redis.ConnectionError</a:t>
                      </a:r>
                      <a:r>
                        <a:rPr lang="en-IE" sz="1400" b="0" dirty="0" smtClean="0">
                          <a:solidFill>
                            <a:srgbClr val="D4D4D4"/>
                          </a:solidFill>
                          <a:effectLst/>
                          <a:latin typeface="Consolas" panose="020B0609020204030204" pitchFamily="49" charset="0"/>
                        </a:rPr>
                        <a:t>:</a:t>
                      </a:r>
                    </a:p>
                    <a:p>
                      <a:r>
                        <a:rPr lang="en-IE" sz="1400" b="0" dirty="0" smtClean="0">
                          <a:solidFill>
                            <a:srgbClr val="D4D4D4"/>
                          </a:solidFill>
                          <a:effectLst/>
                          <a:latin typeface="Consolas" panose="020B0609020204030204" pitchFamily="49" charset="0"/>
                        </a:rPr>
                        <a:t>        </a:t>
                      </a:r>
                      <a:r>
                        <a:rPr lang="en-IE" sz="1400" b="0" dirty="0" smtClean="0">
                          <a:solidFill>
                            <a:srgbClr val="DCDCAA"/>
                          </a:solidFill>
                          <a:effectLst/>
                          <a:latin typeface="Consolas" panose="020B0609020204030204" pitchFamily="49" charset="0"/>
                        </a:rPr>
                        <a:t>print</a:t>
                      </a:r>
                      <a:r>
                        <a:rPr lang="en-IE" sz="1400" b="0" dirty="0" smtClean="0">
                          <a:solidFill>
                            <a:srgbClr val="D4D4D4"/>
                          </a:solidFill>
                          <a:effectLst/>
                          <a:latin typeface="Consolas" panose="020B0609020204030204" pitchFamily="49" charset="0"/>
                        </a:rPr>
                        <a:t>(</a:t>
                      </a:r>
                      <a:r>
                        <a:rPr lang="en-IE" sz="1400" b="0" dirty="0" smtClean="0">
                          <a:solidFill>
                            <a:srgbClr val="CE9178"/>
                          </a:solidFill>
                          <a:effectLst/>
                          <a:latin typeface="Consolas" panose="020B0609020204030204" pitchFamily="49" charset="0"/>
                        </a:rPr>
                        <a:t>"</a:t>
                      </a:r>
                      <a:r>
                        <a:rPr lang="en-IE" sz="1400" b="0" dirty="0" err="1" smtClean="0">
                          <a:solidFill>
                            <a:srgbClr val="CE9178"/>
                          </a:solidFill>
                          <a:effectLst/>
                          <a:latin typeface="Consolas" panose="020B0609020204030204" pitchFamily="49" charset="0"/>
                        </a:rPr>
                        <a:t>Redis</a:t>
                      </a:r>
                      <a:r>
                        <a:rPr lang="en-IE" sz="1400" b="0" dirty="0" smtClean="0">
                          <a:solidFill>
                            <a:srgbClr val="CE9178"/>
                          </a:solidFill>
                          <a:effectLst/>
                          <a:latin typeface="Consolas" panose="020B0609020204030204" pitchFamily="49" charset="0"/>
                        </a:rPr>
                        <a:t> connection error!"</a:t>
                      </a:r>
                      <a:r>
                        <a:rPr lang="en-IE" sz="1400" b="0" dirty="0" smtClean="0">
                          <a:solidFill>
                            <a:srgbClr val="D4D4D4"/>
                          </a:solidFill>
                          <a:effectLst/>
                          <a:latin typeface="Consolas" panose="020B0609020204030204" pitchFamily="49" charset="0"/>
                        </a:rPr>
                        <a:t>)</a:t>
                      </a:r>
                    </a:p>
                  </a:txBody>
                  <a:tcPr>
                    <a:solidFill>
                      <a:srgbClr val="1E1E1E"/>
                    </a:solidFill>
                  </a:tcPr>
                </a:tc>
              </a:tr>
            </a:tbl>
          </a:graphicData>
        </a:graphic>
      </p:graphicFrame>
      <p:sp>
        <p:nvSpPr>
          <p:cNvPr id="8" name="TextBox 7"/>
          <p:cNvSpPr txBox="1"/>
          <p:nvPr/>
        </p:nvSpPr>
        <p:spPr>
          <a:xfrm>
            <a:off x="838200" y="4028663"/>
            <a:ext cx="10515600" cy="369332"/>
          </a:xfrm>
          <a:prstGeom prst="rect">
            <a:avLst/>
          </a:prstGeom>
          <a:noFill/>
        </p:spPr>
        <p:txBody>
          <a:bodyPr wrap="square" rtlCol="0">
            <a:spAutoFit/>
          </a:bodyPr>
          <a:lstStyle/>
          <a:p>
            <a:r>
              <a:rPr lang="en-IE" dirty="0" smtClean="0"/>
              <a:t>__init__.py</a:t>
            </a:r>
            <a:endParaRPr lang="en-US" dirty="0"/>
          </a:p>
        </p:txBody>
      </p:sp>
      <p:sp>
        <p:nvSpPr>
          <p:cNvPr id="9" name="TextBox 8"/>
          <p:cNvSpPr txBox="1"/>
          <p:nvPr/>
        </p:nvSpPr>
        <p:spPr>
          <a:xfrm>
            <a:off x="838200" y="1918399"/>
            <a:ext cx="10515600" cy="369332"/>
          </a:xfrm>
          <a:prstGeom prst="rect">
            <a:avLst/>
          </a:prstGeom>
          <a:noFill/>
        </p:spPr>
        <p:txBody>
          <a:bodyPr wrap="square" rtlCol="0">
            <a:spAutoFit/>
          </a:bodyPr>
          <a:lstStyle/>
          <a:p>
            <a:r>
              <a:rPr lang="en-IE" dirty="0" smtClean="0"/>
              <a:t>config.py</a:t>
            </a:r>
            <a:endParaRPr lang="en-US" dirty="0"/>
          </a:p>
        </p:txBody>
      </p:sp>
    </p:spTree>
    <p:extLst>
      <p:ext uri="{BB962C8B-B14F-4D97-AF65-F5344CB8AC3E}">
        <p14:creationId xmlns:p14="http://schemas.microsoft.com/office/powerpoint/2010/main" val="2738271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Create a Celery worker:</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501815266"/>
              </p:ext>
            </p:extLst>
          </p:nvPr>
        </p:nvGraphicFramePr>
        <p:xfrm>
          <a:off x="838200" y="2996973"/>
          <a:ext cx="10515600" cy="1783080"/>
        </p:xfrm>
        <a:graphic>
          <a:graphicData uri="http://schemas.openxmlformats.org/drawingml/2006/table">
            <a:tbl>
              <a:tblPr firstRow="1" bandRow="1">
                <a:tableStyleId>{5C22544A-7EE6-4342-B048-85BDC9FD1C3A}</a:tableStyleId>
              </a:tblPr>
              <a:tblGrid>
                <a:gridCol w="105156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celery = Celery(</a:t>
                      </a:r>
                      <a:r>
                        <a:rPr kumimoji="0" lang="en-US" sz="12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__name__</a:t>
                      </a:r>
                      <a:r>
                        <a:rPr kumimoji="0" lang="en-US" sz="12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2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broker</a:t>
                      </a:r>
                      <a:r>
                        <a:rPr kumimoji="0" lang="en-US" sz="12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2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Config.CELERY_BROKER_URL</a:t>
                      </a:r>
                      <a:r>
                        <a:rPr kumimoji="0" lang="en-US" sz="12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srgbClr val="569CD6"/>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569CD6"/>
                          </a:solidFill>
                          <a:effectLst/>
                          <a:uLnTx/>
                          <a:uFillTx/>
                          <a:latin typeface="Consolas" panose="020B0609020204030204" pitchFamily="49" charset="0"/>
                          <a:ea typeface="+mn-ea"/>
                          <a:cs typeface="+mn-cs"/>
                        </a:rPr>
                        <a:t>def</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CDCAA"/>
                          </a:solidFill>
                          <a:effectLst/>
                          <a:uLnTx/>
                          <a:uFillTx/>
                          <a:latin typeface="Consolas" panose="020B0609020204030204" pitchFamily="49" charset="0"/>
                          <a:ea typeface="+mn-ea"/>
                          <a:cs typeface="+mn-cs"/>
                        </a:rPr>
                        <a:t>create_app</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9CDCFE"/>
                          </a:solidFill>
                          <a:effectLst/>
                          <a:uLnTx/>
                          <a:uFillTx/>
                          <a:latin typeface="Consolas" panose="020B0609020204030204" pitchFamily="49" charset="0"/>
                          <a:ea typeface="+mn-ea"/>
                          <a:cs typeface="+mn-cs"/>
                        </a:rPr>
                        <a:t>config_name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app = Flask(</a:t>
                      </a:r>
                      <a:r>
                        <a:rPr kumimoji="0" lang="en-US" sz="1400" b="0" i="0" u="none" strike="noStrike" kern="1200" cap="none" spc="0" normalizeH="0" baseline="0" noProof="0" dirty="0" smtClean="0">
                          <a:ln>
                            <a:noFill/>
                          </a:ln>
                          <a:solidFill>
                            <a:srgbClr val="9CDCFE"/>
                          </a:solidFill>
                          <a:effectLst/>
                          <a:uLnTx/>
                          <a:uFillTx/>
                          <a:latin typeface="Consolas" panose="020B0609020204030204" pitchFamily="49" charset="0"/>
                          <a:ea typeface="+mn-ea"/>
                          <a:cs typeface="+mn-cs"/>
                        </a:rPr>
                        <a:t>__name__</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app.config.from_object</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config</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config_name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config</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config_name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init_app</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celery.conf.update</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srgbClr val="D4D4D4"/>
                          </a:solidFill>
                          <a:effectLst/>
                          <a:uLnTx/>
                          <a:uFillTx/>
                          <a:latin typeface="Consolas" panose="020B0609020204030204" pitchFamily="49" charset="0"/>
                          <a:ea typeface="+mn-ea"/>
                          <a:cs typeface="+mn-cs"/>
                        </a:rPr>
                        <a:t>app.config</a:t>
                      </a:r>
                      <a:r>
                        <a:rPr kumimoji="0" lang="en-US" sz="1400" b="0" i="0" u="none" strike="noStrike" kern="1200" cap="none" spc="0" normalizeH="0" baseline="0" noProof="0" dirty="0" smtClean="0">
                          <a:ln>
                            <a:noFill/>
                          </a:ln>
                          <a:solidFill>
                            <a:srgbClr val="D4D4D4"/>
                          </a:solidFill>
                          <a:effectLst/>
                          <a:uLnTx/>
                          <a:uFillTx/>
                          <a:latin typeface="Consolas" panose="020B0609020204030204" pitchFamily="49" charset="0"/>
                          <a:ea typeface="+mn-ea"/>
                          <a:cs typeface="+mn-cs"/>
                        </a:rPr>
                        <a:t>)</a:t>
                      </a:r>
                    </a:p>
                  </a:txBody>
                  <a:tcPr>
                    <a:solidFill>
                      <a:srgbClr val="1E1E1E"/>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044845018"/>
              </p:ext>
            </p:extLst>
          </p:nvPr>
        </p:nvGraphicFramePr>
        <p:xfrm>
          <a:off x="838200" y="5352071"/>
          <a:ext cx="10515600" cy="1158240"/>
        </p:xfrm>
        <a:graphic>
          <a:graphicData uri="http://schemas.openxmlformats.org/drawingml/2006/table">
            <a:tbl>
              <a:tblPr firstRow="1" bandRow="1">
                <a:tableStyleId>{5C22544A-7EE6-4342-B048-85BDC9FD1C3A}</a:tableStyleId>
              </a:tblPr>
              <a:tblGrid>
                <a:gridCol w="10515600"/>
              </a:tblGrid>
              <a:tr h="370840">
                <a:tc>
                  <a:txBody>
                    <a:bodyPr/>
                    <a:lstStyle/>
                    <a:p>
                      <a:r>
                        <a:rPr lang="en-US" sz="1400" b="0" dirty="0" smtClean="0">
                          <a:solidFill>
                            <a:srgbClr val="C586C0"/>
                          </a:solidFill>
                          <a:effectLst/>
                          <a:latin typeface="Consolas" panose="020B0609020204030204" pitchFamily="49" charset="0"/>
                        </a:rPr>
                        <a:t>import</a:t>
                      </a:r>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os</a:t>
                      </a:r>
                      <a:endParaRPr lang="en-US" sz="1400" b="0" dirty="0" smtClean="0">
                        <a:solidFill>
                          <a:srgbClr val="D4D4D4"/>
                        </a:solidFill>
                        <a:effectLst/>
                        <a:latin typeface="Consolas" panose="020B0609020204030204" pitchFamily="49" charset="0"/>
                      </a:endParaRPr>
                    </a:p>
                    <a:p>
                      <a:r>
                        <a:rPr lang="en-US" sz="1400" b="0" dirty="0" smtClean="0">
                          <a:solidFill>
                            <a:srgbClr val="C586C0"/>
                          </a:solidFill>
                          <a:effectLst/>
                          <a:latin typeface="Consolas" panose="020B0609020204030204" pitchFamily="49" charset="0"/>
                        </a:rPr>
                        <a:t>from</a:t>
                      </a:r>
                      <a:r>
                        <a:rPr lang="en-US" sz="1400" b="0" dirty="0" smtClean="0">
                          <a:solidFill>
                            <a:srgbClr val="D4D4D4"/>
                          </a:solidFill>
                          <a:effectLst/>
                          <a:latin typeface="Consolas" panose="020B0609020204030204" pitchFamily="49" charset="0"/>
                        </a:rPr>
                        <a:t> app </a:t>
                      </a:r>
                      <a:r>
                        <a:rPr lang="en-US" sz="1400" b="0" dirty="0" smtClean="0">
                          <a:solidFill>
                            <a:srgbClr val="C586C0"/>
                          </a:solidFill>
                          <a:effectLst/>
                          <a:latin typeface="Consolas" panose="020B0609020204030204" pitchFamily="49" charset="0"/>
                        </a:rPr>
                        <a:t>import</a:t>
                      </a:r>
                      <a:r>
                        <a:rPr lang="en-US" sz="1400" b="0" dirty="0" smtClean="0">
                          <a:solidFill>
                            <a:srgbClr val="D4D4D4"/>
                          </a:solidFill>
                          <a:effectLst/>
                          <a:latin typeface="Consolas" panose="020B0609020204030204" pitchFamily="49" charset="0"/>
                        </a:rPr>
                        <a:t> celery, </a:t>
                      </a:r>
                      <a:r>
                        <a:rPr lang="en-US" sz="1400" b="0" dirty="0" err="1" smtClean="0">
                          <a:solidFill>
                            <a:srgbClr val="D4D4D4"/>
                          </a:solidFill>
                          <a:effectLst/>
                          <a:latin typeface="Consolas" panose="020B0609020204030204" pitchFamily="49" charset="0"/>
                        </a:rPr>
                        <a:t>create_app</a:t>
                      </a:r>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a:r>
                      <a:br>
                        <a:rPr lang="en-US" sz="1400" b="0" dirty="0" smtClean="0">
                          <a:solidFill>
                            <a:srgbClr val="D4D4D4"/>
                          </a:solidFill>
                          <a:effectLst/>
                          <a:latin typeface="Consolas" panose="020B0609020204030204" pitchFamily="49" charset="0"/>
                        </a:rPr>
                      </a:br>
                      <a:r>
                        <a:rPr lang="en-US" sz="1400" b="0" dirty="0" smtClean="0">
                          <a:solidFill>
                            <a:srgbClr val="D4D4D4"/>
                          </a:solidFill>
                          <a:effectLst/>
                          <a:latin typeface="Consolas" panose="020B0609020204030204" pitchFamily="49" charset="0"/>
                        </a:rPr>
                        <a:t>app = </a:t>
                      </a:r>
                      <a:r>
                        <a:rPr lang="en-US" sz="1400" b="0" dirty="0" err="1" smtClean="0">
                          <a:solidFill>
                            <a:srgbClr val="D4D4D4"/>
                          </a:solidFill>
                          <a:effectLst/>
                          <a:latin typeface="Consolas" panose="020B0609020204030204" pitchFamily="49" charset="0"/>
                        </a:rPr>
                        <a:t>create_app</a:t>
                      </a:r>
                      <a:r>
                        <a:rPr lang="en-US" sz="1400" b="0" dirty="0" smtClean="0">
                          <a:solidFill>
                            <a:srgbClr val="D4D4D4"/>
                          </a:solidFill>
                          <a:effectLst/>
                          <a:latin typeface="Consolas" panose="020B0609020204030204" pitchFamily="49" charset="0"/>
                        </a:rPr>
                        <a:t>(</a:t>
                      </a:r>
                      <a:r>
                        <a:rPr lang="en-US" sz="1400" b="0" dirty="0" err="1" smtClean="0">
                          <a:solidFill>
                            <a:srgbClr val="D4D4D4"/>
                          </a:solidFill>
                          <a:effectLst/>
                          <a:latin typeface="Consolas" panose="020B0609020204030204" pitchFamily="49" charset="0"/>
                        </a:rPr>
                        <a:t>os.getenv</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'FLASK_CONFIG'</a:t>
                      </a:r>
                      <a:r>
                        <a:rPr lang="en-US" sz="1400" b="0" dirty="0" smtClean="0">
                          <a:solidFill>
                            <a:srgbClr val="D4D4D4"/>
                          </a:solidFill>
                          <a:effectLst/>
                          <a:latin typeface="Consolas" panose="020B0609020204030204" pitchFamily="49" charset="0"/>
                        </a:rPr>
                        <a:t>) </a:t>
                      </a:r>
                      <a:r>
                        <a:rPr lang="en-US" sz="1400" b="0" dirty="0" smtClean="0">
                          <a:solidFill>
                            <a:srgbClr val="C586C0"/>
                          </a:solidFill>
                          <a:effectLst/>
                          <a:latin typeface="Consolas" panose="020B0609020204030204" pitchFamily="49" charset="0"/>
                        </a:rPr>
                        <a:t>or</a:t>
                      </a:r>
                      <a:r>
                        <a:rPr lang="en-US" sz="1400" b="0" dirty="0" smtClean="0">
                          <a:solidFill>
                            <a:srgbClr val="D4D4D4"/>
                          </a:solidFill>
                          <a:effectLst/>
                          <a:latin typeface="Consolas" panose="020B0609020204030204" pitchFamily="49" charset="0"/>
                        </a:rPr>
                        <a:t> </a:t>
                      </a:r>
                      <a:r>
                        <a:rPr lang="en-US" sz="1400" b="0" dirty="0" smtClean="0">
                          <a:solidFill>
                            <a:srgbClr val="CE9178"/>
                          </a:solidFill>
                          <a:effectLst/>
                          <a:latin typeface="Consolas" panose="020B0609020204030204" pitchFamily="49" charset="0"/>
                        </a:rPr>
                        <a:t>'default'</a:t>
                      </a:r>
                      <a:r>
                        <a:rPr lang="en-US" sz="1400" b="0" dirty="0" smtClean="0">
                          <a:solidFill>
                            <a:srgbClr val="D4D4D4"/>
                          </a:solidFill>
                          <a:effectLst/>
                          <a:latin typeface="Consolas" panose="020B0609020204030204" pitchFamily="49" charset="0"/>
                        </a:rPr>
                        <a:t>)</a:t>
                      </a:r>
                    </a:p>
                    <a:p>
                      <a:r>
                        <a:rPr lang="en-US" sz="1400" b="0" dirty="0" err="1" smtClean="0">
                          <a:solidFill>
                            <a:srgbClr val="D4D4D4"/>
                          </a:solidFill>
                          <a:effectLst/>
                          <a:latin typeface="Consolas" panose="020B0609020204030204" pitchFamily="49" charset="0"/>
                        </a:rPr>
                        <a:t>app.app_context</a:t>
                      </a:r>
                      <a:r>
                        <a:rPr lang="en-US" sz="1400" b="0" dirty="0" smtClean="0">
                          <a:solidFill>
                            <a:srgbClr val="D4D4D4"/>
                          </a:solidFill>
                          <a:effectLst/>
                          <a:latin typeface="Consolas" panose="020B0609020204030204" pitchFamily="49" charset="0"/>
                        </a:rPr>
                        <a:t>().push()</a:t>
                      </a:r>
                    </a:p>
                  </a:txBody>
                  <a:tcPr>
                    <a:solidFill>
                      <a:srgbClr val="1E1E1E"/>
                    </a:solidFill>
                  </a:tcPr>
                </a:tc>
              </a:tr>
            </a:tbl>
          </a:graphicData>
        </a:graphic>
      </p:graphicFrame>
      <p:sp>
        <p:nvSpPr>
          <p:cNvPr id="8" name="TextBox 7"/>
          <p:cNvSpPr txBox="1"/>
          <p:nvPr/>
        </p:nvSpPr>
        <p:spPr>
          <a:xfrm>
            <a:off x="838200" y="4982739"/>
            <a:ext cx="10515600" cy="369332"/>
          </a:xfrm>
          <a:prstGeom prst="rect">
            <a:avLst/>
          </a:prstGeom>
          <a:noFill/>
        </p:spPr>
        <p:txBody>
          <a:bodyPr wrap="square" rtlCol="0">
            <a:spAutoFit/>
          </a:bodyPr>
          <a:lstStyle/>
          <a:p>
            <a:r>
              <a:rPr lang="en-IE" dirty="0" smtClean="0"/>
              <a:t>celery_worker.py</a:t>
            </a:r>
            <a:endParaRPr lang="en-US" dirty="0"/>
          </a:p>
        </p:txBody>
      </p:sp>
      <p:sp>
        <p:nvSpPr>
          <p:cNvPr id="9" name="TextBox 8"/>
          <p:cNvSpPr txBox="1"/>
          <p:nvPr/>
        </p:nvSpPr>
        <p:spPr>
          <a:xfrm>
            <a:off x="838200" y="2627641"/>
            <a:ext cx="10515600" cy="369332"/>
          </a:xfrm>
          <a:prstGeom prst="rect">
            <a:avLst/>
          </a:prstGeom>
          <a:noFill/>
        </p:spPr>
        <p:txBody>
          <a:bodyPr wrap="square" rtlCol="0">
            <a:spAutoFit/>
          </a:bodyPr>
          <a:lstStyle/>
          <a:p>
            <a:r>
              <a:rPr lang="en-IE" dirty="0"/>
              <a:t>app/__init__.py:</a:t>
            </a: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2659478284"/>
              </p:ext>
            </p:extLst>
          </p:nvPr>
        </p:nvGraphicFramePr>
        <p:xfrm>
          <a:off x="838200" y="1879402"/>
          <a:ext cx="10515600" cy="518160"/>
        </p:xfrm>
        <a:graphic>
          <a:graphicData uri="http://schemas.openxmlformats.org/drawingml/2006/table">
            <a:tbl>
              <a:tblPr firstRow="1" bandRow="1">
                <a:tableStyleId>{5C22544A-7EE6-4342-B048-85BDC9FD1C3A}</a:tableStyleId>
              </a:tblPr>
              <a:tblGrid>
                <a:gridCol w="10515600"/>
              </a:tblGrid>
              <a:tr h="370840">
                <a:tc>
                  <a:txBody>
                    <a:bodyPr/>
                    <a:lstStyle/>
                    <a:p>
                      <a:r>
                        <a:rPr lang="en-US" sz="1400" b="0" dirty="0" smtClean="0">
                          <a:solidFill>
                            <a:srgbClr val="D4D4D4"/>
                          </a:solidFill>
                          <a:effectLst/>
                          <a:latin typeface="Consolas" panose="020B0609020204030204" pitchFamily="49" charset="0"/>
                        </a:rPr>
                        <a:t>CELERY_BROKER_URL = </a:t>
                      </a:r>
                      <a:r>
                        <a:rPr lang="en-US" sz="1400" b="0" dirty="0" err="1" smtClean="0">
                          <a:solidFill>
                            <a:srgbClr val="D4D4D4"/>
                          </a:solidFill>
                          <a:effectLst/>
                          <a:latin typeface="Consolas" panose="020B0609020204030204" pitchFamily="49" charset="0"/>
                        </a:rPr>
                        <a:t>os.environ.get</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'REDIS_URL'</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CELERY_RESULT_BACKEND = </a:t>
                      </a:r>
                      <a:r>
                        <a:rPr lang="en-US" sz="1400" b="0" dirty="0" err="1" smtClean="0">
                          <a:solidFill>
                            <a:srgbClr val="D4D4D4"/>
                          </a:solidFill>
                          <a:effectLst/>
                          <a:latin typeface="Consolas" panose="020B0609020204030204" pitchFamily="49" charset="0"/>
                        </a:rPr>
                        <a:t>os.environ.get</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'REDIS_URL'</a:t>
                      </a:r>
                      <a:r>
                        <a:rPr lang="en-US" sz="1400" b="0" dirty="0" smtClean="0">
                          <a:solidFill>
                            <a:srgbClr val="D4D4D4"/>
                          </a:solidFill>
                          <a:effectLst/>
                          <a:latin typeface="Consolas" panose="020B0609020204030204" pitchFamily="49" charset="0"/>
                        </a:rPr>
                        <a:t>)</a:t>
                      </a:r>
                    </a:p>
                  </a:txBody>
                  <a:tcPr>
                    <a:solidFill>
                      <a:srgbClr val="1E1E1E"/>
                    </a:solidFill>
                  </a:tcPr>
                </a:tc>
              </a:tr>
            </a:tbl>
          </a:graphicData>
        </a:graphic>
      </p:graphicFrame>
      <p:sp>
        <p:nvSpPr>
          <p:cNvPr id="11" name="TextBox 10"/>
          <p:cNvSpPr txBox="1"/>
          <p:nvPr/>
        </p:nvSpPr>
        <p:spPr>
          <a:xfrm>
            <a:off x="838200" y="1510070"/>
            <a:ext cx="10515600" cy="369332"/>
          </a:xfrm>
          <a:prstGeom prst="rect">
            <a:avLst/>
          </a:prstGeom>
          <a:noFill/>
        </p:spPr>
        <p:txBody>
          <a:bodyPr wrap="square" rtlCol="0">
            <a:spAutoFit/>
          </a:bodyPr>
          <a:lstStyle/>
          <a:p>
            <a:r>
              <a:rPr lang="en-IE" dirty="0" smtClean="0"/>
              <a:t>config.py</a:t>
            </a:r>
            <a:endParaRPr lang="en-US" dirty="0"/>
          </a:p>
        </p:txBody>
      </p:sp>
    </p:spTree>
    <p:extLst>
      <p:ext uri="{BB962C8B-B14F-4D97-AF65-F5344CB8AC3E}">
        <p14:creationId xmlns:p14="http://schemas.microsoft.com/office/powerpoint/2010/main" val="2147449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Creating a periodic task:</a:t>
            </a:r>
            <a:endParaRPr lang="en-US" dirty="0"/>
          </a:p>
        </p:txBody>
      </p:sp>
      <p:sp>
        <p:nvSpPr>
          <p:cNvPr id="5" name="Content Placeholder 4"/>
          <p:cNvSpPr>
            <a:spLocks noGrp="1"/>
          </p:cNvSpPr>
          <p:nvPr>
            <p:ph sz="half" idx="1"/>
          </p:nvPr>
        </p:nvSpPr>
        <p:spPr>
          <a:xfrm>
            <a:off x="6268452" y="1825625"/>
            <a:ext cx="5366085" cy="4351338"/>
          </a:xfrm>
        </p:spPr>
        <p:txBody>
          <a:bodyPr>
            <a:normAutofit/>
          </a:bodyPr>
          <a:lstStyle/>
          <a:p>
            <a:r>
              <a:rPr lang="en-IE" dirty="0" smtClean="0"/>
              <a:t>Task name: </a:t>
            </a:r>
            <a:r>
              <a:rPr lang="en-US" b="1" dirty="0" err="1" smtClean="0">
                <a:solidFill>
                  <a:srgbClr val="0000FF"/>
                </a:solidFill>
              </a:rPr>
              <a:t>app</a:t>
            </a:r>
            <a:r>
              <a:rPr lang="en-US" b="1" dirty="0" err="1" smtClean="0">
                <a:solidFill>
                  <a:srgbClr val="444444"/>
                </a:solidFill>
              </a:rPr>
              <a:t>.</a:t>
            </a:r>
            <a:r>
              <a:rPr lang="en-US" b="1" dirty="0" err="1" smtClean="0">
                <a:solidFill>
                  <a:srgbClr val="FF0000"/>
                </a:solidFill>
              </a:rPr>
              <a:t>getManifest</a:t>
            </a:r>
            <a:r>
              <a:rPr lang="en-US" b="1" dirty="0" err="1" smtClean="0">
                <a:solidFill>
                  <a:srgbClr val="444444"/>
                </a:solidFill>
              </a:rPr>
              <a:t>.</a:t>
            </a:r>
            <a:r>
              <a:rPr lang="en-US" b="1" dirty="0" err="1" smtClean="0">
                <a:solidFill>
                  <a:srgbClr val="00FF00"/>
                </a:solidFill>
              </a:rPr>
              <a:t>periodic_run_get_manifest</a:t>
            </a:r>
            <a:endParaRPr lang="en-US" b="1" dirty="0">
              <a:solidFill>
                <a:srgbClr val="00FF00"/>
              </a:solidFill>
            </a:endParaRPr>
          </a:p>
          <a:p>
            <a:r>
              <a:rPr lang="en-IE" dirty="0" smtClean="0"/>
              <a:t>The </a:t>
            </a:r>
            <a:r>
              <a:rPr lang="en-IE" dirty="0"/>
              <a:t>task is located in the “</a:t>
            </a:r>
            <a:r>
              <a:rPr lang="en-IE" b="1" dirty="0">
                <a:solidFill>
                  <a:srgbClr val="0000FF"/>
                </a:solidFill>
              </a:rPr>
              <a:t>app</a:t>
            </a:r>
            <a:r>
              <a:rPr lang="en-IE" dirty="0"/>
              <a:t>” </a:t>
            </a:r>
            <a:r>
              <a:rPr lang="en-IE" dirty="0" smtClean="0"/>
              <a:t>folder.</a:t>
            </a:r>
          </a:p>
          <a:p>
            <a:r>
              <a:rPr lang="en-US" dirty="0" smtClean="0">
                <a:solidFill>
                  <a:srgbClr val="444444"/>
                </a:solidFill>
              </a:rPr>
              <a:t>In </a:t>
            </a:r>
            <a:r>
              <a:rPr lang="en-US" dirty="0">
                <a:solidFill>
                  <a:srgbClr val="444444"/>
                </a:solidFill>
              </a:rPr>
              <a:t>the “</a:t>
            </a:r>
            <a:r>
              <a:rPr lang="en-US" b="1" dirty="0" err="1">
                <a:solidFill>
                  <a:srgbClr val="FF0000"/>
                </a:solidFill>
              </a:rPr>
              <a:t>getManifest</a:t>
            </a:r>
            <a:r>
              <a:rPr lang="en-US" dirty="0">
                <a:solidFill>
                  <a:srgbClr val="444444"/>
                </a:solidFill>
              </a:rPr>
              <a:t>” </a:t>
            </a:r>
            <a:r>
              <a:rPr lang="en-US" dirty="0" smtClean="0">
                <a:solidFill>
                  <a:srgbClr val="444444"/>
                </a:solidFill>
              </a:rPr>
              <a:t>file.</a:t>
            </a:r>
          </a:p>
          <a:p>
            <a:r>
              <a:rPr lang="en-IE" dirty="0" smtClean="0">
                <a:solidFill>
                  <a:srgbClr val="444444"/>
                </a:solidFill>
              </a:rPr>
              <a:t>The </a:t>
            </a:r>
            <a:r>
              <a:rPr lang="en-IE" dirty="0">
                <a:solidFill>
                  <a:srgbClr val="444444"/>
                </a:solidFill>
              </a:rPr>
              <a:t>function is called</a:t>
            </a:r>
            <a:r>
              <a:rPr lang="en-IE" b="1" dirty="0">
                <a:solidFill>
                  <a:srgbClr val="444444"/>
                </a:solidFill>
              </a:rPr>
              <a:t> </a:t>
            </a:r>
            <a:r>
              <a:rPr lang="en-IE" b="1" dirty="0" err="1">
                <a:solidFill>
                  <a:srgbClr val="00FF00"/>
                </a:solidFill>
              </a:rPr>
              <a:t>periodic_run_get_manifest</a:t>
            </a:r>
            <a:r>
              <a:rPr lang="en-IE" dirty="0">
                <a:solidFill>
                  <a:srgbClr val="444444"/>
                </a:solidFill>
              </a:rPr>
              <a:t>.</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500226799"/>
              </p:ext>
            </p:extLst>
          </p:nvPr>
        </p:nvGraphicFramePr>
        <p:xfrm>
          <a:off x="741947" y="2181608"/>
          <a:ext cx="5430253" cy="1767840"/>
        </p:xfrm>
        <a:graphic>
          <a:graphicData uri="http://schemas.openxmlformats.org/drawingml/2006/table">
            <a:tbl>
              <a:tblPr firstRow="1" bandRow="1">
                <a:tableStyleId>{5C22544A-7EE6-4342-B048-85BDC9FD1C3A}</a:tableStyleId>
              </a:tblPr>
              <a:tblGrid>
                <a:gridCol w="5430253"/>
              </a:tblGrid>
              <a:tr h="370840">
                <a:tc>
                  <a:txBody>
                    <a:bodyPr/>
                    <a:lstStyle/>
                    <a:p>
                      <a:r>
                        <a:rPr lang="en-US" sz="1400" b="0" dirty="0" err="1" smtClean="0">
                          <a:solidFill>
                            <a:srgbClr val="D4D4D4"/>
                          </a:solidFill>
                          <a:effectLst/>
                          <a:latin typeface="Consolas" panose="020B0609020204030204" pitchFamily="49" charset="0"/>
                        </a:rPr>
                        <a:t>celery_get_manifest_schedule</a:t>
                      </a:r>
                      <a:r>
                        <a:rPr lang="en-US" sz="1400" b="0" dirty="0" smtClean="0">
                          <a:solidFill>
                            <a:srgbClr val="D4D4D4"/>
                          </a:solidFill>
                          <a:effectLst/>
                          <a:latin typeface="Consolas" panose="020B0609020204030204" pitchFamily="49" charset="0"/>
                        </a:rPr>
                        <a:t> = {</a:t>
                      </a:r>
                    </a:p>
                    <a:p>
                      <a:r>
                        <a:rPr lang="en-US" sz="1400" b="0" dirty="0" smtClean="0">
                          <a:solidFill>
                            <a:srgbClr val="D4D4D4"/>
                          </a:solidFill>
                          <a:effectLst/>
                          <a:latin typeface="Consolas" panose="020B0609020204030204" pitchFamily="49" charset="0"/>
                        </a:rPr>
                        <a:t>    </a:t>
                      </a:r>
                      <a:r>
                        <a:rPr lang="en-US" sz="1400" b="0" dirty="0" smtClean="0">
                          <a:solidFill>
                            <a:srgbClr val="CE9178"/>
                          </a:solidFill>
                          <a:effectLst/>
                          <a:latin typeface="Consolas" panose="020B0609020204030204" pitchFamily="49" charset="0"/>
                        </a:rPr>
                        <a:t>'schedule-name'</a:t>
                      </a:r>
                      <a:r>
                        <a:rPr lang="en-US" sz="1400" b="0" dirty="0" smtClean="0">
                          <a:solidFill>
                            <a:srgbClr val="D4D4D4"/>
                          </a:solidFill>
                          <a:effectLst/>
                          <a:latin typeface="Consolas" panose="020B0609020204030204" pitchFamily="49" charset="0"/>
                        </a:rPr>
                        <a:t>: {</a:t>
                      </a:r>
                    </a:p>
                    <a:p>
                      <a:r>
                        <a:rPr lang="en-US" sz="1200" b="0" dirty="0" smtClean="0">
                          <a:solidFill>
                            <a:srgbClr val="D4D4D4"/>
                          </a:solidFill>
                          <a:effectLst/>
                          <a:latin typeface="Consolas" panose="020B0609020204030204" pitchFamily="49" charset="0"/>
                        </a:rPr>
                        <a:t>         </a:t>
                      </a:r>
                      <a:r>
                        <a:rPr lang="en-US" sz="1200" b="0" dirty="0" smtClean="0">
                          <a:solidFill>
                            <a:srgbClr val="CE9178"/>
                          </a:solidFill>
                          <a:effectLst/>
                          <a:latin typeface="Consolas" panose="020B0609020204030204" pitchFamily="49" charset="0"/>
                        </a:rPr>
                        <a:t>'task'</a:t>
                      </a:r>
                      <a:r>
                        <a:rPr lang="en-US" sz="1200" b="0" dirty="0" smtClean="0">
                          <a:solidFill>
                            <a:srgbClr val="D4D4D4"/>
                          </a:solidFill>
                          <a:effectLst/>
                          <a:latin typeface="Consolas" panose="020B0609020204030204" pitchFamily="49" charset="0"/>
                        </a:rPr>
                        <a:t>: </a:t>
                      </a:r>
                      <a:r>
                        <a:rPr lang="en-US" sz="1200" b="0" dirty="0" smtClean="0">
                          <a:solidFill>
                            <a:srgbClr val="CE9178"/>
                          </a:solidFill>
                          <a:effectLst/>
                          <a:latin typeface="Consolas" panose="020B0609020204030204" pitchFamily="49" charset="0"/>
                        </a:rPr>
                        <a:t>'</a:t>
                      </a:r>
                      <a:r>
                        <a:rPr lang="en-US" sz="1200" b="0" dirty="0" err="1" smtClean="0">
                          <a:solidFill>
                            <a:srgbClr val="CE9178"/>
                          </a:solidFill>
                          <a:effectLst/>
                          <a:latin typeface="Consolas" panose="020B0609020204030204" pitchFamily="49" charset="0"/>
                        </a:rPr>
                        <a:t>app.getManifest.periodic_run_get_manifest</a:t>
                      </a:r>
                      <a:r>
                        <a:rPr lang="en-US" sz="1200" b="0" dirty="0" smtClean="0">
                          <a:solidFill>
                            <a:srgbClr val="CE9178"/>
                          </a:solidFill>
                          <a:effectLst/>
                          <a:latin typeface="Consolas" panose="020B0609020204030204" pitchFamily="49" charset="0"/>
                        </a:rPr>
                        <a:t>'</a:t>
                      </a:r>
                      <a:r>
                        <a:rPr lang="en-US" sz="1200" b="0" dirty="0" smtClean="0">
                          <a:solidFill>
                            <a:srgbClr val="D4D4D4"/>
                          </a:solidFill>
                          <a:effectLst/>
                          <a:latin typeface="Consolas" panose="020B0609020204030204" pitchFamily="49" charset="0"/>
                        </a:rPr>
                        <a:t>,</a:t>
                      </a:r>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a:t>
                      </a:r>
                      <a:r>
                        <a:rPr lang="en-US" sz="1400" b="0" dirty="0" smtClean="0">
                          <a:solidFill>
                            <a:srgbClr val="CE9178"/>
                          </a:solidFill>
                          <a:effectLst/>
                          <a:latin typeface="Consolas" panose="020B0609020204030204" pitchFamily="49" charset="0"/>
                        </a:rPr>
                        <a:t>'schedule'</a:t>
                      </a:r>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timedelta</a:t>
                      </a:r>
                      <a:r>
                        <a:rPr lang="en-US" sz="1400" b="0" dirty="0" smtClean="0">
                          <a:solidFill>
                            <a:srgbClr val="D4D4D4"/>
                          </a:solidFill>
                          <a:effectLst/>
                          <a:latin typeface="Consolas" panose="020B0609020204030204" pitchFamily="49" charset="0"/>
                        </a:rPr>
                        <a:t>(</a:t>
                      </a:r>
                      <a:r>
                        <a:rPr lang="en-US" sz="1400" b="0" dirty="0" smtClean="0">
                          <a:solidFill>
                            <a:srgbClr val="9CDCFE"/>
                          </a:solidFill>
                          <a:effectLst/>
                          <a:latin typeface="Consolas" panose="020B0609020204030204" pitchFamily="49" charset="0"/>
                        </a:rPr>
                        <a:t>seconds</a:t>
                      </a:r>
                      <a:r>
                        <a:rPr lang="en-US" sz="1400" b="0" dirty="0" smtClean="0">
                          <a:solidFill>
                            <a:srgbClr val="D4D4D4"/>
                          </a:solidFill>
                          <a:effectLst/>
                          <a:latin typeface="Consolas" panose="020B0609020204030204" pitchFamily="49" charset="0"/>
                        </a:rPr>
                        <a:t>=</a:t>
                      </a:r>
                      <a:r>
                        <a:rPr lang="en-US" sz="1400" b="0" dirty="0" smtClean="0">
                          <a:solidFill>
                            <a:srgbClr val="B5CEA8"/>
                          </a:solidFill>
                          <a:effectLst/>
                          <a:latin typeface="Consolas" panose="020B0609020204030204" pitchFamily="49" charset="0"/>
                        </a:rPr>
                        <a:t>300</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p>
                    <a:p>
                      <a:r>
                        <a:rPr lang="en-US" sz="1400" b="0" dirty="0" smtClean="0">
                          <a:solidFill>
                            <a:srgbClr val="D4D4D4"/>
                          </a:solidFill>
                          <a:effectLst/>
                          <a:latin typeface="Consolas" panose="020B0609020204030204" pitchFamily="49" charset="0"/>
                        </a:rPr>
                        <a:t>}</a:t>
                      </a:r>
                      <a:br>
                        <a:rPr lang="en-US" sz="1400" b="0" dirty="0" smtClean="0">
                          <a:solidFill>
                            <a:srgbClr val="D4D4D4"/>
                          </a:solidFill>
                          <a:effectLst/>
                          <a:latin typeface="Consolas" panose="020B0609020204030204" pitchFamily="49" charset="0"/>
                        </a:rPr>
                      </a:br>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CELERYBEAT_SCHEDULE = </a:t>
                      </a:r>
                      <a:r>
                        <a:rPr lang="en-US" sz="1400" b="0" dirty="0" err="1" smtClean="0">
                          <a:solidFill>
                            <a:srgbClr val="D4D4D4"/>
                          </a:solidFill>
                          <a:effectLst/>
                          <a:latin typeface="Consolas" panose="020B0609020204030204" pitchFamily="49" charset="0"/>
                        </a:rPr>
                        <a:t>celery_get_manifest_schedule</a:t>
                      </a:r>
                      <a:endParaRPr lang="en-US" sz="1400" b="0" dirty="0" smtClean="0">
                        <a:solidFill>
                          <a:srgbClr val="D4D4D4"/>
                        </a:solidFill>
                        <a:effectLst/>
                        <a:latin typeface="Consolas" panose="020B0609020204030204" pitchFamily="49" charset="0"/>
                      </a:endParaRPr>
                    </a:p>
                  </a:txBody>
                  <a:tcPr>
                    <a:solidFill>
                      <a:srgbClr val="1E1E1E"/>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466581006"/>
              </p:ext>
            </p:extLst>
          </p:nvPr>
        </p:nvGraphicFramePr>
        <p:xfrm>
          <a:off x="838200" y="4726762"/>
          <a:ext cx="5334000" cy="1158240"/>
        </p:xfrm>
        <a:graphic>
          <a:graphicData uri="http://schemas.openxmlformats.org/drawingml/2006/table">
            <a:tbl>
              <a:tblPr firstRow="1" bandRow="1">
                <a:tableStyleId>{5C22544A-7EE6-4342-B048-85BDC9FD1C3A}</a:tableStyleId>
              </a:tblPr>
              <a:tblGrid>
                <a:gridCol w="5334000"/>
              </a:tblGrid>
              <a:tr h="370840">
                <a:tc>
                  <a:txBody>
                    <a:bodyPr/>
                    <a:lstStyle/>
                    <a:p>
                      <a:r>
                        <a:rPr lang="en-IE" sz="1400" b="0" dirty="0" smtClean="0">
                          <a:solidFill>
                            <a:srgbClr val="DCDCAA"/>
                          </a:solidFill>
                          <a:effectLst/>
                          <a:latin typeface="Consolas" panose="020B0609020204030204" pitchFamily="49" charset="0"/>
                        </a:rPr>
                        <a:t>@</a:t>
                      </a:r>
                      <a:r>
                        <a:rPr lang="en-IE" sz="1400" b="0" dirty="0" err="1" smtClean="0">
                          <a:solidFill>
                            <a:srgbClr val="DCDCAA"/>
                          </a:solidFill>
                          <a:effectLst/>
                          <a:latin typeface="Consolas" panose="020B0609020204030204" pitchFamily="49" charset="0"/>
                        </a:rPr>
                        <a:t>periodic_task</a:t>
                      </a:r>
                      <a:r>
                        <a:rPr lang="en-IE" sz="1400" b="0" dirty="0" smtClean="0">
                          <a:solidFill>
                            <a:srgbClr val="D4D4D4"/>
                          </a:solidFill>
                          <a:effectLst/>
                          <a:latin typeface="Consolas" panose="020B0609020204030204" pitchFamily="49" charset="0"/>
                        </a:rPr>
                        <a:t>(</a:t>
                      </a:r>
                      <a:r>
                        <a:rPr lang="en-IE" sz="1400" b="0" dirty="0" err="1" smtClean="0">
                          <a:solidFill>
                            <a:srgbClr val="9CDCFE"/>
                          </a:solidFill>
                          <a:effectLst/>
                          <a:latin typeface="Consolas" panose="020B0609020204030204" pitchFamily="49" charset="0"/>
                        </a:rPr>
                        <a:t>run_every</a:t>
                      </a:r>
                      <a:r>
                        <a:rPr lang="en-IE" sz="1400" b="0" dirty="0" smtClean="0">
                          <a:solidFill>
                            <a:srgbClr val="D4D4D4"/>
                          </a:solidFill>
                          <a:effectLst/>
                          <a:latin typeface="Consolas" panose="020B0609020204030204" pitchFamily="49" charset="0"/>
                        </a:rPr>
                        <a:t>=</a:t>
                      </a:r>
                      <a:r>
                        <a:rPr lang="en-IE" sz="1400" b="0" dirty="0" err="1" smtClean="0">
                          <a:solidFill>
                            <a:srgbClr val="D4D4D4"/>
                          </a:solidFill>
                          <a:effectLst/>
                          <a:latin typeface="Consolas" panose="020B0609020204030204" pitchFamily="49" charset="0"/>
                        </a:rPr>
                        <a:t>timedelta</a:t>
                      </a:r>
                      <a:r>
                        <a:rPr lang="en-IE" sz="1400" b="0" dirty="0" smtClean="0">
                          <a:solidFill>
                            <a:srgbClr val="D4D4D4"/>
                          </a:solidFill>
                          <a:effectLst/>
                          <a:latin typeface="Consolas" panose="020B0609020204030204" pitchFamily="49" charset="0"/>
                        </a:rPr>
                        <a:t>(</a:t>
                      </a:r>
                      <a:r>
                        <a:rPr lang="en-IE" sz="1400" b="0" dirty="0" smtClean="0">
                          <a:solidFill>
                            <a:srgbClr val="9CDCFE"/>
                          </a:solidFill>
                          <a:effectLst/>
                          <a:latin typeface="Consolas" panose="020B0609020204030204" pitchFamily="49" charset="0"/>
                        </a:rPr>
                        <a:t>seconds</a:t>
                      </a:r>
                      <a:r>
                        <a:rPr lang="en-IE" sz="1400" b="0" dirty="0" smtClean="0">
                          <a:solidFill>
                            <a:srgbClr val="D4D4D4"/>
                          </a:solidFill>
                          <a:effectLst/>
                          <a:latin typeface="Consolas" panose="020B0609020204030204" pitchFamily="49" charset="0"/>
                        </a:rPr>
                        <a:t>=</a:t>
                      </a:r>
                      <a:r>
                        <a:rPr lang="en-IE" sz="1400" b="0" dirty="0" smtClean="0">
                          <a:solidFill>
                            <a:srgbClr val="B5CEA8"/>
                          </a:solidFill>
                          <a:effectLst/>
                          <a:latin typeface="Consolas" panose="020B0609020204030204" pitchFamily="49" charset="0"/>
                        </a:rPr>
                        <a:t>300</a:t>
                      </a:r>
                      <a:r>
                        <a:rPr lang="en-IE" sz="1400" b="0" dirty="0" smtClean="0">
                          <a:solidFill>
                            <a:srgbClr val="D4D4D4"/>
                          </a:solidFill>
                          <a:effectLst/>
                          <a:latin typeface="Consolas" panose="020B0609020204030204" pitchFamily="49" charset="0"/>
                        </a:rPr>
                        <a:t>))</a:t>
                      </a:r>
                    </a:p>
                    <a:p>
                      <a:r>
                        <a:rPr lang="en-IE" sz="1400" b="0" dirty="0" err="1" smtClean="0">
                          <a:solidFill>
                            <a:srgbClr val="569CD6"/>
                          </a:solidFill>
                          <a:effectLst/>
                          <a:latin typeface="Consolas" panose="020B0609020204030204" pitchFamily="49" charset="0"/>
                        </a:rPr>
                        <a:t>def</a:t>
                      </a:r>
                      <a:r>
                        <a:rPr lang="en-IE" sz="1400" b="0" dirty="0" smtClean="0">
                          <a:solidFill>
                            <a:srgbClr val="D4D4D4"/>
                          </a:solidFill>
                          <a:effectLst/>
                          <a:latin typeface="Consolas" panose="020B0609020204030204" pitchFamily="49" charset="0"/>
                        </a:rPr>
                        <a:t> </a:t>
                      </a:r>
                      <a:r>
                        <a:rPr lang="en-IE" sz="1400" b="0" dirty="0" err="1" smtClean="0">
                          <a:solidFill>
                            <a:srgbClr val="DCDCAA"/>
                          </a:solidFill>
                          <a:effectLst/>
                          <a:latin typeface="Consolas" panose="020B0609020204030204" pitchFamily="49" charset="0"/>
                        </a:rPr>
                        <a:t>periodic_run_get_manifest</a:t>
                      </a:r>
                      <a:r>
                        <a:rPr lang="en-IE" sz="1400" b="0" dirty="0" smtClean="0">
                          <a:solidFill>
                            <a:srgbClr val="D4D4D4"/>
                          </a:solidFill>
                          <a:effectLst/>
                          <a:latin typeface="Consolas" panose="020B0609020204030204" pitchFamily="49" charset="0"/>
                        </a:rPr>
                        <a:t>():</a:t>
                      </a:r>
                    </a:p>
                    <a:p>
                      <a:r>
                        <a:rPr lang="en-IE" sz="1400" b="0" dirty="0" smtClean="0">
                          <a:solidFill>
                            <a:srgbClr val="D4D4D4"/>
                          </a:solidFill>
                          <a:effectLst/>
                          <a:latin typeface="Consolas" panose="020B0609020204030204" pitchFamily="49" charset="0"/>
                        </a:rPr>
                        <a:t>    </a:t>
                      </a:r>
                      <a:r>
                        <a:rPr lang="en-IE" sz="1400" b="0" dirty="0" smtClean="0">
                          <a:solidFill>
                            <a:srgbClr val="CE9178"/>
                          </a:solidFill>
                          <a:effectLst/>
                          <a:latin typeface="Consolas" panose="020B0609020204030204" pitchFamily="49" charset="0"/>
                        </a:rPr>
                        <a:t>""" </a:t>
                      </a:r>
                      <a:r>
                        <a:rPr lang="en-IE" sz="1400" b="0" dirty="0" err="1" smtClean="0">
                          <a:solidFill>
                            <a:srgbClr val="CE9178"/>
                          </a:solidFill>
                          <a:effectLst/>
                          <a:latin typeface="Consolas" panose="020B0609020204030204" pitchFamily="49" charset="0"/>
                        </a:rPr>
                        <a:t>Perodic</a:t>
                      </a:r>
                      <a:r>
                        <a:rPr lang="en-IE" sz="1400" b="0" dirty="0" smtClean="0">
                          <a:solidFill>
                            <a:srgbClr val="CE9178"/>
                          </a:solidFill>
                          <a:effectLst/>
                          <a:latin typeface="Consolas" panose="020B0609020204030204" pitchFamily="49" charset="0"/>
                        </a:rPr>
                        <a:t> task, run by Celery Beat process """</a:t>
                      </a:r>
                      <a:endParaRPr lang="en-IE" sz="1400" b="0" dirty="0" smtClean="0">
                        <a:solidFill>
                          <a:srgbClr val="D4D4D4"/>
                        </a:solidFill>
                        <a:effectLst/>
                        <a:latin typeface="Consolas" panose="020B0609020204030204" pitchFamily="49" charset="0"/>
                      </a:endParaRPr>
                    </a:p>
                    <a:p>
                      <a:r>
                        <a:rPr lang="en-IE" sz="1400" b="0" dirty="0" smtClean="0">
                          <a:solidFill>
                            <a:srgbClr val="D4D4D4"/>
                          </a:solidFill>
                          <a:effectLst/>
                          <a:latin typeface="Consolas" panose="020B0609020204030204" pitchFamily="49" charset="0"/>
                        </a:rPr>
                        <a:t>    response = </a:t>
                      </a:r>
                      <a:r>
                        <a:rPr lang="en-IE" sz="1400" b="0" dirty="0" err="1" smtClean="0">
                          <a:solidFill>
                            <a:srgbClr val="D4D4D4"/>
                          </a:solidFill>
                          <a:effectLst/>
                          <a:latin typeface="Consolas" panose="020B0609020204030204" pitchFamily="49" charset="0"/>
                        </a:rPr>
                        <a:t>run_get_manifest</a:t>
                      </a:r>
                      <a:r>
                        <a:rPr lang="en-IE" sz="1400" b="0" dirty="0" smtClean="0">
                          <a:solidFill>
                            <a:srgbClr val="D4D4D4"/>
                          </a:solidFill>
                          <a:effectLst/>
                          <a:latin typeface="Consolas" panose="020B0609020204030204" pitchFamily="49" charset="0"/>
                        </a:rPr>
                        <a:t>()</a:t>
                      </a:r>
                    </a:p>
                    <a:p>
                      <a:r>
                        <a:rPr lang="en-IE" sz="1400" b="0" dirty="0" smtClean="0">
                          <a:solidFill>
                            <a:srgbClr val="D4D4D4"/>
                          </a:solidFill>
                          <a:effectLst/>
                          <a:latin typeface="Consolas" panose="020B0609020204030204" pitchFamily="49" charset="0"/>
                        </a:rPr>
                        <a:t>    </a:t>
                      </a:r>
                      <a:r>
                        <a:rPr lang="en-IE" sz="1400" b="0" dirty="0" smtClean="0">
                          <a:solidFill>
                            <a:srgbClr val="C586C0"/>
                          </a:solidFill>
                          <a:effectLst/>
                          <a:latin typeface="Consolas" panose="020B0609020204030204" pitchFamily="49" charset="0"/>
                        </a:rPr>
                        <a:t>return</a:t>
                      </a:r>
                      <a:r>
                        <a:rPr lang="en-IE" sz="1400" b="0" dirty="0" smtClean="0">
                          <a:solidFill>
                            <a:srgbClr val="D4D4D4"/>
                          </a:solidFill>
                          <a:effectLst/>
                          <a:latin typeface="Consolas" panose="020B0609020204030204" pitchFamily="49" charset="0"/>
                        </a:rPr>
                        <a:t> response</a:t>
                      </a:r>
                      <a:endParaRPr lang="en-IE" sz="14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8" name="TextBox 7"/>
          <p:cNvSpPr txBox="1"/>
          <p:nvPr/>
        </p:nvSpPr>
        <p:spPr>
          <a:xfrm>
            <a:off x="741947" y="1825625"/>
            <a:ext cx="5430253" cy="369332"/>
          </a:xfrm>
          <a:prstGeom prst="rect">
            <a:avLst/>
          </a:prstGeom>
          <a:noFill/>
        </p:spPr>
        <p:txBody>
          <a:bodyPr wrap="square" rtlCol="0">
            <a:spAutoFit/>
          </a:bodyPr>
          <a:lstStyle/>
          <a:p>
            <a:r>
              <a:rPr lang="en-IE" dirty="0" smtClean="0"/>
              <a:t>config.py</a:t>
            </a:r>
            <a:endParaRPr lang="en-US" dirty="0"/>
          </a:p>
        </p:txBody>
      </p:sp>
      <p:sp>
        <p:nvSpPr>
          <p:cNvPr id="9" name="TextBox 8"/>
          <p:cNvSpPr txBox="1"/>
          <p:nvPr/>
        </p:nvSpPr>
        <p:spPr>
          <a:xfrm>
            <a:off x="741947" y="4359413"/>
            <a:ext cx="5430253" cy="367349"/>
          </a:xfrm>
          <a:prstGeom prst="rect">
            <a:avLst/>
          </a:prstGeom>
          <a:noFill/>
        </p:spPr>
        <p:txBody>
          <a:bodyPr wrap="square" rtlCol="0">
            <a:spAutoFit/>
          </a:bodyPr>
          <a:lstStyle/>
          <a:p>
            <a:r>
              <a:rPr lang="en-IE" dirty="0" smtClean="0"/>
              <a:t>app/getManifest.py</a:t>
            </a:r>
            <a:endParaRPr lang="en-US" dirty="0"/>
          </a:p>
        </p:txBody>
      </p:sp>
    </p:spTree>
    <p:extLst>
      <p:ext uri="{BB962C8B-B14F-4D97-AF65-F5344CB8AC3E}">
        <p14:creationId xmlns:p14="http://schemas.microsoft.com/office/powerpoint/2010/main" val="3007857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Executing the Periodic task:</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011288394"/>
              </p:ext>
            </p:extLst>
          </p:nvPr>
        </p:nvGraphicFramePr>
        <p:xfrm>
          <a:off x="838200" y="2764088"/>
          <a:ext cx="10515600" cy="704068"/>
        </p:xfrm>
        <a:graphic>
          <a:graphicData uri="http://schemas.openxmlformats.org/drawingml/2006/table">
            <a:tbl>
              <a:tblPr firstRow="1" bandRow="1">
                <a:tableStyleId>{5C22544A-7EE6-4342-B048-85BDC9FD1C3A}</a:tableStyleId>
              </a:tblPr>
              <a:tblGrid>
                <a:gridCol w="10515600"/>
              </a:tblGrid>
              <a:tr h="704068">
                <a:tc>
                  <a:txBody>
                    <a:bodyPr/>
                    <a:lstStyle/>
                    <a:p>
                      <a:pPr algn="l" rtl="0" fontAlgn="base"/>
                      <a:r>
                        <a:rPr lang="en-IE" sz="1400" b="0" i="0" dirty="0" smtClean="0">
                          <a:effectLst/>
                          <a:latin typeface="Consolas" panose="020B0609020204030204" pitchFamily="49" charset="0"/>
                        </a:rPr>
                        <a:t>&gt; worker </a:t>
                      </a:r>
                      <a:r>
                        <a:rPr lang="en-IE" sz="1400" b="0" i="0" dirty="0">
                          <a:effectLst/>
                          <a:latin typeface="Consolas" panose="020B0609020204030204" pitchFamily="49" charset="0"/>
                        </a:rPr>
                        <a:t>-A </a:t>
                      </a:r>
                      <a:r>
                        <a:rPr lang="en-IE" sz="1400" b="0" i="0" dirty="0" err="1">
                          <a:effectLst/>
                          <a:latin typeface="Consolas" panose="020B0609020204030204" pitchFamily="49" charset="0"/>
                        </a:rPr>
                        <a:t>celery_worker.celery</a:t>
                      </a:r>
                      <a:r>
                        <a:rPr lang="en-IE" sz="1400" b="0" i="0" dirty="0">
                          <a:effectLst/>
                          <a:latin typeface="Consolas" panose="020B0609020204030204" pitchFamily="49" charset="0"/>
                        </a:rPr>
                        <a:t> --</a:t>
                      </a:r>
                      <a:r>
                        <a:rPr lang="en-IE" sz="1400" b="0" i="0" dirty="0" err="1">
                          <a:effectLst/>
                          <a:latin typeface="Consolas" panose="020B0609020204030204" pitchFamily="49" charset="0"/>
                        </a:rPr>
                        <a:t>loglevel</a:t>
                      </a:r>
                      <a:r>
                        <a:rPr lang="en-IE" sz="1400" b="0" i="0" dirty="0">
                          <a:effectLst/>
                          <a:latin typeface="Consolas" panose="020B0609020204030204" pitchFamily="49" charset="0"/>
                        </a:rPr>
                        <a:t>=info</a:t>
                      </a:r>
                    </a:p>
                    <a:p>
                      <a:pPr algn="l" rtl="0" fontAlgn="base"/>
                      <a:r>
                        <a:rPr lang="en-IE" sz="1400" b="0" i="0" dirty="0" smtClean="0">
                          <a:effectLst/>
                          <a:latin typeface="Consolas" panose="020B0609020204030204" pitchFamily="49" charset="0"/>
                        </a:rPr>
                        <a:t>&gt; celery </a:t>
                      </a:r>
                      <a:r>
                        <a:rPr lang="en-IE" sz="1400" b="0" i="0" dirty="0">
                          <a:effectLst/>
                          <a:latin typeface="Consolas" panose="020B0609020204030204" pitchFamily="49" charset="0"/>
                        </a:rPr>
                        <a:t>beat -A </a:t>
                      </a:r>
                      <a:r>
                        <a:rPr lang="en-IE" sz="1400" b="0" i="0" dirty="0" err="1">
                          <a:effectLst/>
                          <a:latin typeface="Consolas" panose="020B0609020204030204" pitchFamily="49" charset="0"/>
                        </a:rPr>
                        <a:t>celery_worker.celery</a:t>
                      </a:r>
                      <a:r>
                        <a:rPr lang="en-IE" sz="1400" b="0" i="0" dirty="0">
                          <a:effectLst/>
                          <a:latin typeface="Consolas" panose="020B0609020204030204" pitchFamily="49" charset="0"/>
                        </a:rPr>
                        <a:t> --</a:t>
                      </a:r>
                      <a:r>
                        <a:rPr lang="en-IE" sz="1400" b="0" i="0" dirty="0" err="1">
                          <a:effectLst/>
                          <a:latin typeface="Consolas" panose="020B0609020204030204" pitchFamily="49" charset="0"/>
                        </a:rPr>
                        <a:t>loglevel</a:t>
                      </a:r>
                      <a:r>
                        <a:rPr lang="en-IE" sz="1400" b="0" i="0" dirty="0">
                          <a:effectLst/>
                          <a:latin typeface="Consolas" panose="020B0609020204030204" pitchFamily="49" charset="0"/>
                        </a:rPr>
                        <a:t>=info</a:t>
                      </a:r>
                    </a:p>
                  </a:txBody>
                  <a:tcPr marL="0" marR="0" marT="0" marB="0" anchor="ctr">
                    <a:solidFill>
                      <a:schemeClr val="tx1"/>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727381951"/>
              </p:ext>
            </p:extLst>
          </p:nvPr>
        </p:nvGraphicFramePr>
        <p:xfrm>
          <a:off x="838200" y="4490368"/>
          <a:ext cx="10515600" cy="1158240"/>
        </p:xfrm>
        <a:graphic>
          <a:graphicData uri="http://schemas.openxmlformats.org/drawingml/2006/table">
            <a:tbl>
              <a:tblPr firstRow="1" bandRow="1">
                <a:tableStyleId>{5C22544A-7EE6-4342-B048-85BDC9FD1C3A}</a:tableStyleId>
              </a:tblPr>
              <a:tblGrid>
                <a:gridCol w="10515600"/>
              </a:tblGrid>
              <a:tr h="370840">
                <a:tc>
                  <a:txBody>
                    <a:bodyPr/>
                    <a:lstStyle/>
                    <a:p>
                      <a:r>
                        <a:rPr lang="en-US" sz="1200" b="0" dirty="0" smtClean="0">
                          <a:latin typeface="Consolas" panose="020B0609020204030204" pitchFamily="49" charset="0"/>
                        </a:rPr>
                        <a:t>[2017-11-22 13:38:08,000: INFO/</a:t>
                      </a:r>
                      <a:r>
                        <a:rPr lang="en-US" sz="1200" b="0" dirty="0" err="1" smtClean="0">
                          <a:latin typeface="Consolas" panose="020B0609020204030204" pitchFamily="49" charset="0"/>
                        </a:rPr>
                        <a:t>MainProcess</a:t>
                      </a:r>
                      <a:r>
                        <a:rPr lang="en-US" sz="1200" b="0" dirty="0" smtClean="0">
                          <a:latin typeface="Consolas" panose="020B0609020204030204" pitchFamily="49" charset="0"/>
                        </a:rPr>
                        <a:t>] Received task: </a:t>
                      </a:r>
                      <a:r>
                        <a:rPr lang="en-US" sz="1400" b="0" dirty="0" err="1" smtClean="0">
                          <a:latin typeface="Consolas" panose="020B0609020204030204" pitchFamily="49" charset="0"/>
                        </a:rPr>
                        <a:t>app.getManifest.periodic_run_get_manifest</a:t>
                      </a:r>
                      <a:r>
                        <a:rPr lang="en-US" sz="1200" b="0" dirty="0" smtClean="0">
                          <a:latin typeface="Consolas" panose="020B0609020204030204" pitchFamily="49" charset="0"/>
                        </a:rPr>
                        <a:t>[97a82...5b84]</a:t>
                      </a:r>
                    </a:p>
                    <a:p>
                      <a:r>
                        <a:rPr lang="en-US" sz="1400" b="0" dirty="0" smtClean="0">
                          <a:latin typeface="Consolas" panose="020B0609020204030204" pitchFamily="49" charset="0"/>
                        </a:rPr>
                        <a:t>[2017-11-22 13:38:08,059: INFO/Worker-1] Starting new HTTPS connection (1): www.bungie.net</a:t>
                      </a:r>
                    </a:p>
                    <a:p>
                      <a:r>
                        <a:rPr lang="en-US" sz="1400" b="0" dirty="0" smtClean="0">
                          <a:latin typeface="Consolas" panose="020B0609020204030204" pitchFamily="49" charset="0"/>
                        </a:rPr>
                        <a:t>[2017-11-22 13:38:10,039: WARNING/Worker-1] Detected a change in version number: 60480.17.10.23.1314-2</a:t>
                      </a:r>
                    </a:p>
                    <a:p>
                      <a:r>
                        <a:rPr lang="en-US" sz="1400" b="0" dirty="0" smtClean="0">
                          <a:latin typeface="Consolas" panose="020B0609020204030204" pitchFamily="49" charset="0"/>
                        </a:rPr>
                        <a:t>[2017-11-22 13:38:10,042: INFO/Worker-1] Starting new HTTPS connection (1): slack.com</a:t>
                      </a:r>
                    </a:p>
                    <a:p>
                      <a:r>
                        <a:rPr lang="en-US" sz="1400" b="0" dirty="0" smtClean="0">
                          <a:latin typeface="Consolas" panose="020B0609020204030204" pitchFamily="49" charset="0"/>
                        </a:rPr>
                        <a:t>[2017-11-22 13:38:10,803: WARNING/Worker-1] Detected a change in </a:t>
                      </a:r>
                      <a:r>
                        <a:rPr lang="en-US" sz="1400" b="0" dirty="0" err="1" smtClean="0">
                          <a:latin typeface="Consolas" panose="020B0609020204030204" pitchFamily="49" charset="0"/>
                        </a:rPr>
                        <a:t>mobileWorldContentPaths</a:t>
                      </a:r>
                      <a:r>
                        <a:rPr lang="en-US" sz="1400" b="0" dirty="0" smtClean="0">
                          <a:latin typeface="Consolas" panose="020B0609020204030204" pitchFamily="49" charset="0"/>
                        </a:rPr>
                        <a:t>: [</a:t>
                      </a:r>
                      <a:r>
                        <a:rPr lang="en-US" sz="1400" b="0" dirty="0" err="1" smtClean="0">
                          <a:latin typeface="Consolas" panose="020B0609020204030204" pitchFamily="49" charset="0"/>
                        </a:rPr>
                        <a:t>u'en</a:t>
                      </a:r>
                      <a:r>
                        <a:rPr lang="en-US" sz="1400" b="0" dirty="0" smtClean="0">
                          <a:latin typeface="Consolas" panose="020B0609020204030204" pitchFamily="49" charset="0"/>
                        </a:rPr>
                        <a:t>']</a:t>
                      </a:r>
                    </a:p>
                  </a:txBody>
                  <a:tcPr>
                    <a:solidFill>
                      <a:schemeClr val="tx1"/>
                    </a:solidFill>
                  </a:tcPr>
                </a:tc>
              </a:tr>
            </a:tbl>
          </a:graphicData>
        </a:graphic>
      </p:graphicFrame>
      <p:sp>
        <p:nvSpPr>
          <p:cNvPr id="9" name="TextBox 8"/>
          <p:cNvSpPr txBox="1"/>
          <p:nvPr/>
        </p:nvSpPr>
        <p:spPr>
          <a:xfrm>
            <a:off x="838200" y="2394756"/>
            <a:ext cx="5430253" cy="369332"/>
          </a:xfrm>
          <a:prstGeom prst="rect">
            <a:avLst/>
          </a:prstGeom>
          <a:noFill/>
        </p:spPr>
        <p:txBody>
          <a:bodyPr wrap="square" rtlCol="0">
            <a:spAutoFit/>
          </a:bodyPr>
          <a:lstStyle/>
          <a:p>
            <a:r>
              <a:rPr lang="en-IE" dirty="0" smtClean="0"/>
              <a:t>Executing Celery Beat worker:</a:t>
            </a:r>
            <a:endParaRPr lang="en-US" dirty="0"/>
          </a:p>
        </p:txBody>
      </p:sp>
      <p:sp>
        <p:nvSpPr>
          <p:cNvPr id="10" name="TextBox 9"/>
          <p:cNvSpPr txBox="1"/>
          <p:nvPr/>
        </p:nvSpPr>
        <p:spPr>
          <a:xfrm>
            <a:off x="838199" y="4121036"/>
            <a:ext cx="5430253" cy="369332"/>
          </a:xfrm>
          <a:prstGeom prst="rect">
            <a:avLst/>
          </a:prstGeom>
          <a:noFill/>
        </p:spPr>
        <p:txBody>
          <a:bodyPr wrap="square" rtlCol="0">
            <a:spAutoFit/>
          </a:bodyPr>
          <a:lstStyle/>
          <a:p>
            <a:r>
              <a:rPr lang="en-IE" dirty="0" smtClean="0"/>
              <a:t>Console output:</a:t>
            </a:r>
            <a:endParaRPr lang="en-US" dirty="0"/>
          </a:p>
        </p:txBody>
      </p:sp>
    </p:spTree>
    <p:extLst>
      <p:ext uri="{BB962C8B-B14F-4D97-AF65-F5344CB8AC3E}">
        <p14:creationId xmlns:p14="http://schemas.microsoft.com/office/powerpoint/2010/main" val="618751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Creating the asynchronous task:</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679503508"/>
              </p:ext>
            </p:extLst>
          </p:nvPr>
        </p:nvGraphicFramePr>
        <p:xfrm>
          <a:off x="774842" y="2046671"/>
          <a:ext cx="5181600" cy="2011680"/>
        </p:xfrm>
        <a:graphic>
          <a:graphicData uri="http://schemas.openxmlformats.org/drawingml/2006/table">
            <a:tbl>
              <a:tblPr firstRow="1" bandRow="1">
                <a:tableStyleId>{5C22544A-7EE6-4342-B048-85BDC9FD1C3A}</a:tableStyleId>
              </a:tblPr>
              <a:tblGrid>
                <a:gridCol w="5181600"/>
              </a:tblGrid>
              <a:tr h="370840">
                <a:tc>
                  <a:txBody>
                    <a:bodyPr/>
                    <a:lstStyle/>
                    <a:p>
                      <a:r>
                        <a:rPr lang="en-US" sz="1400" b="0" dirty="0" smtClean="0">
                          <a:solidFill>
                            <a:srgbClr val="DCDCAA"/>
                          </a:solidFill>
                          <a:effectLst/>
                          <a:latin typeface="Consolas" panose="020B0609020204030204" pitchFamily="49" charset="0"/>
                        </a:rPr>
                        <a:t>@</a:t>
                      </a:r>
                      <a:r>
                        <a:rPr lang="en-US" sz="1400" b="0" dirty="0" err="1" smtClean="0">
                          <a:solidFill>
                            <a:srgbClr val="DCDCAA"/>
                          </a:solidFill>
                          <a:effectLst/>
                          <a:latin typeface="Consolas" panose="020B0609020204030204" pitchFamily="49" charset="0"/>
                        </a:rPr>
                        <a:t>celery.task</a:t>
                      </a:r>
                      <a:r>
                        <a:rPr lang="en-US" sz="1400" b="0" dirty="0" smtClean="0">
                          <a:solidFill>
                            <a:srgbClr val="D4D4D4"/>
                          </a:solidFill>
                          <a:effectLst/>
                          <a:latin typeface="Consolas" panose="020B0609020204030204" pitchFamily="49" charset="0"/>
                        </a:rPr>
                        <a:t>(</a:t>
                      </a:r>
                      <a:r>
                        <a:rPr lang="en-US" sz="1400" b="0" dirty="0" smtClean="0">
                          <a:solidFill>
                            <a:srgbClr val="9CDCFE"/>
                          </a:solidFill>
                          <a:effectLst/>
                          <a:latin typeface="Consolas" panose="020B0609020204030204" pitchFamily="49" charset="0"/>
                        </a:rPr>
                        <a:t>name</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a:t>
                      </a:r>
                      <a:r>
                        <a:rPr lang="en-US" sz="1400" b="0" dirty="0" err="1" smtClean="0">
                          <a:solidFill>
                            <a:srgbClr val="CE9178"/>
                          </a:solidFill>
                          <a:effectLst/>
                          <a:latin typeface="Consolas" panose="020B0609020204030204" pitchFamily="49" charset="0"/>
                        </a:rPr>
                        <a:t>tasks.async_run_get_manifest</a:t>
                      </a:r>
                      <a:r>
                        <a:rPr lang="en-US" sz="1400" b="0" dirty="0" smtClean="0">
                          <a:solidFill>
                            <a:srgbClr val="CE9178"/>
                          </a:solidFill>
                          <a:effectLst/>
                          <a:latin typeface="Consolas" panose="020B0609020204030204" pitchFamily="49" charset="0"/>
                        </a:rPr>
                        <a:t>'</a:t>
                      </a:r>
                      <a:r>
                        <a:rPr lang="en-US" sz="1400" b="0" dirty="0" smtClean="0">
                          <a:solidFill>
                            <a:srgbClr val="D4D4D4"/>
                          </a:solidFill>
                          <a:effectLst/>
                          <a:latin typeface="Consolas" panose="020B0609020204030204" pitchFamily="49" charset="0"/>
                        </a:rPr>
                        <a:t>)</a:t>
                      </a:r>
                    </a:p>
                    <a:p>
                      <a:r>
                        <a:rPr lang="en-US" sz="1400" b="0" dirty="0" err="1" smtClean="0">
                          <a:solidFill>
                            <a:srgbClr val="569CD6"/>
                          </a:solidFill>
                          <a:effectLst/>
                          <a:latin typeface="Consolas" panose="020B0609020204030204" pitchFamily="49" charset="0"/>
                        </a:rPr>
                        <a:t>def</a:t>
                      </a:r>
                      <a:r>
                        <a:rPr lang="en-US" sz="1400" b="0" dirty="0" smtClean="0">
                          <a:solidFill>
                            <a:srgbClr val="D4D4D4"/>
                          </a:solidFill>
                          <a:effectLst/>
                          <a:latin typeface="Consolas" panose="020B0609020204030204" pitchFamily="49" charset="0"/>
                        </a:rPr>
                        <a:t> </a:t>
                      </a:r>
                      <a:r>
                        <a:rPr lang="en-US" sz="1400" b="0" dirty="0" err="1" smtClean="0">
                          <a:solidFill>
                            <a:srgbClr val="DCDCAA"/>
                          </a:solidFill>
                          <a:effectLst/>
                          <a:latin typeface="Consolas" panose="020B0609020204030204" pitchFamily="49" charset="0"/>
                        </a:rPr>
                        <a:t>run_get_manifest</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manifest_version</a:t>
                      </a:r>
                      <a:r>
                        <a:rPr lang="en-US" sz="1400" b="0" dirty="0" smtClean="0">
                          <a:solidFill>
                            <a:srgbClr val="D4D4D4"/>
                          </a:solidFill>
                          <a:effectLst/>
                          <a:latin typeface="Consolas" panose="020B0609020204030204" pitchFamily="49" charset="0"/>
                        </a:rPr>
                        <a:t> = </a:t>
                      </a:r>
                      <a:r>
                        <a:rPr lang="en-US" sz="1400" b="0" dirty="0" err="1" smtClean="0">
                          <a:solidFill>
                            <a:srgbClr val="D4D4D4"/>
                          </a:solidFill>
                          <a:effectLst/>
                          <a:latin typeface="Consolas" panose="020B0609020204030204" pitchFamily="49" charset="0"/>
                        </a:rPr>
                        <a:t>request_manifest_version</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smtClean="0">
                          <a:solidFill>
                            <a:srgbClr val="C586C0"/>
                          </a:solidFill>
                          <a:effectLst/>
                          <a:latin typeface="Consolas" panose="020B0609020204030204" pitchFamily="49" charset="0"/>
                        </a:rPr>
                        <a:t>if</a:t>
                      </a:r>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check_manifest</a:t>
                      </a:r>
                      <a:r>
                        <a:rPr lang="en-US" sz="1400" b="0" dirty="0" smtClean="0">
                          <a:solidFill>
                            <a:srgbClr val="D4D4D4"/>
                          </a:solidFill>
                          <a:effectLst/>
                          <a:latin typeface="Consolas" panose="020B0609020204030204" pitchFamily="49" charset="0"/>
                        </a:rPr>
                        <a:t>(</a:t>
                      </a:r>
                      <a:r>
                        <a:rPr lang="en-US" sz="1400" b="0" dirty="0" err="1" smtClean="0">
                          <a:solidFill>
                            <a:srgbClr val="D4D4D4"/>
                          </a:solidFill>
                          <a:effectLst/>
                          <a:latin typeface="Consolas" panose="020B0609020204030204" pitchFamily="49" charset="0"/>
                        </a:rPr>
                        <a:t>manifest_version</a:t>
                      </a:r>
                      <a:r>
                        <a:rPr lang="en-US" sz="1400" b="0" dirty="0" smtClean="0">
                          <a:solidFill>
                            <a:srgbClr val="D4D4D4"/>
                          </a:solidFill>
                          <a:effectLst/>
                          <a:latin typeface="Consolas" panose="020B0609020204030204" pitchFamily="49" charset="0"/>
                        </a:rPr>
                        <a:t>) </a:t>
                      </a:r>
                      <a:r>
                        <a:rPr lang="en-US" sz="1400" b="0" dirty="0" smtClean="0">
                          <a:solidFill>
                            <a:srgbClr val="569CD6"/>
                          </a:solidFill>
                          <a:effectLst/>
                          <a:latin typeface="Consolas" panose="020B0609020204030204" pitchFamily="49" charset="0"/>
                        </a:rPr>
                        <a:t>is</a:t>
                      </a:r>
                      <a:r>
                        <a:rPr lang="en-US" sz="1400" b="0" dirty="0" smtClean="0">
                          <a:solidFill>
                            <a:srgbClr val="D4D4D4"/>
                          </a:solidFill>
                          <a:effectLst/>
                          <a:latin typeface="Consolas" panose="020B0609020204030204" pitchFamily="49" charset="0"/>
                        </a:rPr>
                        <a:t> </a:t>
                      </a:r>
                      <a:r>
                        <a:rPr lang="en-US" sz="1400" b="0" dirty="0" smtClean="0">
                          <a:solidFill>
                            <a:srgbClr val="569CD6"/>
                          </a:solidFill>
                          <a:effectLst/>
                          <a:latin typeface="Consolas" panose="020B0609020204030204" pitchFamily="49" charset="0"/>
                        </a:rPr>
                        <a:t>True</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getManifest</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smtClean="0">
                          <a:solidFill>
                            <a:srgbClr val="C586C0"/>
                          </a:solidFill>
                          <a:effectLst/>
                          <a:latin typeface="Consolas" panose="020B0609020204030204" pitchFamily="49" charset="0"/>
                        </a:rPr>
                        <a:t>else</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smtClean="0">
                          <a:solidFill>
                            <a:srgbClr val="DCDCAA"/>
                          </a:solidFill>
                          <a:effectLst/>
                          <a:latin typeface="Consolas" panose="020B0609020204030204" pitchFamily="49" charset="0"/>
                        </a:rPr>
                        <a:t>print</a:t>
                      </a:r>
                      <a:r>
                        <a:rPr lang="en-US" sz="1400" b="0" dirty="0" smtClean="0">
                          <a:solidFill>
                            <a:srgbClr val="D4D4D4"/>
                          </a:solidFill>
                          <a:effectLst/>
                          <a:latin typeface="Consolas" panose="020B0609020204030204" pitchFamily="49" charset="0"/>
                        </a:rPr>
                        <a:t> </a:t>
                      </a:r>
                      <a:r>
                        <a:rPr lang="en-US" sz="1400" b="0" dirty="0" smtClean="0">
                          <a:solidFill>
                            <a:srgbClr val="CE9178"/>
                          </a:solidFill>
                          <a:effectLst/>
                          <a:latin typeface="Consolas" panose="020B0609020204030204" pitchFamily="49" charset="0"/>
                        </a:rPr>
                        <a:t>"No change detected!"</a:t>
                      </a:r>
                      <a:endParaRPr lang="en-US" sz="1400" b="0" dirty="0" smtClean="0">
                        <a:solidFill>
                          <a:srgbClr val="D4D4D4"/>
                        </a:solidFill>
                        <a:effectLst/>
                        <a:latin typeface="Consolas" panose="020B0609020204030204" pitchFamily="49" charset="0"/>
                      </a:endParaRPr>
                    </a:p>
                    <a:p>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a:t>
                      </a:r>
                      <a:r>
                        <a:rPr lang="en-US" sz="1400" b="0" dirty="0" smtClean="0">
                          <a:solidFill>
                            <a:srgbClr val="C586C0"/>
                          </a:solidFill>
                          <a:effectLst/>
                          <a:latin typeface="Consolas" panose="020B0609020204030204" pitchFamily="49" charset="0"/>
                        </a:rPr>
                        <a:t>return</a:t>
                      </a:r>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manifest_version</a:t>
                      </a:r>
                      <a:endParaRPr lang="en-US" sz="14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6" name="TextBox 5"/>
          <p:cNvSpPr txBox="1"/>
          <p:nvPr/>
        </p:nvSpPr>
        <p:spPr>
          <a:xfrm>
            <a:off x="774842" y="1690688"/>
            <a:ext cx="5181600" cy="369332"/>
          </a:xfrm>
          <a:prstGeom prst="rect">
            <a:avLst/>
          </a:prstGeom>
          <a:noFill/>
        </p:spPr>
        <p:txBody>
          <a:bodyPr wrap="square" rtlCol="0">
            <a:spAutoFit/>
          </a:bodyPr>
          <a:lstStyle/>
          <a:p>
            <a:r>
              <a:rPr lang="en-IE" dirty="0"/>
              <a:t>app/getManifest.py</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126636334"/>
              </p:ext>
            </p:extLst>
          </p:nvPr>
        </p:nvGraphicFramePr>
        <p:xfrm>
          <a:off x="838200" y="4696639"/>
          <a:ext cx="5181600" cy="731520"/>
        </p:xfrm>
        <a:graphic>
          <a:graphicData uri="http://schemas.openxmlformats.org/drawingml/2006/table">
            <a:tbl>
              <a:tblPr firstRow="1" bandRow="1">
                <a:tableStyleId>{5C22544A-7EE6-4342-B048-85BDC9FD1C3A}</a:tableStyleId>
              </a:tblPr>
              <a:tblGrid>
                <a:gridCol w="5181600"/>
              </a:tblGrid>
              <a:tr h="370840">
                <a:tc>
                  <a:txBody>
                    <a:bodyPr/>
                    <a:lstStyle/>
                    <a:p>
                      <a:r>
                        <a:rPr lang="en-US" sz="1400" b="0" dirty="0" err="1" smtClean="0">
                          <a:solidFill>
                            <a:srgbClr val="569CD6"/>
                          </a:solidFill>
                          <a:effectLst/>
                          <a:latin typeface="Consolas" panose="020B0609020204030204" pitchFamily="49" charset="0"/>
                        </a:rPr>
                        <a:t>def</a:t>
                      </a:r>
                      <a:r>
                        <a:rPr lang="en-US" sz="1400" b="0" dirty="0" smtClean="0">
                          <a:solidFill>
                            <a:srgbClr val="D4D4D4"/>
                          </a:solidFill>
                          <a:effectLst/>
                          <a:latin typeface="Consolas" panose="020B0609020204030204" pitchFamily="49" charset="0"/>
                        </a:rPr>
                        <a:t> </a:t>
                      </a:r>
                      <a:r>
                        <a:rPr lang="en-US" sz="1400" b="0" dirty="0" err="1" smtClean="0">
                          <a:solidFill>
                            <a:srgbClr val="DCDCAA"/>
                          </a:solidFill>
                          <a:effectLst/>
                          <a:latin typeface="Consolas" panose="020B0609020204030204" pitchFamily="49" charset="0"/>
                        </a:rPr>
                        <a:t>async_run_get_manifest</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response = </a:t>
                      </a:r>
                      <a:r>
                        <a:rPr lang="en-US" sz="1400" b="0" dirty="0" err="1" smtClean="0">
                          <a:solidFill>
                            <a:srgbClr val="D4D4D4"/>
                          </a:solidFill>
                          <a:effectLst/>
                          <a:latin typeface="Consolas" panose="020B0609020204030204" pitchFamily="49" charset="0"/>
                        </a:rPr>
                        <a:t>run_get_manifest.delay</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smtClean="0">
                          <a:solidFill>
                            <a:srgbClr val="C586C0"/>
                          </a:solidFill>
                          <a:effectLst/>
                          <a:latin typeface="Consolas" panose="020B0609020204030204" pitchFamily="49" charset="0"/>
                        </a:rPr>
                        <a:t>return</a:t>
                      </a:r>
                      <a:r>
                        <a:rPr lang="en-US" sz="1400" b="0" dirty="0" smtClean="0">
                          <a:solidFill>
                            <a:srgbClr val="D4D4D4"/>
                          </a:solidFill>
                          <a:effectLst/>
                          <a:latin typeface="Consolas" panose="020B0609020204030204" pitchFamily="49" charset="0"/>
                        </a:rPr>
                        <a:t> response</a:t>
                      </a:r>
                      <a:endParaRPr lang="en-US" sz="14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8" name="TextBox 7"/>
          <p:cNvSpPr txBox="1"/>
          <p:nvPr/>
        </p:nvSpPr>
        <p:spPr>
          <a:xfrm>
            <a:off x="838200" y="4327307"/>
            <a:ext cx="5181600" cy="369332"/>
          </a:xfrm>
          <a:prstGeom prst="rect">
            <a:avLst/>
          </a:prstGeom>
          <a:noFill/>
        </p:spPr>
        <p:txBody>
          <a:bodyPr wrap="square" rtlCol="0">
            <a:spAutoFit/>
          </a:bodyPr>
          <a:lstStyle/>
          <a:p>
            <a:r>
              <a:rPr lang="en-IE" dirty="0"/>
              <a:t>app/getManifest.py</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3635001494"/>
              </p:ext>
            </p:extLst>
          </p:nvPr>
        </p:nvGraphicFramePr>
        <p:xfrm>
          <a:off x="6172200" y="4327307"/>
          <a:ext cx="5752578" cy="1584960"/>
        </p:xfrm>
        <a:graphic>
          <a:graphicData uri="http://schemas.openxmlformats.org/drawingml/2006/table">
            <a:tbl>
              <a:tblPr firstRow="1" bandRow="1">
                <a:tableStyleId>{5C22544A-7EE6-4342-B048-85BDC9FD1C3A}</a:tableStyleId>
              </a:tblPr>
              <a:tblGrid>
                <a:gridCol w="5752578"/>
              </a:tblGrid>
              <a:tr h="370840">
                <a:tc>
                  <a:txBody>
                    <a:bodyPr/>
                    <a:lstStyle/>
                    <a:p>
                      <a:r>
                        <a:rPr lang="en-US" sz="1400" b="0" dirty="0" smtClean="0">
                          <a:solidFill>
                            <a:srgbClr val="DCDCAA"/>
                          </a:solidFill>
                          <a:effectLst/>
                          <a:latin typeface="Consolas" panose="020B0609020204030204" pitchFamily="49" charset="0"/>
                        </a:rPr>
                        <a:t>@</a:t>
                      </a:r>
                      <a:r>
                        <a:rPr lang="en-US" sz="1400" b="0" dirty="0" err="1" smtClean="0">
                          <a:solidFill>
                            <a:srgbClr val="DCDCAA"/>
                          </a:solidFill>
                          <a:effectLst/>
                          <a:latin typeface="Consolas" panose="020B0609020204030204" pitchFamily="49" charset="0"/>
                        </a:rPr>
                        <a:t>api.route</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a:t>
                      </a:r>
                      <a:r>
                        <a:rPr lang="en-US" sz="1400" b="0" dirty="0" err="1" smtClean="0">
                          <a:solidFill>
                            <a:srgbClr val="CE9178"/>
                          </a:solidFill>
                          <a:effectLst/>
                          <a:latin typeface="Consolas" panose="020B0609020204030204" pitchFamily="49" charset="0"/>
                        </a:rPr>
                        <a:t>update_manifest</a:t>
                      </a:r>
                      <a:r>
                        <a:rPr lang="en-US" sz="1400" b="0" dirty="0" smtClean="0">
                          <a:solidFill>
                            <a:srgbClr val="CE9178"/>
                          </a:solidFill>
                          <a:effectLst/>
                          <a:latin typeface="Consolas" panose="020B0609020204030204" pitchFamily="49" charset="0"/>
                        </a:rPr>
                        <a:t>'</a:t>
                      </a:r>
                      <a:r>
                        <a:rPr lang="en-US" sz="1400" b="0" dirty="0" smtClean="0">
                          <a:solidFill>
                            <a:srgbClr val="D4D4D4"/>
                          </a:solidFill>
                          <a:effectLst/>
                          <a:latin typeface="Consolas" panose="020B0609020204030204" pitchFamily="49" charset="0"/>
                        </a:rPr>
                        <a:t>)</a:t>
                      </a:r>
                    </a:p>
                    <a:p>
                      <a:r>
                        <a:rPr lang="en-US" sz="1400" b="0" dirty="0" smtClean="0">
                          <a:solidFill>
                            <a:srgbClr val="DCDCAA"/>
                          </a:solidFill>
                          <a:effectLst/>
                          <a:latin typeface="Consolas" panose="020B0609020204030204" pitchFamily="49" charset="0"/>
                        </a:rPr>
                        <a:t>@</a:t>
                      </a:r>
                      <a:r>
                        <a:rPr lang="en-US" sz="1400" b="0" dirty="0" err="1" smtClean="0">
                          <a:solidFill>
                            <a:srgbClr val="DCDCAA"/>
                          </a:solidFill>
                          <a:effectLst/>
                          <a:latin typeface="Consolas" panose="020B0609020204030204" pitchFamily="49" charset="0"/>
                        </a:rPr>
                        <a:t>login_required</a:t>
                      </a:r>
                      <a:endParaRPr lang="en-US" sz="1400" b="0" dirty="0" smtClean="0">
                        <a:solidFill>
                          <a:srgbClr val="D4D4D4"/>
                        </a:solidFill>
                        <a:effectLst/>
                        <a:latin typeface="Consolas" panose="020B0609020204030204" pitchFamily="49" charset="0"/>
                      </a:endParaRPr>
                    </a:p>
                    <a:p>
                      <a:r>
                        <a:rPr lang="en-US" sz="1400" b="0" dirty="0" err="1" smtClean="0">
                          <a:solidFill>
                            <a:srgbClr val="569CD6"/>
                          </a:solidFill>
                          <a:effectLst/>
                          <a:latin typeface="Consolas" panose="020B0609020204030204" pitchFamily="49" charset="0"/>
                        </a:rPr>
                        <a:t>def</a:t>
                      </a:r>
                      <a:r>
                        <a:rPr lang="en-US" sz="1400" b="0" dirty="0" smtClean="0">
                          <a:solidFill>
                            <a:srgbClr val="D4D4D4"/>
                          </a:solidFill>
                          <a:effectLst/>
                          <a:latin typeface="Consolas" panose="020B0609020204030204" pitchFamily="49" charset="0"/>
                        </a:rPr>
                        <a:t> </a:t>
                      </a:r>
                      <a:r>
                        <a:rPr lang="en-US" sz="1400" b="0" dirty="0" err="1" smtClean="0">
                          <a:solidFill>
                            <a:srgbClr val="DCDCAA"/>
                          </a:solidFill>
                          <a:effectLst/>
                          <a:latin typeface="Consolas" panose="020B0609020204030204" pitchFamily="49" charset="0"/>
                        </a:rPr>
                        <a:t>update_manifest</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async_run_get_manifest</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smtClean="0">
                          <a:solidFill>
                            <a:srgbClr val="C586C0"/>
                          </a:solidFill>
                          <a:effectLst/>
                          <a:latin typeface="Consolas" panose="020B0609020204030204" pitchFamily="49" charset="0"/>
                        </a:rPr>
                        <a:t>return</a:t>
                      </a:r>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render_template</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'update_manifest.html'</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a:t>
                      </a:r>
                      <a:r>
                        <a:rPr lang="en-US" sz="1400" b="0" dirty="0" err="1" smtClean="0">
                          <a:solidFill>
                            <a:srgbClr val="9CDCFE"/>
                          </a:solidFill>
                          <a:effectLst/>
                          <a:latin typeface="Consolas" panose="020B0609020204030204" pitchFamily="49" charset="0"/>
                        </a:rPr>
                        <a:t>site_details</a:t>
                      </a:r>
                      <a:r>
                        <a:rPr lang="en-US" sz="1400" b="0" baseline="0" dirty="0" smtClean="0">
                          <a:solidFill>
                            <a:srgbClr val="D4D4D4"/>
                          </a:solidFill>
                          <a:effectLst/>
                          <a:latin typeface="Consolas" panose="020B0609020204030204" pitchFamily="49" charset="0"/>
                        </a:rPr>
                        <a:t> </a:t>
                      </a:r>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site_details</a:t>
                      </a:r>
                      <a:r>
                        <a:rPr lang="en-US" sz="1400" b="0" dirty="0" smtClean="0">
                          <a:solidFill>
                            <a:srgbClr val="D4D4D4"/>
                          </a:solidFill>
                          <a:effectLst/>
                          <a:latin typeface="Consolas" panose="020B0609020204030204" pitchFamily="49" charset="0"/>
                        </a:rPr>
                        <a:t/>
                      </a:r>
                      <a:br>
                        <a:rPr lang="en-US" sz="1400" b="0" dirty="0" smtClean="0">
                          <a:solidFill>
                            <a:srgbClr val="D4D4D4"/>
                          </a:solidFill>
                          <a:effectLst/>
                          <a:latin typeface="Consolas" panose="020B0609020204030204" pitchFamily="49" charset="0"/>
                        </a:rPr>
                      </a:br>
                      <a:r>
                        <a:rPr lang="en-US" sz="1400" b="0" dirty="0" smtClean="0">
                          <a:solidFill>
                            <a:srgbClr val="D4D4D4"/>
                          </a:solidFill>
                          <a:effectLst/>
                          <a:latin typeface="Consolas" panose="020B0609020204030204" pitchFamily="49" charset="0"/>
                        </a:rPr>
                        <a:t>                            )</a:t>
                      </a:r>
                      <a:endParaRPr lang="en-US" sz="14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10" name="TextBox 9"/>
          <p:cNvSpPr txBox="1"/>
          <p:nvPr/>
        </p:nvSpPr>
        <p:spPr>
          <a:xfrm>
            <a:off x="6172200" y="3957975"/>
            <a:ext cx="5181600" cy="369332"/>
          </a:xfrm>
          <a:prstGeom prst="rect">
            <a:avLst/>
          </a:prstGeom>
          <a:noFill/>
        </p:spPr>
        <p:txBody>
          <a:bodyPr wrap="square" rtlCol="0">
            <a:spAutoFit/>
          </a:bodyPr>
          <a:lstStyle/>
          <a:p>
            <a:r>
              <a:rPr lang="en-IE" dirty="0" smtClean="0"/>
              <a:t>app/api_1_0/views.py</a:t>
            </a:r>
            <a:endParaRPr lang="en-US" dirty="0"/>
          </a:p>
        </p:txBody>
      </p:sp>
      <p:sp>
        <p:nvSpPr>
          <p:cNvPr id="11" name="TextBox 10"/>
          <p:cNvSpPr txBox="1"/>
          <p:nvPr/>
        </p:nvSpPr>
        <p:spPr>
          <a:xfrm>
            <a:off x="7153405" y="2088781"/>
            <a:ext cx="2165959" cy="378845"/>
          </a:xfrm>
          <a:prstGeom prst="rect">
            <a:avLst/>
          </a:prstGeom>
          <a:noFill/>
        </p:spPr>
        <p:txBody>
          <a:bodyPr wrap="square" rtlCol="0">
            <a:spAutoFit/>
          </a:bodyPr>
          <a:lstStyle/>
          <a:p>
            <a:r>
              <a:rPr lang="en-IE" dirty="0" smtClean="0"/>
              <a:t>Task definition</a:t>
            </a:r>
            <a:endParaRPr lang="en-US" dirty="0"/>
          </a:p>
        </p:txBody>
      </p:sp>
      <p:sp>
        <p:nvSpPr>
          <p:cNvPr id="3" name="Down Arrow 2"/>
          <p:cNvSpPr/>
          <p:nvPr/>
        </p:nvSpPr>
        <p:spPr>
          <a:xfrm rot="3407032">
            <a:off x="6318281" y="2190833"/>
            <a:ext cx="446410" cy="1593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05405" y="2577986"/>
            <a:ext cx="3093696" cy="369332"/>
          </a:xfrm>
          <a:prstGeom prst="rect">
            <a:avLst/>
          </a:prstGeom>
          <a:noFill/>
        </p:spPr>
        <p:txBody>
          <a:bodyPr wrap="square" rtlCol="0">
            <a:spAutoFit/>
          </a:bodyPr>
          <a:lstStyle/>
          <a:p>
            <a:r>
              <a:rPr lang="en-IE" dirty="0" smtClean="0"/>
              <a:t>Executed via private endpoint</a:t>
            </a:r>
            <a:endParaRPr lang="en-US" dirty="0"/>
          </a:p>
        </p:txBody>
      </p:sp>
      <p:sp>
        <p:nvSpPr>
          <p:cNvPr id="13" name="Down Arrow 12"/>
          <p:cNvSpPr/>
          <p:nvPr/>
        </p:nvSpPr>
        <p:spPr>
          <a:xfrm rot="1538109">
            <a:off x="8939498" y="3117388"/>
            <a:ext cx="446410" cy="1037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376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Allyn Hunt (me)</a:t>
            </a:r>
            <a:endParaRPr lang="en-US" dirty="0"/>
          </a:p>
        </p:txBody>
      </p:sp>
      <p:sp>
        <p:nvSpPr>
          <p:cNvPr id="3" name="Content Placeholder 2"/>
          <p:cNvSpPr>
            <a:spLocks noGrp="1"/>
          </p:cNvSpPr>
          <p:nvPr>
            <p:ph idx="1"/>
          </p:nvPr>
        </p:nvSpPr>
        <p:spPr/>
        <p:txBody>
          <a:bodyPr/>
          <a:lstStyle/>
          <a:p>
            <a:pPr marL="0" indent="0">
              <a:buNone/>
            </a:pPr>
            <a:r>
              <a:rPr lang="en-IE" dirty="0" smtClean="0"/>
              <a:t>Father.</a:t>
            </a:r>
          </a:p>
          <a:p>
            <a:pPr marL="0" indent="0">
              <a:buNone/>
            </a:pPr>
            <a:r>
              <a:rPr lang="en-IE" dirty="0" smtClean="0"/>
              <a:t>Engineer.</a:t>
            </a:r>
          </a:p>
          <a:p>
            <a:pPr marL="0" indent="0">
              <a:buNone/>
            </a:pPr>
            <a:r>
              <a:rPr lang="en-IE" dirty="0" smtClean="0"/>
              <a:t>Learning Python for 3 years.</a:t>
            </a:r>
          </a:p>
          <a:p>
            <a:pPr marL="0" indent="0">
              <a:buNone/>
            </a:pPr>
            <a:r>
              <a:rPr lang="en-IE" dirty="0" smtClean="0"/>
              <a:t>Blogging about my experiences with Python, Raspberry Pi, Destiny API, Arduino.</a:t>
            </a:r>
          </a:p>
          <a:p>
            <a:pPr marL="0" indent="0">
              <a:buNone/>
            </a:pPr>
            <a:r>
              <a:rPr lang="en-IE" dirty="0"/>
              <a:t>Started DestinyVaultRaider.com as a hobby project </a:t>
            </a:r>
            <a:r>
              <a:rPr lang="en-IE" dirty="0" smtClean="0"/>
              <a:t>and to learn more about Python and web development.</a:t>
            </a:r>
            <a:endParaRPr lang="en-IE" dirty="0"/>
          </a:p>
          <a:p>
            <a:pPr marL="0" indent="0">
              <a:buNone/>
            </a:pPr>
            <a:endParaRPr lang="en-US" dirty="0"/>
          </a:p>
        </p:txBody>
      </p:sp>
    </p:spTree>
    <p:extLst>
      <p:ext uri="{BB962C8B-B14F-4D97-AF65-F5344CB8AC3E}">
        <p14:creationId xmlns:p14="http://schemas.microsoft.com/office/powerpoint/2010/main" val="272671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Adding in a JS frontend: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8292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77334" y="609600"/>
            <a:ext cx="9063014" cy="1320800"/>
          </a:xfrm>
        </p:spPr>
        <p:txBody>
          <a:bodyPr>
            <a:normAutofit/>
          </a:bodyPr>
          <a:lstStyle/>
          <a:p>
            <a:r>
              <a:rPr lang="en-IE" sz="3600" dirty="0" smtClean="0"/>
              <a:t>Server side apps – not just for fully rendered HTML:</a:t>
            </a:r>
            <a:endParaRPr lang="en-US" sz="3600" dirty="0"/>
          </a:p>
        </p:txBody>
      </p:sp>
      <p:sp>
        <p:nvSpPr>
          <p:cNvPr id="36" name="Text Placeholder 35"/>
          <p:cNvSpPr>
            <a:spLocks noGrp="1"/>
          </p:cNvSpPr>
          <p:nvPr>
            <p:ph type="body" idx="1"/>
          </p:nvPr>
        </p:nvSpPr>
        <p:spPr>
          <a:xfrm>
            <a:off x="745528" y="2160880"/>
            <a:ext cx="5605785" cy="576262"/>
          </a:xfrm>
        </p:spPr>
        <p:txBody>
          <a:bodyPr/>
          <a:lstStyle/>
          <a:p>
            <a:r>
              <a:rPr lang="en-IE" dirty="0" smtClean="0"/>
              <a:t>Delivering fully rendered HTML pages:</a:t>
            </a:r>
            <a:endParaRPr lang="en-US" dirty="0"/>
          </a:p>
        </p:txBody>
      </p:sp>
      <p:sp>
        <p:nvSpPr>
          <p:cNvPr id="38" name="Text Placeholder 37"/>
          <p:cNvSpPr>
            <a:spLocks noGrp="1"/>
          </p:cNvSpPr>
          <p:nvPr>
            <p:ph type="body" sz="quarter" idx="3"/>
          </p:nvPr>
        </p:nvSpPr>
        <p:spPr>
          <a:xfrm>
            <a:off x="6789094" y="1930400"/>
            <a:ext cx="4159733" cy="823912"/>
          </a:xfrm>
        </p:spPr>
        <p:txBody>
          <a:bodyPr/>
          <a:lstStyle/>
          <a:p>
            <a:r>
              <a:rPr lang="en-IE" dirty="0" smtClean="0"/>
              <a:t>Delivering a JSON response:</a:t>
            </a:r>
            <a:endParaRPr lang="en-US" dirty="0"/>
          </a:p>
        </p:txBody>
      </p:sp>
      <p:grpSp>
        <p:nvGrpSpPr>
          <p:cNvPr id="52" name="Group 51"/>
          <p:cNvGrpSpPr/>
          <p:nvPr/>
        </p:nvGrpSpPr>
        <p:grpSpPr>
          <a:xfrm>
            <a:off x="7550291" y="2812784"/>
            <a:ext cx="2427006" cy="3208020"/>
            <a:chOff x="7555382" y="2377441"/>
            <a:chExt cx="2427006" cy="3208020"/>
          </a:xfrm>
        </p:grpSpPr>
        <p:sp>
          <p:nvSpPr>
            <p:cNvPr id="19" name="Rectangle 18"/>
            <p:cNvSpPr/>
            <p:nvPr/>
          </p:nvSpPr>
          <p:spPr>
            <a:xfrm>
              <a:off x="7555382" y="2377441"/>
              <a:ext cx="2427006" cy="32080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IE" sz="1600" dirty="0" smtClean="0"/>
                <a:t>JSON response:</a:t>
              </a:r>
              <a:endParaRPr lang="en-US" sz="1600" dirty="0"/>
            </a:p>
          </p:txBody>
        </p:sp>
        <p:sp>
          <p:nvSpPr>
            <p:cNvPr id="20" name="TextBox 19"/>
            <p:cNvSpPr txBox="1"/>
            <p:nvPr/>
          </p:nvSpPr>
          <p:spPr>
            <a:xfrm>
              <a:off x="7712703" y="2700593"/>
              <a:ext cx="1119087" cy="261610"/>
            </a:xfrm>
            <a:prstGeom prst="rect">
              <a:avLst/>
            </a:prstGeom>
            <a:noFill/>
          </p:spPr>
          <p:txBody>
            <a:bodyPr wrap="square" rtlCol="0">
              <a:spAutoFit/>
            </a:bodyPr>
            <a:lstStyle/>
            <a:p>
              <a:r>
                <a:rPr lang="en-US" sz="1100" b="1" dirty="0" smtClean="0"/>
                <a:t>JSON response:</a:t>
              </a:r>
              <a:endParaRPr lang="en-US" sz="1100" b="1" dirty="0"/>
            </a:p>
          </p:txBody>
        </p:sp>
        <p:sp>
          <p:nvSpPr>
            <p:cNvPr id="21" name="TextBox 20"/>
            <p:cNvSpPr txBox="1"/>
            <p:nvPr/>
          </p:nvSpPr>
          <p:spPr>
            <a:xfrm>
              <a:off x="7765717" y="3097140"/>
              <a:ext cx="2216671" cy="1785104"/>
            </a:xfrm>
            <a:prstGeom prst="rect">
              <a:avLst/>
            </a:prstGeom>
            <a:noFill/>
          </p:spPr>
          <p:txBody>
            <a:bodyPr wrap="square" rtlCol="0">
              <a:spAutoFit/>
            </a:bodyPr>
            <a:lstStyle/>
            <a:p>
              <a:r>
                <a:rPr lang="en-US" sz="1100" dirty="0" smtClean="0"/>
                <a:t>{</a:t>
              </a:r>
              <a:br>
                <a:rPr lang="en-US" sz="1100" dirty="0" smtClean="0"/>
              </a:br>
              <a:r>
                <a:rPr lang="en-US" sz="1100" dirty="0" smtClean="0"/>
                <a:t>    “</a:t>
              </a:r>
              <a:r>
                <a:rPr lang="en-US" sz="1100" dirty="0" err="1" smtClean="0"/>
                <a:t>itemName</a:t>
              </a:r>
              <a:r>
                <a:rPr lang="en-US" sz="1100" dirty="0"/>
                <a:t>”: “Wing </a:t>
              </a:r>
              <a:r>
                <a:rPr lang="en-US" sz="1100" dirty="0" smtClean="0"/>
                <a:t>Theorem”</a:t>
              </a:r>
              <a:br>
                <a:rPr lang="en-US" sz="1100" dirty="0" smtClean="0"/>
              </a:br>
              <a:r>
                <a:rPr lang="en-US" sz="1100" dirty="0" smtClean="0"/>
                <a:t>    “</a:t>
              </a:r>
              <a:r>
                <a:rPr lang="en-US" sz="1100" dirty="0" err="1" smtClean="0"/>
                <a:t>itemType</a:t>
              </a:r>
              <a:r>
                <a:rPr lang="en-US" sz="1100" dirty="0" smtClean="0"/>
                <a:t>”: “Helmet”,</a:t>
              </a:r>
              <a:br>
                <a:rPr lang="en-US" sz="1100" dirty="0" smtClean="0"/>
              </a:br>
              <a:r>
                <a:rPr lang="en-US" sz="1100" dirty="0" smtClean="0"/>
                <a:t>    “attributes”: </a:t>
              </a:r>
            </a:p>
            <a:p>
              <a:r>
                <a:rPr lang="en-US" sz="1100" dirty="0"/>
                <a:t> </a:t>
              </a:r>
              <a:r>
                <a:rPr lang="en-US" sz="1100" dirty="0" smtClean="0"/>
                <a:t>       [</a:t>
              </a:r>
            </a:p>
            <a:p>
              <a:r>
                <a:rPr lang="en-US" sz="1100" dirty="0"/>
                <a:t> </a:t>
              </a:r>
              <a:r>
                <a:rPr lang="en-US" sz="1100" dirty="0" smtClean="0"/>
                <a:t>           “Legendary”, </a:t>
              </a:r>
            </a:p>
            <a:p>
              <a:r>
                <a:rPr lang="en-US" sz="1100" dirty="0" smtClean="0"/>
                <a:t>            “600”, </a:t>
              </a:r>
            </a:p>
            <a:p>
              <a:r>
                <a:rPr lang="en-US" sz="1100" dirty="0" smtClean="0"/>
                <a:t>            “item3”</a:t>
              </a:r>
            </a:p>
            <a:p>
              <a:r>
                <a:rPr lang="en-US" sz="1100" dirty="0"/>
                <a:t> </a:t>
              </a:r>
              <a:r>
                <a:rPr lang="en-US" sz="1100" dirty="0" smtClean="0"/>
                <a:t>       ]</a:t>
              </a:r>
              <a:br>
                <a:rPr lang="en-US" sz="1100" dirty="0" smtClean="0"/>
              </a:br>
              <a:r>
                <a:rPr lang="en-US" sz="1100" dirty="0" smtClean="0"/>
                <a:t>}</a:t>
              </a:r>
              <a:endParaRPr lang="en-US" sz="1100" dirty="0"/>
            </a:p>
          </p:txBody>
        </p:sp>
      </p:grpSp>
      <p:grpSp>
        <p:nvGrpSpPr>
          <p:cNvPr id="40" name="Group 39"/>
          <p:cNvGrpSpPr/>
          <p:nvPr/>
        </p:nvGrpSpPr>
        <p:grpSpPr>
          <a:xfrm>
            <a:off x="2205178" y="2743359"/>
            <a:ext cx="2427006" cy="3208020"/>
            <a:chOff x="2106106" y="2743359"/>
            <a:chExt cx="2427006" cy="3208020"/>
          </a:xfrm>
          <a:solidFill>
            <a:schemeClr val="bg1">
              <a:lumMod val="65000"/>
            </a:schemeClr>
          </a:solidFill>
        </p:grpSpPr>
        <p:sp>
          <p:nvSpPr>
            <p:cNvPr id="41" name="Rectangle 40"/>
            <p:cNvSpPr/>
            <p:nvPr/>
          </p:nvSpPr>
          <p:spPr>
            <a:xfrm>
              <a:off x="2106106" y="2743359"/>
              <a:ext cx="2427006" cy="320802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IE" sz="1600" dirty="0" smtClean="0"/>
                <a:t>Static HTML web page:</a:t>
              </a:r>
              <a:endParaRPr lang="en-US" sz="1600" dirty="0"/>
            </a:p>
          </p:txBody>
        </p:sp>
        <p:pic>
          <p:nvPicPr>
            <p:cNvPr id="42" name="Picture 2" descr="https://www.bungie.net/common/destiny2_content/icons/c4d6744a591f43fa1b40b38752cb8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262" y="3447655"/>
              <a:ext cx="472578" cy="472579"/>
            </a:xfrm>
            <a:prstGeom prst="rect">
              <a:avLst/>
            </a:prstGeom>
            <a:grpFill/>
            <a:extLst/>
          </p:spPr>
        </p:pic>
        <p:pic>
          <p:nvPicPr>
            <p:cNvPr id="43" name="Picture 4" descr="https://www.bungie.net/common/destiny2_content/icons/67f7bbf158f84c33802b178e463b70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507" y="3447654"/>
              <a:ext cx="472579" cy="472579"/>
            </a:xfrm>
            <a:prstGeom prst="rect">
              <a:avLst/>
            </a:prstGeom>
            <a:grpFill/>
            <a:extLst/>
          </p:spPr>
        </p:pic>
        <p:sp>
          <p:nvSpPr>
            <p:cNvPr id="44" name="TextBox 43"/>
            <p:cNvSpPr txBox="1"/>
            <p:nvPr/>
          </p:nvSpPr>
          <p:spPr>
            <a:xfrm>
              <a:off x="2224779" y="3920234"/>
              <a:ext cx="1119087" cy="246221"/>
            </a:xfrm>
            <a:prstGeom prst="rect">
              <a:avLst/>
            </a:prstGeom>
            <a:grpFill/>
          </p:spPr>
          <p:txBody>
            <a:bodyPr wrap="square" rtlCol="0">
              <a:spAutoFit/>
            </a:bodyPr>
            <a:lstStyle/>
            <a:p>
              <a:r>
                <a:rPr lang="en-US" sz="1000" dirty="0"/>
                <a:t>Wing Theorem</a:t>
              </a:r>
            </a:p>
          </p:txBody>
        </p:sp>
        <p:sp>
          <p:nvSpPr>
            <p:cNvPr id="45" name="TextBox 44"/>
            <p:cNvSpPr txBox="1"/>
            <p:nvPr/>
          </p:nvSpPr>
          <p:spPr>
            <a:xfrm>
              <a:off x="3449349" y="3920233"/>
              <a:ext cx="1083763" cy="246221"/>
            </a:xfrm>
            <a:prstGeom prst="rect">
              <a:avLst/>
            </a:prstGeom>
            <a:grpFill/>
          </p:spPr>
          <p:txBody>
            <a:bodyPr wrap="square" rtlCol="0">
              <a:spAutoFit/>
            </a:bodyPr>
            <a:lstStyle/>
            <a:p>
              <a:r>
                <a:rPr lang="en-US" sz="1000" dirty="0" err="1"/>
                <a:t>Nezarec's</a:t>
              </a:r>
              <a:r>
                <a:rPr lang="en-US" sz="1000" dirty="0"/>
                <a:t> </a:t>
              </a:r>
              <a:r>
                <a:rPr lang="en-US" sz="1000" dirty="0" smtClean="0"/>
                <a:t>Sin</a:t>
              </a:r>
              <a:endParaRPr lang="en-US" sz="1000" dirty="0"/>
            </a:p>
          </p:txBody>
        </p:sp>
        <p:pic>
          <p:nvPicPr>
            <p:cNvPr id="46" name="Picture 6" descr="https://www.bungie.net/common/destiny2_content/icons/228ac4407dcf0024b92243e1246e105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262" y="4667133"/>
              <a:ext cx="472578" cy="472579"/>
            </a:xfrm>
            <a:prstGeom prst="rect">
              <a:avLst/>
            </a:prstGeom>
            <a:grpFill/>
            <a:extLst/>
          </p:spPr>
        </p:pic>
        <p:sp>
          <p:nvSpPr>
            <p:cNvPr id="47" name="TextBox 46"/>
            <p:cNvSpPr txBox="1"/>
            <p:nvPr/>
          </p:nvSpPr>
          <p:spPr>
            <a:xfrm>
              <a:off x="2224779" y="5139712"/>
              <a:ext cx="1119087" cy="400110"/>
            </a:xfrm>
            <a:prstGeom prst="rect">
              <a:avLst/>
            </a:prstGeom>
            <a:grpFill/>
          </p:spPr>
          <p:txBody>
            <a:bodyPr wrap="square" rtlCol="0">
              <a:spAutoFit/>
            </a:bodyPr>
            <a:lstStyle/>
            <a:p>
              <a:r>
                <a:rPr lang="en-US" sz="1000" dirty="0"/>
                <a:t>Reverie Dawn </a:t>
              </a:r>
              <a:r>
                <a:rPr lang="en-US" sz="1000" dirty="0" smtClean="0"/>
                <a:t>Tabard</a:t>
              </a:r>
              <a:endParaRPr lang="en-US" sz="1000" dirty="0"/>
            </a:p>
          </p:txBody>
        </p:sp>
        <p:pic>
          <p:nvPicPr>
            <p:cNvPr id="48" name="Picture 8" descr="https://www.bungie.net/common/destiny2_content/icons/958ee3b300c663c28cf3aecb7ca0046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9507" y="4667133"/>
              <a:ext cx="472579" cy="472580"/>
            </a:xfrm>
            <a:prstGeom prst="rect">
              <a:avLst/>
            </a:prstGeom>
            <a:grpFill/>
            <a:extLst/>
          </p:spPr>
        </p:pic>
        <p:sp>
          <p:nvSpPr>
            <p:cNvPr id="49" name="TextBox 48"/>
            <p:cNvSpPr txBox="1"/>
            <p:nvPr/>
          </p:nvSpPr>
          <p:spPr>
            <a:xfrm>
              <a:off x="3449350" y="5135766"/>
              <a:ext cx="1083762" cy="246221"/>
            </a:xfrm>
            <a:prstGeom prst="rect">
              <a:avLst/>
            </a:prstGeom>
            <a:grpFill/>
          </p:spPr>
          <p:txBody>
            <a:bodyPr wrap="square" rtlCol="0">
              <a:spAutoFit/>
            </a:bodyPr>
            <a:lstStyle/>
            <a:p>
              <a:r>
                <a:rPr lang="en-US" sz="1000" dirty="0"/>
                <a:t>Vesper of Radius</a:t>
              </a:r>
            </a:p>
          </p:txBody>
        </p:sp>
        <p:sp>
          <p:nvSpPr>
            <p:cNvPr id="50" name="TextBox 49"/>
            <p:cNvSpPr txBox="1"/>
            <p:nvPr/>
          </p:nvSpPr>
          <p:spPr>
            <a:xfrm>
              <a:off x="2224777" y="3066511"/>
              <a:ext cx="1119087" cy="261610"/>
            </a:xfrm>
            <a:prstGeom prst="rect">
              <a:avLst/>
            </a:prstGeom>
            <a:grpFill/>
          </p:spPr>
          <p:txBody>
            <a:bodyPr wrap="square" rtlCol="0">
              <a:spAutoFit/>
            </a:bodyPr>
            <a:lstStyle/>
            <a:p>
              <a:r>
                <a:rPr lang="en-US" sz="1100" b="1" dirty="0" smtClean="0"/>
                <a:t>Helmets:</a:t>
              </a:r>
              <a:endParaRPr lang="en-US" sz="1100" b="1" dirty="0"/>
            </a:p>
          </p:txBody>
        </p:sp>
        <p:sp>
          <p:nvSpPr>
            <p:cNvPr id="51" name="TextBox 50"/>
            <p:cNvSpPr txBox="1"/>
            <p:nvPr/>
          </p:nvSpPr>
          <p:spPr>
            <a:xfrm>
              <a:off x="2224778" y="4285989"/>
              <a:ext cx="1119087" cy="261610"/>
            </a:xfrm>
            <a:prstGeom prst="rect">
              <a:avLst/>
            </a:prstGeom>
            <a:grpFill/>
          </p:spPr>
          <p:txBody>
            <a:bodyPr wrap="square" rtlCol="0">
              <a:spAutoFit/>
            </a:bodyPr>
            <a:lstStyle/>
            <a:p>
              <a:r>
                <a:rPr lang="en-US" sz="1100" b="1" dirty="0" smtClean="0"/>
                <a:t>Chest </a:t>
              </a:r>
              <a:r>
                <a:rPr lang="en-GB" sz="1100" b="1" dirty="0" smtClean="0"/>
                <a:t>armour</a:t>
              </a:r>
              <a:r>
                <a:rPr lang="en-US" sz="1100" b="1" dirty="0" smtClean="0"/>
                <a:t>:</a:t>
              </a:r>
              <a:endParaRPr lang="en-US" sz="1100" b="1" dirty="0"/>
            </a:p>
          </p:txBody>
        </p:sp>
      </p:grpSp>
    </p:spTree>
    <p:extLst>
      <p:ext uri="{BB962C8B-B14F-4D97-AF65-F5344CB8AC3E}">
        <p14:creationId xmlns:p14="http://schemas.microsoft.com/office/powerpoint/2010/main" val="128375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E" dirty="0" smtClean="0"/>
              <a:t>Adding an API blueprint:</a:t>
            </a: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1428408467"/>
              </p:ext>
            </p:extLst>
          </p:nvPr>
        </p:nvGraphicFramePr>
        <p:xfrm>
          <a:off x="6125226" y="2194957"/>
          <a:ext cx="6066774" cy="2590800"/>
        </p:xfrm>
        <a:graphic>
          <a:graphicData uri="http://schemas.openxmlformats.org/drawingml/2006/table">
            <a:tbl>
              <a:tblPr firstRow="1" bandRow="1">
                <a:tableStyleId>{5C22544A-7EE6-4342-B048-85BDC9FD1C3A}</a:tableStyleId>
              </a:tblPr>
              <a:tblGrid>
                <a:gridCol w="6066774"/>
              </a:tblGrid>
              <a:tr h="370840">
                <a:tc>
                  <a:txBody>
                    <a:bodyPr/>
                    <a:lstStyle/>
                    <a:p>
                      <a:r>
                        <a:rPr lang="en-US" sz="1400" b="0" dirty="0" smtClean="0">
                          <a:solidFill>
                            <a:srgbClr val="DCDCAA"/>
                          </a:solidFill>
                          <a:effectLst/>
                          <a:latin typeface="Consolas" panose="020B0609020204030204" pitchFamily="49" charset="0"/>
                        </a:rPr>
                        <a:t>@</a:t>
                      </a:r>
                      <a:r>
                        <a:rPr lang="en-US" sz="1400" b="0" dirty="0" err="1" smtClean="0">
                          <a:solidFill>
                            <a:srgbClr val="DCDCAA"/>
                          </a:solidFill>
                          <a:effectLst/>
                          <a:latin typeface="Consolas" panose="020B0609020204030204" pitchFamily="49" charset="0"/>
                        </a:rPr>
                        <a:t>api.route</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a:t>
                      </a:r>
                      <a:r>
                        <a:rPr lang="en-US" sz="1400" b="0" dirty="0" err="1" smtClean="0">
                          <a:solidFill>
                            <a:srgbClr val="CE9178"/>
                          </a:solidFill>
                          <a:effectLst/>
                          <a:latin typeface="Consolas" panose="020B0609020204030204" pitchFamily="49" charset="0"/>
                        </a:rPr>
                        <a:t>character_details</a:t>
                      </a:r>
                      <a:r>
                        <a:rPr lang="en-US" sz="1400" b="0" dirty="0" smtClean="0">
                          <a:solidFill>
                            <a:srgbClr val="CE9178"/>
                          </a:solidFill>
                          <a:effectLst/>
                          <a:latin typeface="Consolas" panose="020B0609020204030204" pitchFamily="49" charset="0"/>
                        </a:rPr>
                        <a:t>'</a:t>
                      </a:r>
                      <a:r>
                        <a:rPr lang="en-US" sz="1400" b="0" dirty="0" smtClean="0">
                          <a:solidFill>
                            <a:srgbClr val="D4D4D4"/>
                          </a:solidFill>
                          <a:effectLst/>
                          <a:latin typeface="Consolas" panose="020B0609020204030204" pitchFamily="49" charset="0"/>
                        </a:rPr>
                        <a:t>, </a:t>
                      </a:r>
                      <a:r>
                        <a:rPr lang="en-US" sz="1400" b="0" dirty="0" smtClean="0">
                          <a:solidFill>
                            <a:srgbClr val="9CDCFE"/>
                          </a:solidFill>
                          <a:effectLst/>
                          <a:latin typeface="Consolas" panose="020B0609020204030204" pitchFamily="49" charset="0"/>
                        </a:rPr>
                        <a:t>methods</a:t>
                      </a:r>
                      <a:r>
                        <a:rPr lang="en-US" sz="1400" b="0" dirty="0" smtClean="0">
                          <a:solidFill>
                            <a:srgbClr val="D4D4D4"/>
                          </a:solidFill>
                          <a:effectLst/>
                          <a:latin typeface="Consolas" panose="020B0609020204030204" pitchFamily="49" charset="0"/>
                        </a:rPr>
                        <a:t>=[</a:t>
                      </a:r>
                      <a:r>
                        <a:rPr lang="en-US" sz="1400" b="0" dirty="0" smtClean="0">
                          <a:solidFill>
                            <a:srgbClr val="CE9178"/>
                          </a:solidFill>
                          <a:effectLst/>
                          <a:latin typeface="Consolas" panose="020B0609020204030204" pitchFamily="49" charset="0"/>
                        </a:rPr>
                        <a:t>'GET'</a:t>
                      </a:r>
                      <a:r>
                        <a:rPr lang="en-US" sz="1400" b="0" dirty="0" smtClean="0">
                          <a:solidFill>
                            <a:srgbClr val="D4D4D4"/>
                          </a:solidFill>
                          <a:effectLst/>
                          <a:latin typeface="Consolas" panose="020B0609020204030204" pitchFamily="49" charset="0"/>
                        </a:rPr>
                        <a:t>, </a:t>
                      </a:r>
                      <a:r>
                        <a:rPr lang="en-US" sz="1400" b="0" dirty="0" smtClean="0">
                          <a:solidFill>
                            <a:srgbClr val="CE9178"/>
                          </a:solidFill>
                          <a:effectLst/>
                          <a:latin typeface="Consolas" panose="020B0609020204030204" pitchFamily="49" charset="0"/>
                        </a:rPr>
                        <a:t>'POST'</a:t>
                      </a:r>
                      <a:r>
                        <a:rPr lang="en-US" sz="1400" b="0" dirty="0" smtClean="0">
                          <a:solidFill>
                            <a:srgbClr val="D4D4D4"/>
                          </a:solidFill>
                          <a:effectLst/>
                          <a:latin typeface="Consolas" panose="020B0609020204030204" pitchFamily="49" charset="0"/>
                        </a:rPr>
                        <a:t>])</a:t>
                      </a:r>
                    </a:p>
                    <a:p>
                      <a:r>
                        <a:rPr lang="en-US" sz="1400" b="0" dirty="0" smtClean="0">
                          <a:solidFill>
                            <a:srgbClr val="DCDCAA"/>
                          </a:solidFill>
                          <a:effectLst/>
                          <a:latin typeface="Consolas" panose="020B0609020204030204" pitchFamily="49" charset="0"/>
                        </a:rPr>
                        <a:t>@</a:t>
                      </a:r>
                      <a:r>
                        <a:rPr lang="en-US" sz="1400" b="0" dirty="0" err="1" smtClean="0">
                          <a:solidFill>
                            <a:srgbClr val="DCDCAA"/>
                          </a:solidFill>
                          <a:effectLst/>
                          <a:latin typeface="Consolas" panose="020B0609020204030204" pitchFamily="49" charset="0"/>
                        </a:rPr>
                        <a:t>login_required</a:t>
                      </a:r>
                      <a:endParaRPr lang="en-US" sz="1400" b="0" dirty="0" smtClean="0">
                        <a:solidFill>
                          <a:srgbClr val="D4D4D4"/>
                        </a:solidFill>
                        <a:effectLst/>
                        <a:latin typeface="Consolas" panose="020B0609020204030204" pitchFamily="49" charset="0"/>
                      </a:endParaRPr>
                    </a:p>
                    <a:p>
                      <a:r>
                        <a:rPr lang="en-US" sz="1400" b="0" dirty="0" err="1" smtClean="0">
                          <a:solidFill>
                            <a:srgbClr val="569CD6"/>
                          </a:solidFill>
                          <a:effectLst/>
                          <a:latin typeface="Consolas" panose="020B0609020204030204" pitchFamily="49" charset="0"/>
                        </a:rPr>
                        <a:t>def</a:t>
                      </a:r>
                      <a:r>
                        <a:rPr lang="en-US" sz="1400" b="0" dirty="0" smtClean="0">
                          <a:solidFill>
                            <a:srgbClr val="D4D4D4"/>
                          </a:solidFill>
                          <a:effectLst/>
                          <a:latin typeface="Consolas" panose="020B0609020204030204" pitchFamily="49" charset="0"/>
                        </a:rPr>
                        <a:t> </a:t>
                      </a:r>
                      <a:r>
                        <a:rPr lang="en-US" sz="1400" b="0" dirty="0" err="1" smtClean="0">
                          <a:solidFill>
                            <a:srgbClr val="DCDCAA"/>
                          </a:solidFill>
                          <a:effectLst/>
                          <a:latin typeface="Consolas" panose="020B0609020204030204" pitchFamily="49" charset="0"/>
                        </a:rPr>
                        <a:t>character_details</a:t>
                      </a:r>
                      <a:r>
                        <a:rPr lang="en-US" sz="1400" b="0" dirty="0" smtClean="0">
                          <a:solidFill>
                            <a:srgbClr val="D4D4D4"/>
                          </a:solidFill>
                          <a:effectLst/>
                          <a:latin typeface="Consolas" panose="020B0609020204030204" pitchFamily="49" charset="0"/>
                        </a:rPr>
                        <a:t>():</a:t>
                      </a:r>
                    </a:p>
                    <a:p>
                      <a:r>
                        <a:rPr lang="en-US" sz="1400" b="0" dirty="0" smtClean="0">
                          <a:solidFill>
                            <a:srgbClr val="D4D4D4"/>
                          </a:solidFill>
                          <a:effectLst/>
                          <a:latin typeface="Consolas" panose="020B0609020204030204" pitchFamily="49" charset="0"/>
                        </a:rPr>
                        <a:t>    user = </a:t>
                      </a:r>
                      <a:r>
                        <a:rPr lang="en-US" sz="1400" b="0" dirty="0" err="1" smtClean="0">
                          <a:solidFill>
                            <a:srgbClr val="D4D4D4"/>
                          </a:solidFill>
                          <a:effectLst/>
                          <a:latin typeface="Consolas" panose="020B0609020204030204" pitchFamily="49" charset="0"/>
                        </a:rPr>
                        <a:t>g.user</a:t>
                      </a:r>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destinyMembershipId</a:t>
                      </a:r>
                      <a:r>
                        <a:rPr lang="en-US" sz="1400" b="0" dirty="0" smtClean="0">
                          <a:solidFill>
                            <a:srgbClr val="D4D4D4"/>
                          </a:solidFill>
                          <a:effectLst/>
                          <a:latin typeface="Consolas" panose="020B0609020204030204" pitchFamily="49" charset="0"/>
                        </a:rPr>
                        <a:t>     = </a:t>
                      </a:r>
                      <a:r>
                        <a:rPr lang="en-US" sz="1400" b="0" dirty="0" err="1" smtClean="0">
                          <a:solidFill>
                            <a:srgbClr val="D4D4D4"/>
                          </a:solidFill>
                          <a:effectLst/>
                          <a:latin typeface="Consolas" panose="020B0609020204030204" pitchFamily="49" charset="0"/>
                        </a:rPr>
                        <a:t>g.user.destinyMembershipId</a:t>
                      </a:r>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membershipType</a:t>
                      </a:r>
                      <a:r>
                        <a:rPr lang="en-US" sz="1400" b="0" dirty="0" smtClean="0">
                          <a:solidFill>
                            <a:srgbClr val="D4D4D4"/>
                          </a:solidFill>
                          <a:effectLst/>
                          <a:latin typeface="Consolas" panose="020B0609020204030204" pitchFamily="49" charset="0"/>
                        </a:rPr>
                        <a:t>          = </a:t>
                      </a:r>
                      <a:r>
                        <a:rPr lang="en-US" sz="1400" b="0" dirty="0" err="1" smtClean="0">
                          <a:solidFill>
                            <a:srgbClr val="D4D4D4"/>
                          </a:solidFill>
                          <a:effectLst/>
                          <a:latin typeface="Consolas" panose="020B0609020204030204" pitchFamily="49" charset="0"/>
                        </a:rPr>
                        <a:t>g.user.membershipType</a:t>
                      </a:r>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a:r>
                      <a:br>
                        <a:rPr lang="en-US" sz="1400" b="0" dirty="0" smtClean="0">
                          <a:solidFill>
                            <a:srgbClr val="D4D4D4"/>
                          </a:solidFill>
                          <a:effectLst/>
                          <a:latin typeface="Consolas" panose="020B0609020204030204" pitchFamily="49" charset="0"/>
                        </a:rPr>
                      </a:br>
                      <a:r>
                        <a:rPr lang="en-US" sz="1400" b="0" dirty="0" smtClean="0">
                          <a:solidFill>
                            <a:srgbClr val="D4D4D4"/>
                          </a:solidFill>
                          <a:effectLst/>
                          <a:latin typeface="Consolas" panose="020B0609020204030204" pitchFamily="49" charset="0"/>
                        </a:rPr>
                        <a:t>    </a:t>
                      </a:r>
                      <a:r>
                        <a:rPr lang="en-US" sz="1400" b="0" dirty="0" smtClean="0">
                          <a:solidFill>
                            <a:srgbClr val="6A9955"/>
                          </a:solidFill>
                          <a:effectLst/>
                          <a:latin typeface="Consolas" panose="020B0609020204030204" pitchFamily="49" charset="0"/>
                        </a:rPr>
                        <a:t># Get profile information:</a:t>
                      </a:r>
                      <a:endParaRPr lang="en-US" sz="1400" b="0" dirty="0" smtClean="0">
                        <a:solidFill>
                          <a:srgbClr val="D4D4D4"/>
                        </a:solidFill>
                        <a:effectLst/>
                        <a:latin typeface="Consolas" panose="020B0609020204030204" pitchFamily="49" charset="0"/>
                      </a:endParaRPr>
                    </a:p>
                    <a:p>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GetProfile_res</a:t>
                      </a:r>
                      <a:r>
                        <a:rPr lang="en-US" sz="1200" b="0" dirty="0" smtClean="0">
                          <a:solidFill>
                            <a:srgbClr val="D4D4D4"/>
                          </a:solidFill>
                          <a:effectLst/>
                          <a:latin typeface="Consolas" panose="020B0609020204030204" pitchFamily="49" charset="0"/>
                        </a:rPr>
                        <a:t> = </a:t>
                      </a:r>
                      <a:r>
                        <a:rPr lang="en-US" sz="1200" b="0" dirty="0" err="1" smtClean="0">
                          <a:solidFill>
                            <a:srgbClr val="D4D4D4"/>
                          </a:solidFill>
                          <a:effectLst/>
                          <a:latin typeface="Consolas" panose="020B0609020204030204" pitchFamily="49" charset="0"/>
                        </a:rPr>
                        <a:t>GetProfile</a:t>
                      </a:r>
                      <a:r>
                        <a:rPr lang="en-US" sz="1200" b="0" dirty="0" smtClean="0">
                          <a:solidFill>
                            <a:srgbClr val="D4D4D4"/>
                          </a:solidFill>
                          <a:effectLst/>
                          <a:latin typeface="Consolas" panose="020B0609020204030204" pitchFamily="49" charset="0"/>
                        </a:rPr>
                        <a:t>(</a:t>
                      </a:r>
                      <a:r>
                        <a:rPr lang="en-US" sz="1200" b="0" dirty="0" err="1" smtClean="0">
                          <a:solidFill>
                            <a:srgbClr val="D4D4D4"/>
                          </a:solidFill>
                          <a:effectLst/>
                          <a:latin typeface="Consolas" panose="020B0609020204030204" pitchFamily="49" charset="0"/>
                        </a:rPr>
                        <a:t>destinyMembershipId</a:t>
                      </a:r>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membershipType</a:t>
                      </a:r>
                      <a:r>
                        <a:rPr lang="en-US" sz="1200" b="0" dirty="0" smtClean="0">
                          <a:solidFill>
                            <a:srgbClr val="D4D4D4"/>
                          </a:solidFill>
                          <a:effectLst/>
                          <a:latin typeface="Consolas" panose="020B0609020204030204" pitchFamily="49" charset="0"/>
                        </a:rPr>
                        <a:t>)</a:t>
                      </a:r>
                    </a:p>
                    <a:p>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character_details</a:t>
                      </a:r>
                      <a:r>
                        <a:rPr lang="en-US" sz="1200" b="0" dirty="0" smtClean="0">
                          <a:solidFill>
                            <a:srgbClr val="D4D4D4"/>
                          </a:solidFill>
                          <a:effectLst/>
                          <a:latin typeface="Consolas" panose="020B0609020204030204" pitchFamily="49" charset="0"/>
                        </a:rPr>
                        <a:t> = </a:t>
                      </a:r>
                      <a:r>
                        <a:rPr lang="en-US" sz="1200" b="0" dirty="0" err="1" smtClean="0">
                          <a:solidFill>
                            <a:srgbClr val="D4D4D4"/>
                          </a:solidFill>
                          <a:effectLst/>
                          <a:latin typeface="Consolas" panose="020B0609020204030204" pitchFamily="49" charset="0"/>
                        </a:rPr>
                        <a:t>get_character_details_dict</a:t>
                      </a:r>
                      <a:r>
                        <a:rPr lang="en-US" sz="1200" b="0" dirty="0" smtClean="0">
                          <a:solidFill>
                            <a:srgbClr val="D4D4D4"/>
                          </a:solidFill>
                          <a:effectLst/>
                          <a:latin typeface="Consolas" panose="020B0609020204030204" pitchFamily="49" charset="0"/>
                        </a:rPr>
                        <a:t>(</a:t>
                      </a:r>
                      <a:r>
                        <a:rPr lang="en-US" sz="1200" b="0" dirty="0" err="1" smtClean="0">
                          <a:solidFill>
                            <a:srgbClr val="D4D4D4"/>
                          </a:solidFill>
                          <a:effectLst/>
                          <a:latin typeface="Consolas" panose="020B0609020204030204" pitchFamily="49" charset="0"/>
                        </a:rPr>
                        <a:t>GetProfile_res</a:t>
                      </a:r>
                      <a:r>
                        <a:rPr lang="en-US" sz="1200" b="0" dirty="0" smtClean="0">
                          <a:solidFill>
                            <a:srgbClr val="D4D4D4"/>
                          </a:solidFill>
                          <a:effectLst/>
                          <a:latin typeface="Consolas" panose="020B0609020204030204" pitchFamily="49" charset="0"/>
                        </a:rPr>
                        <a:t>)</a:t>
                      </a:r>
                    </a:p>
                    <a:p>
                      <a:endParaRPr lang="en-US" sz="1400" b="0" dirty="0" smtClean="0">
                        <a:solidFill>
                          <a:srgbClr val="D4D4D4"/>
                        </a:solidFill>
                        <a:effectLst/>
                        <a:latin typeface="Consolas" panose="020B0609020204030204" pitchFamily="49" charset="0"/>
                      </a:endParaRPr>
                    </a:p>
                    <a:p>
                      <a:r>
                        <a:rPr lang="en-US" sz="1400" b="0" dirty="0" smtClean="0">
                          <a:solidFill>
                            <a:srgbClr val="D4D4D4"/>
                          </a:solidFill>
                          <a:effectLst/>
                          <a:latin typeface="Consolas" panose="020B0609020204030204" pitchFamily="49" charset="0"/>
                        </a:rPr>
                        <a:t>    </a:t>
                      </a:r>
                      <a:r>
                        <a:rPr lang="en-US" sz="1400" b="0" dirty="0" smtClean="0">
                          <a:solidFill>
                            <a:srgbClr val="C586C0"/>
                          </a:solidFill>
                          <a:effectLst/>
                          <a:latin typeface="Consolas" panose="020B0609020204030204" pitchFamily="49" charset="0"/>
                        </a:rPr>
                        <a:t>return</a:t>
                      </a:r>
                      <a:r>
                        <a:rPr lang="en-US" sz="1400" b="0" dirty="0" smtClean="0">
                          <a:solidFill>
                            <a:srgbClr val="D4D4D4"/>
                          </a:solidFill>
                          <a:effectLst/>
                          <a:latin typeface="Consolas" panose="020B0609020204030204" pitchFamily="49" charset="0"/>
                        </a:rPr>
                        <a:t> </a:t>
                      </a:r>
                      <a:r>
                        <a:rPr lang="en-US" sz="1400" b="0" dirty="0" err="1" smtClean="0">
                          <a:solidFill>
                            <a:srgbClr val="D4D4D4"/>
                          </a:solidFill>
                          <a:effectLst/>
                          <a:latin typeface="Consolas" panose="020B0609020204030204" pitchFamily="49" charset="0"/>
                        </a:rPr>
                        <a:t>jsonify</a:t>
                      </a:r>
                      <a:r>
                        <a:rPr lang="en-US" sz="1400" b="0" dirty="0" smtClean="0">
                          <a:solidFill>
                            <a:srgbClr val="D4D4D4"/>
                          </a:solidFill>
                          <a:effectLst/>
                          <a:latin typeface="Consolas" panose="020B0609020204030204" pitchFamily="49" charset="0"/>
                        </a:rPr>
                        <a:t>(</a:t>
                      </a:r>
                      <a:r>
                        <a:rPr lang="en-US" sz="1400" b="0" dirty="0" err="1" smtClean="0">
                          <a:solidFill>
                            <a:srgbClr val="D4D4D4"/>
                          </a:solidFill>
                          <a:effectLst/>
                          <a:latin typeface="Consolas" panose="020B0609020204030204" pitchFamily="49" charset="0"/>
                        </a:rPr>
                        <a:t>character_details</a:t>
                      </a:r>
                      <a:r>
                        <a:rPr lang="en-US" sz="1400" b="0" dirty="0" smtClean="0">
                          <a:solidFill>
                            <a:srgbClr val="D4D4D4"/>
                          </a:solidFill>
                          <a:effectLst/>
                          <a:latin typeface="Consolas" panose="020B0609020204030204" pitchFamily="49" charset="0"/>
                        </a:rPr>
                        <a:t>)</a:t>
                      </a:r>
                    </a:p>
                  </a:txBody>
                  <a:tcPr>
                    <a:solidFill>
                      <a:srgbClr val="1E1E1E"/>
                    </a:solidFill>
                  </a:tcPr>
                </a:tc>
              </a:tr>
            </a:tbl>
          </a:graphicData>
        </a:graphic>
      </p:graphicFrame>
      <p:sp>
        <p:nvSpPr>
          <p:cNvPr id="11" name="TextBox 10"/>
          <p:cNvSpPr txBox="1"/>
          <p:nvPr/>
        </p:nvSpPr>
        <p:spPr>
          <a:xfrm>
            <a:off x="6019800" y="1825625"/>
            <a:ext cx="5181600" cy="369332"/>
          </a:xfrm>
          <a:prstGeom prst="rect">
            <a:avLst/>
          </a:prstGeom>
          <a:noFill/>
        </p:spPr>
        <p:txBody>
          <a:bodyPr wrap="square" rtlCol="0">
            <a:spAutoFit/>
          </a:bodyPr>
          <a:lstStyle/>
          <a:p>
            <a:r>
              <a:rPr lang="en-IE" dirty="0" smtClean="0"/>
              <a:t>app/api_1_0/views.py</a:t>
            </a:r>
            <a:endParaRPr lang="en-US" dirty="0"/>
          </a:p>
        </p:txBody>
      </p:sp>
      <p:graphicFrame>
        <p:nvGraphicFramePr>
          <p:cNvPr id="12" name="Content Placeholder 3"/>
          <p:cNvGraphicFramePr>
            <a:graphicFrameLocks/>
          </p:cNvGraphicFramePr>
          <p:nvPr>
            <p:extLst>
              <p:ext uri="{D42A27DB-BD31-4B8C-83A1-F6EECF244321}">
                <p14:modId xmlns:p14="http://schemas.microsoft.com/office/powerpoint/2010/main" val="2742395517"/>
              </p:ext>
            </p:extLst>
          </p:nvPr>
        </p:nvGraphicFramePr>
        <p:xfrm>
          <a:off x="852814" y="4805363"/>
          <a:ext cx="5166986" cy="1371600"/>
        </p:xfrm>
        <a:graphic>
          <a:graphicData uri="http://schemas.openxmlformats.org/drawingml/2006/table">
            <a:tbl>
              <a:tblPr firstRow="1" bandRow="1">
                <a:tableStyleId>{5C22544A-7EE6-4342-B048-85BDC9FD1C3A}</a:tableStyleId>
              </a:tblPr>
              <a:tblGrid>
                <a:gridCol w="5166986"/>
              </a:tblGrid>
              <a:tr h="370840">
                <a:tc>
                  <a:txBody>
                    <a:bodyPr/>
                    <a:lstStyle/>
                    <a:p>
                      <a:r>
                        <a:rPr lang="en-IE" sz="1200" b="0" dirty="0" smtClean="0">
                          <a:solidFill>
                            <a:srgbClr val="C586C0"/>
                          </a:solidFill>
                          <a:effectLst/>
                          <a:latin typeface="Consolas" panose="020B0609020204030204" pitchFamily="49" charset="0"/>
                        </a:rPr>
                        <a:t>from</a:t>
                      </a:r>
                      <a:r>
                        <a:rPr lang="en-IE" sz="1200" b="0" dirty="0" smtClean="0">
                          <a:solidFill>
                            <a:srgbClr val="D4D4D4"/>
                          </a:solidFill>
                          <a:effectLst/>
                          <a:latin typeface="Consolas" panose="020B0609020204030204" pitchFamily="49" charset="0"/>
                        </a:rPr>
                        <a:t> flask </a:t>
                      </a:r>
                      <a:r>
                        <a:rPr lang="en-IE" sz="1200" b="0" dirty="0" smtClean="0">
                          <a:solidFill>
                            <a:srgbClr val="C586C0"/>
                          </a:solidFill>
                          <a:effectLst/>
                          <a:latin typeface="Consolas" panose="020B0609020204030204" pitchFamily="49" charset="0"/>
                        </a:rPr>
                        <a:t>import</a:t>
                      </a:r>
                      <a:r>
                        <a:rPr lang="en-IE" sz="1200" b="0" dirty="0" smtClean="0">
                          <a:solidFill>
                            <a:srgbClr val="D4D4D4"/>
                          </a:solidFill>
                          <a:effectLst/>
                          <a:latin typeface="Consolas" panose="020B0609020204030204" pitchFamily="49" charset="0"/>
                        </a:rPr>
                        <a:t> Blueprint</a:t>
                      </a:r>
                    </a:p>
                    <a:p>
                      <a:r>
                        <a:rPr lang="en-IE" sz="1200" b="0" dirty="0" smtClean="0">
                          <a:solidFill>
                            <a:srgbClr val="D4D4D4"/>
                          </a:solidFill>
                          <a:effectLst/>
                          <a:latin typeface="Consolas" panose="020B0609020204030204" pitchFamily="49" charset="0"/>
                        </a:rPr>
                        <a:t/>
                      </a:r>
                      <a:br>
                        <a:rPr lang="en-IE" sz="1200" b="0" dirty="0" smtClean="0">
                          <a:solidFill>
                            <a:srgbClr val="D4D4D4"/>
                          </a:solidFill>
                          <a:effectLst/>
                          <a:latin typeface="Consolas" panose="020B0609020204030204" pitchFamily="49" charset="0"/>
                        </a:rPr>
                      </a:br>
                      <a:r>
                        <a:rPr lang="en-IE" sz="1200" b="0" dirty="0" err="1" smtClean="0">
                          <a:solidFill>
                            <a:srgbClr val="D4D4D4"/>
                          </a:solidFill>
                          <a:effectLst/>
                          <a:latin typeface="Consolas" panose="020B0609020204030204" pitchFamily="49" charset="0"/>
                        </a:rPr>
                        <a:t>api</a:t>
                      </a:r>
                      <a:r>
                        <a:rPr lang="en-IE" sz="1200" b="0" dirty="0" smtClean="0">
                          <a:solidFill>
                            <a:srgbClr val="D4D4D4"/>
                          </a:solidFill>
                          <a:effectLst/>
                          <a:latin typeface="Consolas" panose="020B0609020204030204" pitchFamily="49" charset="0"/>
                        </a:rPr>
                        <a:t> = Blueprint(</a:t>
                      </a:r>
                      <a:r>
                        <a:rPr lang="en-IE" sz="1200" b="0" dirty="0" smtClean="0">
                          <a:solidFill>
                            <a:srgbClr val="CE9178"/>
                          </a:solidFill>
                          <a:effectLst/>
                          <a:latin typeface="Consolas" panose="020B0609020204030204" pitchFamily="49" charset="0"/>
                        </a:rPr>
                        <a:t>'</a:t>
                      </a:r>
                      <a:r>
                        <a:rPr lang="en-IE" sz="1200" b="0" dirty="0" err="1" smtClean="0">
                          <a:solidFill>
                            <a:srgbClr val="CE9178"/>
                          </a:solidFill>
                          <a:effectLst/>
                          <a:latin typeface="Consolas" panose="020B0609020204030204" pitchFamily="49" charset="0"/>
                        </a:rPr>
                        <a:t>api</a:t>
                      </a:r>
                      <a:r>
                        <a:rPr lang="en-IE" sz="1200" b="0" dirty="0" smtClean="0">
                          <a:solidFill>
                            <a:srgbClr val="CE9178"/>
                          </a:solidFill>
                          <a:effectLst/>
                          <a:latin typeface="Consolas" panose="020B0609020204030204" pitchFamily="49" charset="0"/>
                        </a:rPr>
                        <a:t>'</a:t>
                      </a:r>
                      <a:r>
                        <a:rPr lang="en-IE" sz="1200" b="0" dirty="0" smtClean="0">
                          <a:solidFill>
                            <a:srgbClr val="D4D4D4"/>
                          </a:solidFill>
                          <a:effectLst/>
                          <a:latin typeface="Consolas" panose="020B0609020204030204" pitchFamily="49" charset="0"/>
                        </a:rPr>
                        <a:t>, </a:t>
                      </a:r>
                      <a:r>
                        <a:rPr lang="en-IE" sz="1200" b="0" dirty="0" smtClean="0">
                          <a:solidFill>
                            <a:srgbClr val="9CDCFE"/>
                          </a:solidFill>
                          <a:effectLst/>
                          <a:latin typeface="Consolas" panose="020B0609020204030204" pitchFamily="49" charset="0"/>
                        </a:rPr>
                        <a:t>__name__</a:t>
                      </a:r>
                      <a:r>
                        <a:rPr lang="en-IE" sz="1200" b="0" dirty="0" smtClean="0">
                          <a:solidFill>
                            <a:srgbClr val="D4D4D4"/>
                          </a:solidFill>
                          <a:effectLst/>
                          <a:latin typeface="Consolas" panose="020B0609020204030204" pitchFamily="49" charset="0"/>
                        </a:rPr>
                        <a:t>)</a:t>
                      </a:r>
                    </a:p>
                    <a:p>
                      <a:r>
                        <a:rPr lang="en-IE" sz="1200" b="0" dirty="0" smtClean="0">
                          <a:solidFill>
                            <a:srgbClr val="D4D4D4"/>
                          </a:solidFill>
                          <a:effectLst/>
                          <a:latin typeface="Consolas" panose="020B0609020204030204" pitchFamily="49" charset="0"/>
                        </a:rPr>
                        <a:t/>
                      </a:r>
                      <a:br>
                        <a:rPr lang="en-IE" sz="1200" b="0" dirty="0" smtClean="0">
                          <a:solidFill>
                            <a:srgbClr val="D4D4D4"/>
                          </a:solidFill>
                          <a:effectLst/>
                          <a:latin typeface="Consolas" panose="020B0609020204030204" pitchFamily="49" charset="0"/>
                        </a:rPr>
                      </a:br>
                      <a:r>
                        <a:rPr lang="en-IE" sz="1200" b="0" dirty="0" smtClean="0">
                          <a:solidFill>
                            <a:srgbClr val="C586C0"/>
                          </a:solidFill>
                          <a:effectLst/>
                          <a:latin typeface="Consolas" panose="020B0609020204030204" pitchFamily="49" charset="0"/>
                        </a:rPr>
                        <a:t>from</a:t>
                      </a:r>
                      <a:r>
                        <a:rPr lang="en-IE" sz="1200" b="0" dirty="0" smtClean="0">
                          <a:solidFill>
                            <a:srgbClr val="D4D4D4"/>
                          </a:solidFill>
                          <a:effectLst/>
                          <a:latin typeface="Consolas" panose="020B0609020204030204" pitchFamily="49" charset="0"/>
                        </a:rPr>
                        <a:t> . </a:t>
                      </a:r>
                      <a:r>
                        <a:rPr lang="en-IE" sz="1200" b="0" dirty="0" smtClean="0">
                          <a:solidFill>
                            <a:srgbClr val="C586C0"/>
                          </a:solidFill>
                          <a:effectLst/>
                          <a:latin typeface="Consolas" panose="020B0609020204030204" pitchFamily="49" charset="0"/>
                        </a:rPr>
                        <a:t>import</a:t>
                      </a:r>
                      <a:r>
                        <a:rPr lang="en-IE" sz="1200" b="0" dirty="0" smtClean="0">
                          <a:solidFill>
                            <a:srgbClr val="D4D4D4"/>
                          </a:solidFill>
                          <a:effectLst/>
                          <a:latin typeface="Consolas" panose="020B0609020204030204" pitchFamily="49" charset="0"/>
                        </a:rPr>
                        <a:t> views</a:t>
                      </a:r>
                    </a:p>
                    <a:p>
                      <a:r>
                        <a:rPr lang="en-IE" sz="1200" b="0" dirty="0" smtClean="0">
                          <a:solidFill>
                            <a:srgbClr val="D4D4D4"/>
                          </a:solidFill>
                          <a:effectLst/>
                          <a:latin typeface="Consolas" panose="020B0609020204030204" pitchFamily="49" charset="0"/>
                        </a:rPr>
                        <a:t/>
                      </a:r>
                      <a:br>
                        <a:rPr lang="en-IE" sz="1200" b="0" dirty="0" smtClean="0">
                          <a:solidFill>
                            <a:srgbClr val="D4D4D4"/>
                          </a:solidFill>
                          <a:effectLst/>
                          <a:latin typeface="Consolas" panose="020B0609020204030204" pitchFamily="49" charset="0"/>
                        </a:rPr>
                      </a:br>
                      <a:endParaRPr lang="en-IE" sz="12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13" name="TextBox 12"/>
          <p:cNvSpPr txBox="1"/>
          <p:nvPr/>
        </p:nvSpPr>
        <p:spPr>
          <a:xfrm>
            <a:off x="838200" y="4431228"/>
            <a:ext cx="5181600" cy="369332"/>
          </a:xfrm>
          <a:prstGeom prst="rect">
            <a:avLst/>
          </a:prstGeom>
          <a:noFill/>
        </p:spPr>
        <p:txBody>
          <a:bodyPr wrap="square" rtlCol="0">
            <a:spAutoFit/>
          </a:bodyPr>
          <a:lstStyle/>
          <a:p>
            <a:r>
              <a:rPr lang="en-IE" dirty="0" smtClean="0"/>
              <a:t>app/api_1_0/__init__.py</a:t>
            </a:r>
            <a:endParaRPr lang="en-US" dirty="0"/>
          </a:p>
        </p:txBody>
      </p:sp>
      <p:graphicFrame>
        <p:nvGraphicFramePr>
          <p:cNvPr id="14" name="Content Placeholder 3"/>
          <p:cNvGraphicFramePr>
            <a:graphicFrameLocks/>
          </p:cNvGraphicFramePr>
          <p:nvPr>
            <p:extLst>
              <p:ext uri="{D42A27DB-BD31-4B8C-83A1-F6EECF244321}">
                <p14:modId xmlns:p14="http://schemas.microsoft.com/office/powerpoint/2010/main" val="2115618354"/>
              </p:ext>
            </p:extLst>
          </p:nvPr>
        </p:nvGraphicFramePr>
        <p:xfrm>
          <a:off x="852814" y="2199760"/>
          <a:ext cx="5166986" cy="1005840"/>
        </p:xfrm>
        <a:graphic>
          <a:graphicData uri="http://schemas.openxmlformats.org/drawingml/2006/table">
            <a:tbl>
              <a:tblPr firstRow="1" bandRow="1">
                <a:tableStyleId>{5C22544A-7EE6-4342-B048-85BDC9FD1C3A}</a:tableStyleId>
              </a:tblPr>
              <a:tblGrid>
                <a:gridCol w="5166986"/>
              </a:tblGrid>
              <a:tr h="370840">
                <a:tc>
                  <a:txBody>
                    <a:bodyPr/>
                    <a:lstStyle/>
                    <a:p>
                      <a:r>
                        <a:rPr lang="en-US" sz="1200" b="0" dirty="0" err="1" smtClean="0">
                          <a:solidFill>
                            <a:srgbClr val="569CD6"/>
                          </a:solidFill>
                          <a:effectLst/>
                          <a:latin typeface="Consolas" panose="020B0609020204030204" pitchFamily="49" charset="0"/>
                        </a:rPr>
                        <a:t>def</a:t>
                      </a:r>
                      <a:r>
                        <a:rPr lang="en-US" sz="1200" b="0" dirty="0" smtClean="0">
                          <a:solidFill>
                            <a:srgbClr val="D4D4D4"/>
                          </a:solidFill>
                          <a:effectLst/>
                          <a:latin typeface="Consolas" panose="020B0609020204030204" pitchFamily="49" charset="0"/>
                        </a:rPr>
                        <a:t> </a:t>
                      </a:r>
                      <a:r>
                        <a:rPr lang="en-US" sz="1200" b="0" dirty="0" err="1" smtClean="0">
                          <a:solidFill>
                            <a:srgbClr val="DCDCAA"/>
                          </a:solidFill>
                          <a:effectLst/>
                          <a:latin typeface="Consolas" panose="020B0609020204030204" pitchFamily="49" charset="0"/>
                        </a:rPr>
                        <a:t>create_app</a:t>
                      </a:r>
                      <a:r>
                        <a:rPr lang="en-US" sz="1200" b="0" dirty="0" smtClean="0">
                          <a:solidFill>
                            <a:srgbClr val="D4D4D4"/>
                          </a:solidFill>
                          <a:effectLst/>
                          <a:latin typeface="Consolas" panose="020B0609020204030204" pitchFamily="49" charset="0"/>
                        </a:rPr>
                        <a:t>(</a:t>
                      </a:r>
                      <a:r>
                        <a:rPr lang="en-US" sz="1200" b="0" dirty="0" err="1" smtClean="0">
                          <a:solidFill>
                            <a:srgbClr val="9CDCFE"/>
                          </a:solidFill>
                          <a:effectLst/>
                          <a:latin typeface="Consolas" panose="020B0609020204030204" pitchFamily="49" charset="0"/>
                        </a:rPr>
                        <a:t>config_name</a:t>
                      </a:r>
                      <a:r>
                        <a:rPr lang="en-US" sz="1200" b="0" dirty="0" smtClean="0">
                          <a:solidFill>
                            <a:srgbClr val="D4D4D4"/>
                          </a:solidFill>
                          <a:effectLst/>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D4D4D4"/>
                          </a:solidFill>
                          <a:effectLst/>
                          <a:latin typeface="Consolas" panose="020B0609020204030204" pitchFamily="49" charset="0"/>
                        </a:rPr>
                        <a:t>    </a:t>
                      </a:r>
                      <a:r>
                        <a:rPr lang="en-US" sz="1200" b="0" dirty="0" smtClean="0">
                          <a:solidFill>
                            <a:srgbClr val="6A9955"/>
                          </a:solidFill>
                          <a:effectLst/>
                          <a:latin typeface="Consolas" panose="020B0609020204030204" pitchFamily="49" charset="0"/>
                        </a:rPr>
                        <a:t># put </a:t>
                      </a:r>
                      <a:r>
                        <a:rPr lang="en-US" sz="1200" b="0" dirty="0" err="1" smtClean="0">
                          <a:solidFill>
                            <a:srgbClr val="6A9955"/>
                          </a:solidFill>
                          <a:effectLst/>
                          <a:latin typeface="Consolas" panose="020B0609020204030204" pitchFamily="49" charset="0"/>
                        </a:rPr>
                        <a:t>config</a:t>
                      </a:r>
                      <a:r>
                        <a:rPr lang="en-US" sz="1200" b="0" dirty="0" smtClean="0">
                          <a:solidFill>
                            <a:srgbClr val="6A9955"/>
                          </a:solidFill>
                          <a:effectLst/>
                          <a:latin typeface="Consolas" panose="020B0609020204030204" pitchFamily="49" charset="0"/>
                        </a:rPr>
                        <a:t> here:</a:t>
                      </a:r>
                      <a:r>
                        <a:rPr lang="en-US" sz="1200" b="0" dirty="0" smtClean="0">
                          <a:solidFill>
                            <a:srgbClr val="D4D4D4"/>
                          </a:solidFill>
                          <a:effectLst/>
                          <a:latin typeface="Consolas" panose="020B0609020204030204" pitchFamily="49" charset="0"/>
                        </a:rPr>
                        <a:t/>
                      </a:r>
                      <a:br>
                        <a:rPr lang="en-US" sz="1200" b="0" dirty="0" smtClean="0">
                          <a:solidFill>
                            <a:srgbClr val="D4D4D4"/>
                          </a:solidFill>
                          <a:effectLst/>
                          <a:latin typeface="Consolas" panose="020B0609020204030204" pitchFamily="49" charset="0"/>
                        </a:rPr>
                      </a:br>
                      <a:r>
                        <a:rPr lang="en-US" sz="1200" b="0" dirty="0" smtClean="0">
                          <a:solidFill>
                            <a:srgbClr val="D4D4D4"/>
                          </a:solidFill>
                          <a:effectLst/>
                          <a:latin typeface="Consolas" panose="020B0609020204030204" pitchFamily="49" charset="0"/>
                        </a:rPr>
                        <a:t>    </a:t>
                      </a:r>
                    </a:p>
                    <a:p>
                      <a:r>
                        <a:rPr lang="en-US" sz="1200" b="0" dirty="0" smtClean="0">
                          <a:solidFill>
                            <a:srgbClr val="D4D4D4"/>
                          </a:solidFill>
                          <a:effectLst/>
                          <a:latin typeface="Consolas" panose="020B0609020204030204" pitchFamily="49" charset="0"/>
                        </a:rPr>
                        <a:t>    </a:t>
                      </a:r>
                      <a:r>
                        <a:rPr lang="en-US" sz="1200" b="0" dirty="0" smtClean="0">
                          <a:solidFill>
                            <a:srgbClr val="C586C0"/>
                          </a:solidFill>
                          <a:effectLst/>
                          <a:latin typeface="Consolas" panose="020B0609020204030204" pitchFamily="49" charset="0"/>
                        </a:rPr>
                        <a:t>from</a:t>
                      </a:r>
                      <a:r>
                        <a:rPr lang="en-US" sz="1200" b="0" dirty="0" smtClean="0">
                          <a:solidFill>
                            <a:srgbClr val="D4D4D4"/>
                          </a:solidFill>
                          <a:effectLst/>
                          <a:latin typeface="Consolas" panose="020B0609020204030204" pitchFamily="49" charset="0"/>
                        </a:rPr>
                        <a:t> .api_1_0 </a:t>
                      </a:r>
                      <a:r>
                        <a:rPr lang="en-US" sz="1200" b="0" dirty="0" smtClean="0">
                          <a:solidFill>
                            <a:srgbClr val="C586C0"/>
                          </a:solidFill>
                          <a:effectLst/>
                          <a:latin typeface="Consolas" panose="020B0609020204030204" pitchFamily="49" charset="0"/>
                        </a:rPr>
                        <a:t>import</a:t>
                      </a:r>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api</a:t>
                      </a:r>
                      <a:r>
                        <a:rPr lang="en-US" sz="1200" b="0" dirty="0" smtClean="0">
                          <a:solidFill>
                            <a:srgbClr val="D4D4D4"/>
                          </a:solidFill>
                          <a:effectLst/>
                          <a:latin typeface="Consolas" panose="020B0609020204030204" pitchFamily="49" charset="0"/>
                        </a:rPr>
                        <a:t> </a:t>
                      </a:r>
                      <a:r>
                        <a:rPr lang="en-US" sz="1200" b="0" dirty="0" smtClean="0">
                          <a:solidFill>
                            <a:srgbClr val="C586C0"/>
                          </a:solidFill>
                          <a:effectLst/>
                          <a:latin typeface="Consolas" panose="020B0609020204030204" pitchFamily="49" charset="0"/>
                        </a:rPr>
                        <a:t>as</a:t>
                      </a:r>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api_blueprint</a:t>
                      </a:r>
                      <a:endParaRPr lang="en-US" sz="1200" b="0" dirty="0" smtClean="0">
                        <a:solidFill>
                          <a:srgbClr val="D4D4D4"/>
                        </a:solidFill>
                        <a:effectLst/>
                        <a:latin typeface="Consolas" panose="020B0609020204030204" pitchFamily="49" charset="0"/>
                      </a:endParaRPr>
                    </a:p>
                    <a:p>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app.register_blueprint</a:t>
                      </a:r>
                      <a:r>
                        <a:rPr lang="en-US" sz="1200" b="0" dirty="0" smtClean="0">
                          <a:solidFill>
                            <a:srgbClr val="D4D4D4"/>
                          </a:solidFill>
                          <a:effectLst/>
                          <a:latin typeface="Consolas" panose="020B0609020204030204" pitchFamily="49" charset="0"/>
                        </a:rPr>
                        <a:t>(</a:t>
                      </a:r>
                      <a:r>
                        <a:rPr lang="en-US" sz="1200" b="0" dirty="0" err="1" smtClean="0">
                          <a:solidFill>
                            <a:srgbClr val="D4D4D4"/>
                          </a:solidFill>
                          <a:effectLst/>
                          <a:latin typeface="Consolas" panose="020B0609020204030204" pitchFamily="49" charset="0"/>
                        </a:rPr>
                        <a:t>api_blueprint</a:t>
                      </a:r>
                      <a:r>
                        <a:rPr lang="en-US" sz="1200" b="0" dirty="0" smtClean="0">
                          <a:solidFill>
                            <a:srgbClr val="D4D4D4"/>
                          </a:solidFill>
                          <a:effectLst/>
                          <a:latin typeface="Consolas" panose="020B0609020204030204" pitchFamily="49" charset="0"/>
                        </a:rPr>
                        <a:t>)</a:t>
                      </a:r>
                      <a:endParaRPr lang="en-US" sz="12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15" name="TextBox 14"/>
          <p:cNvSpPr txBox="1"/>
          <p:nvPr/>
        </p:nvSpPr>
        <p:spPr>
          <a:xfrm>
            <a:off x="838200" y="1825625"/>
            <a:ext cx="5181600" cy="369332"/>
          </a:xfrm>
          <a:prstGeom prst="rect">
            <a:avLst/>
          </a:prstGeom>
          <a:noFill/>
        </p:spPr>
        <p:txBody>
          <a:bodyPr wrap="square" rtlCol="0">
            <a:spAutoFit/>
          </a:bodyPr>
          <a:lstStyle/>
          <a:p>
            <a:r>
              <a:rPr lang="en-IE" dirty="0" smtClean="0"/>
              <a:t>app/__init__.py</a:t>
            </a:r>
            <a:endParaRPr lang="en-US" dirty="0"/>
          </a:p>
        </p:txBody>
      </p:sp>
    </p:spTree>
    <p:extLst>
      <p:ext uri="{BB962C8B-B14F-4D97-AF65-F5344CB8AC3E}">
        <p14:creationId xmlns:p14="http://schemas.microsoft.com/office/powerpoint/2010/main" val="3598813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E" dirty="0" smtClean="0"/>
              <a:t>Installing React:</a:t>
            </a:r>
            <a:endParaRPr lang="en-US" dirty="0"/>
          </a:p>
        </p:txBody>
      </p:sp>
      <p:pic>
        <p:nvPicPr>
          <p:cNvPr id="10" name="Content Placeholder 9"/>
          <p:cNvPicPr>
            <a:picLocks noGrp="1" noChangeAspect="1"/>
          </p:cNvPicPr>
          <p:nvPr>
            <p:ph sz="half" idx="1"/>
          </p:nvPr>
        </p:nvPicPr>
        <p:blipFill>
          <a:blip r:embed="rId3"/>
          <a:stretch>
            <a:fillRect/>
          </a:stretch>
        </p:blipFill>
        <p:spPr>
          <a:xfrm>
            <a:off x="7059268" y="1825625"/>
            <a:ext cx="3940036" cy="4961776"/>
          </a:xfrm>
          <a:prstGeom prst="rect">
            <a:avLst/>
          </a:prstGeom>
        </p:spPr>
      </p:pic>
      <p:graphicFrame>
        <p:nvGraphicFramePr>
          <p:cNvPr id="11" name="Content Placeholder 3"/>
          <p:cNvGraphicFramePr>
            <a:graphicFrameLocks/>
          </p:cNvGraphicFramePr>
          <p:nvPr>
            <p:extLst>
              <p:ext uri="{D42A27DB-BD31-4B8C-83A1-F6EECF244321}">
                <p14:modId xmlns:p14="http://schemas.microsoft.com/office/powerpoint/2010/main" val="2835856195"/>
              </p:ext>
            </p:extLst>
          </p:nvPr>
        </p:nvGraphicFramePr>
        <p:xfrm>
          <a:off x="838200" y="1825625"/>
          <a:ext cx="5181600" cy="2346960"/>
        </p:xfrm>
        <a:graphic>
          <a:graphicData uri="http://schemas.openxmlformats.org/drawingml/2006/table">
            <a:tbl>
              <a:tblPr firstRow="1" bandRow="1">
                <a:tableStyleId>{5C22544A-7EE6-4342-B048-85BDC9FD1C3A}</a:tableStyleId>
              </a:tblPr>
              <a:tblGrid>
                <a:gridCol w="5181600"/>
              </a:tblGrid>
              <a:tr h="370840">
                <a:tc>
                  <a:txBody>
                    <a:bodyPr/>
                    <a:lstStyle/>
                    <a:p>
                      <a:r>
                        <a:rPr lang="en-US" sz="1400" b="0" dirty="0" smtClean="0">
                          <a:latin typeface="Consolas" panose="020B0609020204030204" pitchFamily="49" charset="0"/>
                        </a:rPr>
                        <a:t>&gt; cd </a:t>
                      </a:r>
                      <a:r>
                        <a:rPr lang="en-US" sz="1400" b="0" dirty="0" err="1" smtClean="0">
                          <a:latin typeface="Consolas" panose="020B0609020204030204" pitchFamily="49" charset="0"/>
                        </a:rPr>
                        <a:t>Destiny_Vault_Raider</a:t>
                      </a:r>
                      <a:r>
                        <a:rPr lang="en-US" sz="1400" b="0" dirty="0" smtClean="0">
                          <a:latin typeface="Consolas" panose="020B0609020204030204" pitchFamily="49" charset="0"/>
                        </a:rPr>
                        <a:t>/app/static</a:t>
                      </a:r>
                    </a:p>
                    <a:p>
                      <a:r>
                        <a:rPr lang="en-US" sz="1400" b="0" dirty="0" smtClean="0">
                          <a:latin typeface="Consolas" panose="020B0609020204030204" pitchFamily="49" charset="0"/>
                        </a:rPr>
                        <a:t>&gt; </a:t>
                      </a:r>
                      <a:r>
                        <a:rPr lang="en-US" sz="1400" b="0" dirty="0" err="1" smtClean="0">
                          <a:latin typeface="Consolas" panose="020B0609020204030204" pitchFamily="49" charset="0"/>
                        </a:rPr>
                        <a:t>npm</a:t>
                      </a:r>
                      <a:r>
                        <a:rPr lang="en-US" sz="1400" b="0" dirty="0" smtClean="0">
                          <a:latin typeface="Consolas" panose="020B0609020204030204" pitchFamily="49" charset="0"/>
                        </a:rPr>
                        <a:t> </a:t>
                      </a:r>
                      <a:r>
                        <a:rPr lang="en-US" sz="1400" b="0" dirty="0" err="1" smtClean="0">
                          <a:latin typeface="Consolas" panose="020B0609020204030204" pitchFamily="49" charset="0"/>
                        </a:rPr>
                        <a:t>init</a:t>
                      </a:r>
                      <a:endParaRPr lang="en-US" sz="1400" b="0" dirty="0" smtClean="0">
                        <a:latin typeface="Consolas" panose="020B0609020204030204" pitchFamily="49" charset="0"/>
                      </a:endParaRPr>
                    </a:p>
                    <a:p>
                      <a:endParaRPr lang="en-US" sz="1400" b="0" dirty="0" smtClean="0">
                        <a:latin typeface="Consolas" panose="020B0609020204030204" pitchFamily="49" charset="0"/>
                      </a:endParaRPr>
                    </a:p>
                    <a:p>
                      <a:r>
                        <a:rPr lang="en-US" sz="1400" b="0" dirty="0" smtClean="0">
                          <a:latin typeface="Consolas" panose="020B0609020204030204" pitchFamily="49" charset="0"/>
                        </a:rPr>
                        <a:t># Install </a:t>
                      </a:r>
                      <a:r>
                        <a:rPr lang="en-US" sz="1400" b="0" dirty="0" err="1" smtClean="0">
                          <a:latin typeface="Consolas" panose="020B0609020204030204" pitchFamily="49" charset="0"/>
                        </a:rPr>
                        <a:t>Webpack</a:t>
                      </a:r>
                      <a:r>
                        <a:rPr lang="en-US" sz="1400" b="0" dirty="0" smtClean="0">
                          <a:latin typeface="Consolas" panose="020B0609020204030204" pitchFamily="49" charset="0"/>
                        </a:rPr>
                        <a:t>:</a:t>
                      </a:r>
                    </a:p>
                    <a:p>
                      <a:r>
                        <a:rPr lang="en-US" sz="1400" b="0" dirty="0" smtClean="0">
                          <a:latin typeface="Consolas" panose="020B0609020204030204" pitchFamily="49" charset="0"/>
                        </a:rPr>
                        <a:t>&gt; </a:t>
                      </a:r>
                      <a:r>
                        <a:rPr lang="en-US" sz="1400" b="0" dirty="0" err="1" smtClean="0">
                          <a:latin typeface="Consolas" panose="020B0609020204030204" pitchFamily="49" charset="0"/>
                        </a:rPr>
                        <a:t>npm</a:t>
                      </a:r>
                      <a:r>
                        <a:rPr lang="en-US" sz="1400" b="0" dirty="0" smtClean="0">
                          <a:latin typeface="Consolas" panose="020B0609020204030204" pitchFamily="49" charset="0"/>
                        </a:rPr>
                        <a:t> </a:t>
                      </a:r>
                      <a:r>
                        <a:rPr lang="en-US" sz="1400" b="0" dirty="0" err="1" smtClean="0">
                          <a:latin typeface="Consolas" panose="020B0609020204030204" pitchFamily="49" charset="0"/>
                        </a:rPr>
                        <a:t>i</a:t>
                      </a:r>
                      <a:r>
                        <a:rPr lang="en-US" sz="1400" b="0" dirty="0" smtClean="0">
                          <a:latin typeface="Consolas" panose="020B0609020204030204" pitchFamily="49" charset="0"/>
                        </a:rPr>
                        <a:t> </a:t>
                      </a:r>
                      <a:r>
                        <a:rPr lang="en-US" sz="1400" b="0" dirty="0" err="1" smtClean="0">
                          <a:latin typeface="Consolas" panose="020B0609020204030204" pitchFamily="49" charset="0"/>
                        </a:rPr>
                        <a:t>webpack</a:t>
                      </a:r>
                      <a:r>
                        <a:rPr lang="en-US" sz="1400" b="0" dirty="0" smtClean="0">
                          <a:latin typeface="Consolas" panose="020B0609020204030204" pitchFamily="49" charset="0"/>
                        </a:rPr>
                        <a:t> --save-dev</a:t>
                      </a:r>
                    </a:p>
                    <a:p>
                      <a:endParaRPr lang="en-US" sz="1400" b="0" dirty="0" smtClean="0">
                        <a:latin typeface="Consolas" panose="020B0609020204030204" pitchFamily="49" charset="0"/>
                      </a:endParaRPr>
                    </a:p>
                    <a:p>
                      <a:r>
                        <a:rPr lang="en-US" sz="1400" b="0" dirty="0" smtClean="0">
                          <a:latin typeface="Consolas" panose="020B0609020204030204" pitchFamily="49" charset="0"/>
                        </a:rPr>
                        <a:t># Install Babel: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onsolas" panose="020B0609020204030204" pitchFamily="49" charset="0"/>
                        </a:rPr>
                        <a:t>&gt; </a:t>
                      </a:r>
                      <a:r>
                        <a:rPr lang="en-US" sz="1200" b="0" dirty="0" err="1" smtClean="0">
                          <a:latin typeface="Consolas" panose="020B0609020204030204" pitchFamily="49" charset="0"/>
                        </a:rPr>
                        <a:t>npm</a:t>
                      </a:r>
                      <a:r>
                        <a:rPr lang="en-US" sz="1200" b="0" dirty="0" smtClean="0">
                          <a:latin typeface="Consolas" panose="020B0609020204030204" pitchFamily="49" charset="0"/>
                        </a:rPr>
                        <a:t> </a:t>
                      </a:r>
                      <a:r>
                        <a:rPr lang="en-US" sz="1200" b="0" dirty="0" err="1" smtClean="0">
                          <a:latin typeface="Consolas" panose="020B0609020204030204" pitchFamily="49" charset="0"/>
                        </a:rPr>
                        <a:t>i</a:t>
                      </a:r>
                      <a:r>
                        <a:rPr lang="en-US" sz="1200" b="0" dirty="0" smtClean="0">
                          <a:latin typeface="Consolas" panose="020B0609020204030204" pitchFamily="49" charset="0"/>
                        </a:rPr>
                        <a:t> babel-core babel-loader </a:t>
                      </a:r>
                      <a:br>
                        <a:rPr lang="en-US" sz="1200" b="0" dirty="0" smtClean="0">
                          <a:latin typeface="Consolas" panose="020B0609020204030204" pitchFamily="49" charset="0"/>
                        </a:rPr>
                      </a:br>
                      <a:r>
                        <a:rPr lang="en-US" sz="1200" b="0" dirty="0" smtClean="0">
                          <a:latin typeface="Consolas" panose="020B0609020204030204" pitchFamily="49" charset="0"/>
                        </a:rPr>
                        <a:t>   babel-preset-es2015 babel-preset-react --save-dev</a:t>
                      </a:r>
                      <a:br>
                        <a:rPr lang="en-US" sz="1200" b="0" dirty="0" smtClean="0">
                          <a:latin typeface="Consolas" panose="020B0609020204030204" pitchFamily="49" charset="0"/>
                        </a:rPr>
                      </a:br>
                      <a:r>
                        <a:rPr lang="en-US" sz="1200" b="0" dirty="0" smtClean="0">
                          <a:latin typeface="Consolas" panose="020B0609020204030204" pitchFamily="49" charset="0"/>
                        </a:rPr>
                        <a:t># Install React:</a:t>
                      </a:r>
                    </a:p>
                    <a:p>
                      <a:r>
                        <a:rPr lang="en-US" sz="1400" b="0" dirty="0" smtClean="0">
                          <a:latin typeface="Consolas" panose="020B0609020204030204" pitchFamily="49" charset="0"/>
                        </a:rPr>
                        <a:t>&gt; </a:t>
                      </a:r>
                      <a:r>
                        <a:rPr lang="en-IE" sz="1400" b="0" dirty="0" err="1" smtClean="0">
                          <a:latin typeface="Consolas" panose="020B0609020204030204" pitchFamily="49" charset="0"/>
                        </a:rPr>
                        <a:t>npm</a:t>
                      </a:r>
                      <a:r>
                        <a:rPr lang="en-IE" sz="1400" b="0" dirty="0" smtClean="0">
                          <a:latin typeface="Consolas" panose="020B0609020204030204" pitchFamily="49" charset="0"/>
                        </a:rPr>
                        <a:t> </a:t>
                      </a:r>
                      <a:r>
                        <a:rPr lang="en-IE" sz="1400" b="0" dirty="0" err="1" smtClean="0">
                          <a:latin typeface="Consolas" panose="020B0609020204030204" pitchFamily="49" charset="0"/>
                        </a:rPr>
                        <a:t>i</a:t>
                      </a:r>
                      <a:r>
                        <a:rPr lang="en-IE" sz="1400" b="0" dirty="0" smtClean="0">
                          <a:latin typeface="Consolas" panose="020B0609020204030204" pitchFamily="49" charset="0"/>
                        </a:rPr>
                        <a:t> react react-</a:t>
                      </a:r>
                      <a:r>
                        <a:rPr lang="en-IE" sz="1400" b="0" dirty="0" err="1" smtClean="0">
                          <a:latin typeface="Consolas" panose="020B0609020204030204" pitchFamily="49" charset="0"/>
                        </a:rPr>
                        <a:t>dom</a:t>
                      </a:r>
                      <a:r>
                        <a:rPr lang="en-IE" sz="1400" b="0" dirty="0" smtClean="0">
                          <a:latin typeface="Consolas" panose="020B0609020204030204" pitchFamily="49" charset="0"/>
                        </a:rPr>
                        <a:t> --save-dev</a:t>
                      </a:r>
                      <a:endParaRPr lang="en-US" sz="1400" b="0" dirty="0">
                        <a:latin typeface="Consolas" panose="020B0609020204030204" pitchFamily="49" charset="0"/>
                      </a:endParaRPr>
                    </a:p>
                  </a:txBody>
                  <a:tcPr>
                    <a:solidFill>
                      <a:schemeClr val="tx1"/>
                    </a:solidFill>
                  </a:tcPr>
                </a:tc>
              </a:tr>
            </a:tbl>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570582606"/>
              </p:ext>
            </p:extLst>
          </p:nvPr>
        </p:nvGraphicFramePr>
        <p:xfrm>
          <a:off x="838200" y="5122527"/>
          <a:ext cx="6096000" cy="487680"/>
        </p:xfrm>
        <a:graphic>
          <a:graphicData uri="http://schemas.openxmlformats.org/drawingml/2006/table">
            <a:tbl>
              <a:tblPr firstRow="1" bandRow="1">
                <a:tableStyleId>{5C22544A-7EE6-4342-B048-85BDC9FD1C3A}</a:tableStyleId>
              </a:tblPr>
              <a:tblGrid>
                <a:gridCol w="6096000"/>
              </a:tblGrid>
              <a:tr h="370840">
                <a:tc>
                  <a:txBody>
                    <a:bodyPr/>
                    <a:lstStyle/>
                    <a:p>
                      <a:r>
                        <a:rPr lang="en-US" sz="1300" b="0" dirty="0" smtClean="0">
                          <a:solidFill>
                            <a:srgbClr val="808080"/>
                          </a:solidFill>
                          <a:effectLst/>
                          <a:latin typeface="Consolas" panose="020B0609020204030204" pitchFamily="49" charset="0"/>
                        </a:rPr>
                        <a:t>&lt;</a:t>
                      </a:r>
                      <a:r>
                        <a:rPr lang="en-US" sz="1300" b="0" dirty="0" smtClean="0">
                          <a:solidFill>
                            <a:srgbClr val="569CD6"/>
                          </a:solidFill>
                          <a:effectLst/>
                          <a:latin typeface="Consolas" panose="020B0609020204030204" pitchFamily="49" charset="0"/>
                        </a:rPr>
                        <a:t>script</a:t>
                      </a:r>
                      <a:r>
                        <a:rPr lang="en-US" sz="1300" b="0" dirty="0" smtClean="0">
                          <a:solidFill>
                            <a:srgbClr val="D4D4D4"/>
                          </a:solidFill>
                          <a:effectLst/>
                          <a:latin typeface="Consolas" panose="020B0609020204030204" pitchFamily="49" charset="0"/>
                        </a:rPr>
                        <a:t> </a:t>
                      </a:r>
                      <a:r>
                        <a:rPr lang="en-US" sz="1300" b="0" dirty="0" err="1" smtClean="0">
                          <a:solidFill>
                            <a:srgbClr val="9CDCFE"/>
                          </a:solidFill>
                          <a:effectLst/>
                          <a:latin typeface="Consolas" panose="020B0609020204030204" pitchFamily="49" charset="0"/>
                        </a:rPr>
                        <a:t>src</a:t>
                      </a:r>
                      <a:r>
                        <a:rPr lang="en-US" sz="1300" b="0" dirty="0" smtClean="0">
                          <a:solidFill>
                            <a:srgbClr val="D4D4D4"/>
                          </a:solidFill>
                          <a:effectLst/>
                          <a:latin typeface="Consolas" panose="020B0609020204030204" pitchFamily="49" charset="0"/>
                        </a:rPr>
                        <a:t>=</a:t>
                      </a:r>
                      <a:r>
                        <a:rPr lang="en-US" sz="1300" b="0" dirty="0" smtClean="0">
                          <a:solidFill>
                            <a:srgbClr val="CE9178"/>
                          </a:solidFill>
                          <a:effectLst/>
                          <a:latin typeface="Consolas" panose="020B0609020204030204" pitchFamily="49" charset="0"/>
                        </a:rPr>
                        <a:t>"{{ </a:t>
                      </a:r>
                      <a:r>
                        <a:rPr lang="en-US" sz="1300" b="0" dirty="0" err="1" smtClean="0">
                          <a:solidFill>
                            <a:srgbClr val="CE9178"/>
                          </a:solidFill>
                          <a:effectLst/>
                          <a:latin typeface="Consolas" panose="020B0609020204030204" pitchFamily="49" charset="0"/>
                        </a:rPr>
                        <a:t>url_for</a:t>
                      </a:r>
                      <a:r>
                        <a:rPr lang="en-US" sz="1300" b="0" dirty="0" smtClean="0">
                          <a:solidFill>
                            <a:srgbClr val="CE9178"/>
                          </a:solidFill>
                          <a:effectLst/>
                          <a:latin typeface="Consolas" panose="020B0609020204030204" pitchFamily="49" charset="0"/>
                        </a:rPr>
                        <a:t>('static', filename='</a:t>
                      </a:r>
                      <a:r>
                        <a:rPr lang="en-US" sz="1300" b="0" dirty="0" err="1" smtClean="0">
                          <a:solidFill>
                            <a:srgbClr val="CE9178"/>
                          </a:solidFill>
                          <a:effectLst/>
                          <a:latin typeface="Consolas" panose="020B0609020204030204" pitchFamily="49" charset="0"/>
                        </a:rPr>
                        <a:t>dist</a:t>
                      </a:r>
                      <a:r>
                        <a:rPr lang="en-US" sz="1300" b="0" dirty="0" smtClean="0">
                          <a:solidFill>
                            <a:srgbClr val="CE9178"/>
                          </a:solidFill>
                          <a:effectLst/>
                          <a:latin typeface="Consolas" panose="020B0609020204030204" pitchFamily="49" charset="0"/>
                        </a:rPr>
                        <a:t>/bundle.js') }}"</a:t>
                      </a:r>
                      <a:r>
                        <a:rPr lang="en-US" sz="1300" b="0" dirty="0" smtClean="0">
                          <a:solidFill>
                            <a:srgbClr val="808080"/>
                          </a:solidFill>
                          <a:effectLst/>
                          <a:latin typeface="Consolas" panose="020B0609020204030204" pitchFamily="49" charset="0"/>
                        </a:rPr>
                        <a:t>&gt;</a:t>
                      </a:r>
                      <a:br>
                        <a:rPr lang="en-US" sz="1300" b="0" dirty="0" smtClean="0">
                          <a:solidFill>
                            <a:srgbClr val="808080"/>
                          </a:solidFill>
                          <a:effectLst/>
                          <a:latin typeface="Consolas" panose="020B0609020204030204" pitchFamily="49" charset="0"/>
                        </a:rPr>
                      </a:br>
                      <a:r>
                        <a:rPr lang="en-US" sz="1300" b="0" dirty="0" smtClean="0">
                          <a:solidFill>
                            <a:srgbClr val="808080"/>
                          </a:solidFill>
                          <a:effectLst/>
                          <a:latin typeface="Consolas" panose="020B0609020204030204" pitchFamily="49" charset="0"/>
                        </a:rPr>
                        <a:t>    &lt;/</a:t>
                      </a:r>
                      <a:r>
                        <a:rPr lang="en-US" sz="1300" b="0" dirty="0" smtClean="0">
                          <a:solidFill>
                            <a:srgbClr val="569CD6"/>
                          </a:solidFill>
                          <a:effectLst/>
                          <a:latin typeface="Consolas" panose="020B0609020204030204" pitchFamily="49" charset="0"/>
                        </a:rPr>
                        <a:t>script</a:t>
                      </a:r>
                      <a:r>
                        <a:rPr lang="en-US" sz="1300" b="0" dirty="0" smtClean="0">
                          <a:solidFill>
                            <a:srgbClr val="808080"/>
                          </a:solidFill>
                          <a:effectLst/>
                          <a:latin typeface="Consolas" panose="020B0609020204030204" pitchFamily="49" charset="0"/>
                        </a:rPr>
                        <a:t>&gt;</a:t>
                      </a:r>
                      <a:endParaRPr lang="en-US" sz="1300" b="0" dirty="0" smtClean="0">
                        <a:solidFill>
                          <a:srgbClr val="D4D4D4"/>
                        </a:solidFill>
                        <a:effectLst/>
                        <a:latin typeface="Consolas" panose="020B0609020204030204" pitchFamily="49" charset="0"/>
                      </a:endParaRPr>
                    </a:p>
                  </a:txBody>
                  <a:tcPr>
                    <a:solidFill>
                      <a:srgbClr val="1E1E1E"/>
                    </a:solidFill>
                  </a:tcPr>
                </a:tc>
              </a:tr>
            </a:tbl>
          </a:graphicData>
        </a:graphic>
      </p:graphicFrame>
      <p:sp>
        <p:nvSpPr>
          <p:cNvPr id="13" name="TextBox 12"/>
          <p:cNvSpPr txBox="1"/>
          <p:nvPr/>
        </p:nvSpPr>
        <p:spPr>
          <a:xfrm>
            <a:off x="838200" y="4753195"/>
            <a:ext cx="5181600" cy="369332"/>
          </a:xfrm>
          <a:prstGeom prst="rect">
            <a:avLst/>
          </a:prstGeom>
          <a:noFill/>
        </p:spPr>
        <p:txBody>
          <a:bodyPr wrap="square" rtlCol="0">
            <a:spAutoFit/>
          </a:bodyPr>
          <a:lstStyle/>
          <a:p>
            <a:r>
              <a:rPr lang="en-IE" dirty="0" smtClean="0"/>
              <a:t>base.html</a:t>
            </a:r>
            <a:endParaRPr lang="en-US" dirty="0"/>
          </a:p>
        </p:txBody>
      </p:sp>
    </p:spTree>
    <p:extLst>
      <p:ext uri="{BB962C8B-B14F-4D97-AF65-F5344CB8AC3E}">
        <p14:creationId xmlns:p14="http://schemas.microsoft.com/office/powerpoint/2010/main" val="1183892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Displaying character information:</a:t>
            </a:r>
            <a:endParaRPr lang="en-US" dirty="0"/>
          </a:p>
        </p:txBody>
      </p:sp>
      <p:sp>
        <p:nvSpPr>
          <p:cNvPr id="3" name="Text Placeholder 2"/>
          <p:cNvSpPr>
            <a:spLocks noGrp="1"/>
          </p:cNvSpPr>
          <p:nvPr>
            <p:ph type="body" idx="1"/>
          </p:nvPr>
        </p:nvSpPr>
        <p:spPr>
          <a:xfrm>
            <a:off x="839788" y="1583189"/>
            <a:ext cx="5157787" cy="823912"/>
          </a:xfrm>
        </p:spPr>
        <p:txBody>
          <a:bodyPr/>
          <a:lstStyle/>
          <a:p>
            <a:r>
              <a:rPr lang="en-IE" dirty="0" smtClean="0"/>
              <a:t>JSON response from Bungie:</a:t>
            </a:r>
            <a:endParaRPr lang="en-US" dirty="0"/>
          </a:p>
        </p:txBody>
      </p:sp>
      <p:pic>
        <p:nvPicPr>
          <p:cNvPr id="12" name="Content Placeholder 11"/>
          <p:cNvPicPr>
            <a:picLocks noGrp="1" noChangeAspect="1"/>
          </p:cNvPicPr>
          <p:nvPr>
            <p:ph sz="half" idx="2"/>
          </p:nvPr>
        </p:nvPicPr>
        <p:blipFill>
          <a:blip r:embed="rId3"/>
          <a:stretch>
            <a:fillRect/>
          </a:stretch>
        </p:blipFill>
        <p:spPr>
          <a:xfrm>
            <a:off x="839788" y="2407101"/>
            <a:ext cx="4584827" cy="3684588"/>
          </a:xfrm>
          <a:prstGeom prst="rect">
            <a:avLst/>
          </a:prstGeom>
        </p:spPr>
      </p:pic>
      <p:sp>
        <p:nvSpPr>
          <p:cNvPr id="5" name="Text Placeholder 4"/>
          <p:cNvSpPr>
            <a:spLocks noGrp="1"/>
          </p:cNvSpPr>
          <p:nvPr>
            <p:ph type="body" sz="quarter" idx="3"/>
          </p:nvPr>
        </p:nvSpPr>
        <p:spPr>
          <a:xfrm>
            <a:off x="6172200" y="1583189"/>
            <a:ext cx="5183188" cy="823912"/>
          </a:xfrm>
        </p:spPr>
        <p:txBody>
          <a:bodyPr/>
          <a:lstStyle/>
          <a:p>
            <a:r>
              <a:rPr lang="en-IE" dirty="0" smtClean="0"/>
              <a:t>React output:</a:t>
            </a:r>
            <a:endParaRPr lang="en-US" dirty="0"/>
          </a:p>
        </p:txBody>
      </p:sp>
      <p:pic>
        <p:nvPicPr>
          <p:cNvPr id="7" name="Content Placeholder 6"/>
          <p:cNvPicPr>
            <a:picLocks noGrp="1" noChangeAspect="1"/>
          </p:cNvPicPr>
          <p:nvPr>
            <p:ph sz="quarter" idx="4"/>
          </p:nvPr>
        </p:nvPicPr>
        <p:blipFill>
          <a:blip r:embed="rId4"/>
          <a:stretch>
            <a:fillRect/>
          </a:stretch>
        </p:blipFill>
        <p:spPr>
          <a:xfrm>
            <a:off x="6172200" y="2517389"/>
            <a:ext cx="5183188" cy="3464011"/>
          </a:xfrm>
          <a:prstGeom prst="rect">
            <a:avLst/>
          </a:prstGeom>
        </p:spPr>
      </p:pic>
    </p:spTree>
    <p:extLst>
      <p:ext uri="{BB962C8B-B14F-4D97-AF65-F5344CB8AC3E}">
        <p14:creationId xmlns:p14="http://schemas.microsoft.com/office/powerpoint/2010/main" val="272853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Adding React root to your app:</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91812499"/>
              </p:ext>
            </p:extLst>
          </p:nvPr>
        </p:nvGraphicFramePr>
        <p:xfrm>
          <a:off x="838200" y="4654392"/>
          <a:ext cx="10515600" cy="1798320"/>
        </p:xfrm>
        <a:graphic>
          <a:graphicData uri="http://schemas.openxmlformats.org/drawingml/2006/table">
            <a:tbl>
              <a:tblPr firstRow="1" bandRow="1">
                <a:tableStyleId>{5C22544A-7EE6-4342-B048-85BDC9FD1C3A}</a:tableStyleId>
              </a:tblPr>
              <a:tblGrid>
                <a:gridCol w="10515600"/>
              </a:tblGrid>
              <a:tr h="370840">
                <a:tc>
                  <a:txBody>
                    <a:bodyPr/>
                    <a:lstStyle/>
                    <a:p>
                      <a:pPr>
                        <a:lnSpc>
                          <a:spcPct val="100000"/>
                        </a:lnSpc>
                        <a:spcAft>
                          <a:spcPts val="0"/>
                        </a:spcAft>
                      </a:pP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import </a:t>
                      </a:r>
                      <a:r>
                        <a:rPr lang="en-US" sz="1600" b="0" dirty="0" smtClean="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React</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from </a:t>
                      </a:r>
                      <a:r>
                        <a:rPr lang="en-US" sz="16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'react'</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1600" b="0" dirty="0" smtClean="0">
                        <a:effectLst/>
                        <a:latin typeface="Consolas" panose="020B0609020204030204" pitchFamily="49" charset="0"/>
                        <a:ea typeface="Calibri" panose="020F0502020204030204" pitchFamily="34" charset="0"/>
                        <a:cs typeface="Times New Roman" panose="02020603050405020304" pitchFamily="18" charset="0"/>
                      </a:endParaRPr>
                    </a:p>
                    <a:p>
                      <a:pPr>
                        <a:lnSpc>
                          <a:spcPct val="100000"/>
                        </a:lnSpc>
                        <a:spcAft>
                          <a:spcPts val="0"/>
                        </a:spcAft>
                      </a:pP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import </a:t>
                      </a:r>
                      <a:r>
                        <a:rPr lang="en-US" sz="1600" b="0" dirty="0" err="1" smtClean="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ReactDOM</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from </a:t>
                      </a:r>
                      <a:r>
                        <a:rPr lang="en-US" sz="16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'react-</a:t>
                      </a:r>
                      <a:r>
                        <a:rPr lang="en-US" sz="1600" b="0" dirty="0" err="1"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dom</a:t>
                      </a:r>
                      <a:r>
                        <a:rPr lang="en-US" sz="16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1600" b="0" dirty="0" smtClean="0">
                        <a:effectLst/>
                        <a:latin typeface="Consolas" panose="020B0609020204030204" pitchFamily="49" charset="0"/>
                        <a:ea typeface="Calibri" panose="020F0502020204030204" pitchFamily="34" charset="0"/>
                        <a:cs typeface="Times New Roman" panose="02020603050405020304" pitchFamily="18" charset="0"/>
                      </a:endParaRPr>
                    </a:p>
                    <a:p>
                      <a:pPr>
                        <a:lnSpc>
                          <a:spcPct val="100000"/>
                        </a:lnSpc>
                        <a:spcAft>
                          <a:spcPts val="0"/>
                        </a:spcAft>
                      </a:pP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import </a:t>
                      </a:r>
                      <a:r>
                        <a:rPr lang="en-US" sz="1600" b="0" dirty="0" err="1" smtClean="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DisplayEmblem</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from </a:t>
                      </a:r>
                      <a:r>
                        <a:rPr lang="en-US" sz="16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600" b="0" dirty="0" err="1"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DisplayEmblem</a:t>
                      </a:r>
                      <a:r>
                        <a:rPr lang="en-US" sz="16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1600" b="0" dirty="0" smtClean="0">
                        <a:effectLst/>
                        <a:latin typeface="Consolas" panose="020B0609020204030204" pitchFamily="49" charset="0"/>
                        <a:ea typeface="Calibri" panose="020F0502020204030204" pitchFamily="34" charset="0"/>
                        <a:cs typeface="Times New Roman" panose="02020603050405020304" pitchFamily="18" charset="0"/>
                      </a:endParaRPr>
                    </a:p>
                    <a:p>
                      <a:pPr>
                        <a:lnSpc>
                          <a:spcPct val="100000"/>
                        </a:lnSpc>
                        <a:spcAft>
                          <a:spcPts val="0"/>
                        </a:spcAft>
                      </a:pP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600" b="0" dirty="0" smtClean="0">
                        <a:effectLst/>
                        <a:latin typeface="Consolas" panose="020B0609020204030204" pitchFamily="49" charset="0"/>
                        <a:ea typeface="Calibri" panose="020F0502020204030204" pitchFamily="34" charset="0"/>
                        <a:cs typeface="Times New Roman" panose="02020603050405020304" pitchFamily="18" charset="0"/>
                      </a:endParaRPr>
                    </a:p>
                    <a:p>
                      <a:pPr>
                        <a:lnSpc>
                          <a:spcPct val="100000"/>
                        </a:lnSpc>
                        <a:spcAft>
                          <a:spcPts val="0"/>
                        </a:spcAft>
                      </a:pPr>
                      <a:r>
                        <a:rPr lang="en-US" sz="1600" b="0" dirty="0" err="1" smtClean="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ReactDOM</a:t>
                      </a:r>
                      <a:r>
                        <a:rPr lang="en-US" sz="1600" b="0" dirty="0" err="1"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600" b="0" dirty="0" err="1" smtClean="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render</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1600" b="0" dirty="0" smtClean="0">
                        <a:effectLst/>
                        <a:latin typeface="Consolas" panose="020B0609020204030204" pitchFamily="49" charset="0"/>
                        <a:ea typeface="Calibri" panose="020F0502020204030204" pitchFamily="34" charset="0"/>
                        <a:cs typeface="Times New Roman" panose="02020603050405020304" pitchFamily="18" charset="0"/>
                      </a:endParaRPr>
                    </a:p>
                    <a:p>
                      <a:pPr>
                        <a:lnSpc>
                          <a:spcPct val="100000"/>
                        </a:lnSpc>
                        <a:spcAft>
                          <a:spcPts val="0"/>
                        </a:spcAft>
                      </a:pP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6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600" b="0" dirty="0" err="1" smtClean="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DisplayEmblem</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6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600" b="0" dirty="0" err="1" smtClean="0">
                          <a:solidFill>
                            <a:srgbClr val="4EC9B0"/>
                          </a:solidFill>
                          <a:effectLst/>
                          <a:latin typeface="Consolas" panose="020B0609020204030204" pitchFamily="49" charset="0"/>
                          <a:ea typeface="Times New Roman" panose="02020603050405020304" pitchFamily="18" charset="0"/>
                          <a:cs typeface="Times New Roman" panose="02020603050405020304" pitchFamily="18" charset="0"/>
                        </a:rPr>
                        <a:t>document</a:t>
                      </a:r>
                      <a:r>
                        <a:rPr lang="en-US" sz="1600" b="0" dirty="0" err="1"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600" b="0" dirty="0" err="1" smtClean="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getElementById</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6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"display-emblem"</a:t>
                      </a: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1600" b="0" dirty="0" smtClean="0">
                        <a:effectLst/>
                        <a:latin typeface="Consolas" panose="020B0609020204030204" pitchFamily="49" charset="0"/>
                        <a:ea typeface="Calibri" panose="020F0502020204030204" pitchFamily="34" charset="0"/>
                        <a:cs typeface="Times New Roman" panose="02020603050405020304" pitchFamily="18" charset="0"/>
                      </a:endParaRPr>
                    </a:p>
                    <a:p>
                      <a:pPr>
                        <a:lnSpc>
                          <a:spcPct val="100000"/>
                        </a:lnSpc>
                      </a:pPr>
                      <a:r>
                        <a:rPr lang="en-US" sz="16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1600" b="0" dirty="0">
                        <a:latin typeface="Consolas" panose="020B0609020204030204" pitchFamily="49" charset="0"/>
                      </a:endParaRPr>
                    </a:p>
                  </a:txBody>
                  <a:tcPr>
                    <a:solidFill>
                      <a:srgbClr val="1E1E1E"/>
                    </a:solidFill>
                  </a:tcPr>
                </a:tc>
              </a:tr>
            </a:tbl>
          </a:graphicData>
        </a:graphic>
      </p:graphicFrame>
      <p:sp>
        <p:nvSpPr>
          <p:cNvPr id="8" name="TextBox 7"/>
          <p:cNvSpPr txBox="1"/>
          <p:nvPr/>
        </p:nvSpPr>
        <p:spPr>
          <a:xfrm>
            <a:off x="838200" y="4285060"/>
            <a:ext cx="10515600" cy="369332"/>
          </a:xfrm>
          <a:prstGeom prst="rect">
            <a:avLst/>
          </a:prstGeom>
          <a:noFill/>
        </p:spPr>
        <p:txBody>
          <a:bodyPr wrap="square" rtlCol="0">
            <a:spAutoFit/>
          </a:bodyPr>
          <a:lstStyle/>
          <a:p>
            <a:r>
              <a:rPr lang="en-IE" dirty="0" smtClean="0"/>
              <a:t>index.js</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4193775187"/>
              </p:ext>
            </p:extLst>
          </p:nvPr>
        </p:nvGraphicFramePr>
        <p:xfrm>
          <a:off x="838200" y="2060020"/>
          <a:ext cx="10515600" cy="2286000"/>
        </p:xfrm>
        <a:graphic>
          <a:graphicData uri="http://schemas.openxmlformats.org/drawingml/2006/table">
            <a:tbl>
              <a:tblPr firstRow="1" bandRow="1">
                <a:tableStyleId>{5C22544A-7EE6-4342-B048-85BDC9FD1C3A}</a:tableStyleId>
              </a:tblPr>
              <a:tblGrid>
                <a:gridCol w="10515600"/>
              </a:tblGrid>
              <a:tr h="370840">
                <a:tc>
                  <a:txBody>
                    <a:bodyPr/>
                    <a:lstStyle/>
                    <a:p>
                      <a:r>
                        <a:rPr lang="en-US" sz="1600" b="0" dirty="0" smtClean="0">
                          <a:solidFill>
                            <a:srgbClr val="D4D4D4"/>
                          </a:solidFill>
                          <a:effectLst/>
                          <a:latin typeface="Consolas" panose="020B0609020204030204" pitchFamily="49" charset="0"/>
                        </a:rPr>
                        <a:t>{% extends "base.html" %}</a:t>
                      </a:r>
                    </a:p>
                    <a:p>
                      <a:r>
                        <a:rPr lang="en-US" sz="1600" b="0" dirty="0" smtClean="0">
                          <a:solidFill>
                            <a:srgbClr val="D4D4D4"/>
                          </a:solidFill>
                          <a:effectLst/>
                          <a:latin typeface="Consolas" panose="020B0609020204030204" pitchFamily="49" charset="0"/>
                        </a:rPr>
                        <a:t/>
                      </a:r>
                      <a:br>
                        <a:rPr lang="en-US" sz="1600" b="0" dirty="0" smtClean="0">
                          <a:solidFill>
                            <a:srgbClr val="D4D4D4"/>
                          </a:solidFill>
                          <a:effectLst/>
                          <a:latin typeface="Consolas" panose="020B0609020204030204" pitchFamily="49" charset="0"/>
                        </a:rPr>
                      </a:br>
                      <a:r>
                        <a:rPr lang="en-US" sz="1600" b="0" dirty="0" smtClean="0">
                          <a:solidFill>
                            <a:srgbClr val="D4D4D4"/>
                          </a:solidFill>
                          <a:effectLst/>
                          <a:latin typeface="Consolas" panose="020B0609020204030204" pitchFamily="49" charset="0"/>
                        </a:rPr>
                        <a:t>{% block </a:t>
                      </a:r>
                      <a:r>
                        <a:rPr lang="en-US" sz="1600" b="0" dirty="0" err="1" smtClean="0">
                          <a:solidFill>
                            <a:srgbClr val="D4D4D4"/>
                          </a:solidFill>
                          <a:effectLst/>
                          <a:latin typeface="Consolas" panose="020B0609020204030204" pitchFamily="49" charset="0"/>
                        </a:rPr>
                        <a:t>page_content</a:t>
                      </a:r>
                      <a:r>
                        <a:rPr lang="en-US" sz="1600" b="0" dirty="0" smtClean="0">
                          <a:solidFill>
                            <a:srgbClr val="D4D4D4"/>
                          </a:solidFill>
                          <a:effectLst/>
                          <a:latin typeface="Consolas" panose="020B0609020204030204" pitchFamily="49" charset="0"/>
                        </a:rPr>
                        <a:t> %}</a:t>
                      </a:r>
                    </a:p>
                    <a:p>
                      <a:endParaRPr lang="en-US" sz="1600" b="0" dirty="0" smtClean="0">
                        <a:solidFill>
                          <a:srgbClr val="D4D4D4"/>
                        </a:solidFill>
                        <a:effectLst/>
                        <a:latin typeface="Consolas" panose="020B0609020204030204" pitchFamily="49" charset="0"/>
                      </a:endParaRPr>
                    </a:p>
                    <a:p>
                      <a:r>
                        <a:rPr lang="en-US" sz="1600" b="0" dirty="0" smtClean="0">
                          <a:solidFill>
                            <a:srgbClr val="808080"/>
                          </a:solidFill>
                          <a:effectLst/>
                          <a:latin typeface="Consolas" panose="020B0609020204030204" pitchFamily="49" charset="0"/>
                        </a:rPr>
                        <a:t>&lt;</a:t>
                      </a:r>
                      <a:r>
                        <a:rPr lang="en-US" sz="1600" b="0" dirty="0" smtClean="0">
                          <a:solidFill>
                            <a:srgbClr val="569CD6"/>
                          </a:solidFill>
                          <a:effectLst/>
                          <a:latin typeface="Consolas" panose="020B0609020204030204" pitchFamily="49" charset="0"/>
                        </a:rPr>
                        <a:t>div</a:t>
                      </a:r>
                      <a:r>
                        <a:rPr lang="en-US" sz="1600" b="0" dirty="0" smtClean="0">
                          <a:solidFill>
                            <a:srgbClr val="D4D4D4"/>
                          </a:solidFill>
                          <a:effectLst/>
                          <a:latin typeface="Consolas" panose="020B0609020204030204" pitchFamily="49" charset="0"/>
                        </a:rPr>
                        <a:t> </a:t>
                      </a:r>
                      <a:r>
                        <a:rPr lang="en-US" sz="1600" b="0" dirty="0" smtClean="0">
                          <a:solidFill>
                            <a:srgbClr val="9CDCFE"/>
                          </a:solidFill>
                          <a:effectLst/>
                          <a:latin typeface="Consolas" panose="020B0609020204030204" pitchFamily="49" charset="0"/>
                        </a:rPr>
                        <a:t>id</a:t>
                      </a:r>
                      <a:r>
                        <a:rPr lang="en-US" sz="1600" b="0" dirty="0" smtClean="0">
                          <a:solidFill>
                            <a:srgbClr val="D4D4D4"/>
                          </a:solidFill>
                          <a:effectLst/>
                          <a:latin typeface="Consolas" panose="020B0609020204030204" pitchFamily="49" charset="0"/>
                        </a:rPr>
                        <a:t>=</a:t>
                      </a:r>
                      <a:r>
                        <a:rPr lang="en-US" sz="1600" b="0" dirty="0" smtClean="0">
                          <a:solidFill>
                            <a:srgbClr val="CE9178"/>
                          </a:solidFill>
                          <a:effectLst/>
                          <a:latin typeface="Consolas" panose="020B0609020204030204" pitchFamily="49" charset="0"/>
                        </a:rPr>
                        <a:t>"display-emblem"</a:t>
                      </a:r>
                      <a:r>
                        <a:rPr lang="en-US" sz="1600" b="0" dirty="0" smtClean="0">
                          <a:solidFill>
                            <a:srgbClr val="808080"/>
                          </a:solidFill>
                          <a:effectLst/>
                          <a:latin typeface="Consolas" panose="020B0609020204030204" pitchFamily="49" charset="0"/>
                        </a:rPr>
                        <a:t>&gt;</a:t>
                      </a:r>
                      <a:endParaRPr lang="en-US" sz="1600" b="0" dirty="0" smtClean="0">
                        <a:solidFill>
                          <a:srgbClr val="D4D4D4"/>
                        </a:solidFill>
                        <a:effectLst/>
                        <a:latin typeface="Consolas" panose="020B0609020204030204" pitchFamily="49" charset="0"/>
                      </a:endParaRPr>
                    </a:p>
                    <a:p>
                      <a:r>
                        <a:rPr lang="en-US" sz="1600" b="0" dirty="0" smtClean="0">
                          <a:solidFill>
                            <a:srgbClr val="D4D4D4"/>
                          </a:solidFill>
                          <a:effectLst/>
                          <a:latin typeface="Consolas" panose="020B0609020204030204" pitchFamily="49" charset="0"/>
                        </a:rPr>
                        <a:t>    </a:t>
                      </a:r>
                      <a:r>
                        <a:rPr lang="en-US" sz="1600" b="0" dirty="0" smtClean="0">
                          <a:solidFill>
                            <a:srgbClr val="808080"/>
                          </a:solidFill>
                          <a:effectLst/>
                          <a:latin typeface="Consolas" panose="020B0609020204030204" pitchFamily="49" charset="0"/>
                        </a:rPr>
                        <a:t>&lt;</a:t>
                      </a:r>
                      <a:r>
                        <a:rPr lang="en-US" sz="1600" b="0" dirty="0" smtClean="0">
                          <a:solidFill>
                            <a:srgbClr val="569CD6"/>
                          </a:solidFill>
                          <a:effectLst/>
                          <a:latin typeface="Consolas" panose="020B0609020204030204" pitchFamily="49" charset="0"/>
                        </a:rPr>
                        <a:t>div</a:t>
                      </a:r>
                      <a:r>
                        <a:rPr lang="en-US" sz="1600" b="0" dirty="0" smtClean="0">
                          <a:solidFill>
                            <a:srgbClr val="D4D4D4"/>
                          </a:solidFill>
                          <a:effectLst/>
                          <a:latin typeface="Consolas" panose="020B0609020204030204" pitchFamily="49" charset="0"/>
                        </a:rPr>
                        <a:t> </a:t>
                      </a:r>
                      <a:r>
                        <a:rPr lang="en-US" sz="1600" b="0" dirty="0" smtClean="0">
                          <a:solidFill>
                            <a:srgbClr val="9CDCFE"/>
                          </a:solidFill>
                          <a:effectLst/>
                          <a:latin typeface="Consolas" panose="020B0609020204030204" pitchFamily="49" charset="0"/>
                        </a:rPr>
                        <a:t>class</a:t>
                      </a:r>
                      <a:r>
                        <a:rPr lang="en-US" sz="1600" b="0" dirty="0" smtClean="0">
                          <a:solidFill>
                            <a:srgbClr val="D4D4D4"/>
                          </a:solidFill>
                          <a:effectLst/>
                          <a:latin typeface="Consolas" panose="020B0609020204030204" pitchFamily="49" charset="0"/>
                        </a:rPr>
                        <a:t>=</a:t>
                      </a:r>
                      <a:r>
                        <a:rPr lang="en-US" sz="1600" b="0" dirty="0" smtClean="0">
                          <a:solidFill>
                            <a:srgbClr val="CE9178"/>
                          </a:solidFill>
                          <a:effectLst/>
                          <a:latin typeface="Consolas" panose="020B0609020204030204" pitchFamily="49" charset="0"/>
                        </a:rPr>
                        <a:t>"loading-icon"</a:t>
                      </a:r>
                      <a:r>
                        <a:rPr lang="en-US" sz="1600" b="0" dirty="0" smtClean="0">
                          <a:solidFill>
                            <a:srgbClr val="808080"/>
                          </a:solidFill>
                          <a:effectLst/>
                          <a:latin typeface="Consolas" panose="020B0609020204030204" pitchFamily="49" charset="0"/>
                        </a:rPr>
                        <a:t>&gt;&lt;/</a:t>
                      </a:r>
                      <a:r>
                        <a:rPr lang="en-US" sz="1600" b="0" dirty="0" smtClean="0">
                          <a:solidFill>
                            <a:srgbClr val="569CD6"/>
                          </a:solidFill>
                          <a:effectLst/>
                          <a:latin typeface="Consolas" panose="020B0609020204030204" pitchFamily="49" charset="0"/>
                        </a:rPr>
                        <a:t>div</a:t>
                      </a:r>
                      <a:r>
                        <a:rPr lang="en-US" sz="1600" b="0" dirty="0" smtClean="0">
                          <a:solidFill>
                            <a:srgbClr val="808080"/>
                          </a:solidFill>
                          <a:effectLst/>
                          <a:latin typeface="Consolas" panose="020B0609020204030204" pitchFamily="49" charset="0"/>
                        </a:rPr>
                        <a:t>&gt;</a:t>
                      </a:r>
                      <a:endParaRPr lang="en-US" sz="1600" b="0" dirty="0" smtClean="0">
                        <a:solidFill>
                          <a:srgbClr val="D4D4D4"/>
                        </a:solidFill>
                        <a:effectLst/>
                        <a:latin typeface="Consolas" panose="020B0609020204030204" pitchFamily="49" charset="0"/>
                      </a:endParaRPr>
                    </a:p>
                    <a:p>
                      <a:r>
                        <a:rPr lang="en-US" sz="1600" b="0" dirty="0" smtClean="0">
                          <a:solidFill>
                            <a:srgbClr val="808080"/>
                          </a:solidFill>
                          <a:effectLst/>
                          <a:latin typeface="Consolas" panose="020B0609020204030204" pitchFamily="49" charset="0"/>
                        </a:rPr>
                        <a:t>&lt;/</a:t>
                      </a:r>
                      <a:r>
                        <a:rPr lang="en-US" sz="1600" b="0" dirty="0" smtClean="0">
                          <a:solidFill>
                            <a:srgbClr val="569CD6"/>
                          </a:solidFill>
                          <a:effectLst/>
                          <a:latin typeface="Consolas" panose="020B0609020204030204" pitchFamily="49" charset="0"/>
                        </a:rPr>
                        <a:t>div</a:t>
                      </a:r>
                      <a:r>
                        <a:rPr lang="en-US" sz="1600" b="0" dirty="0" smtClean="0">
                          <a:solidFill>
                            <a:srgbClr val="808080"/>
                          </a:solidFill>
                          <a:effectLst/>
                          <a:latin typeface="Consolas" panose="020B0609020204030204" pitchFamily="49" charset="0"/>
                        </a:rPr>
                        <a:t>&gt;</a:t>
                      </a:r>
                      <a:endParaRPr lang="en-US" sz="1600" b="0" dirty="0" smtClean="0">
                        <a:solidFill>
                          <a:srgbClr val="D4D4D4"/>
                        </a:solidFill>
                        <a:effectLst/>
                        <a:latin typeface="Consolas" panose="020B0609020204030204" pitchFamily="49" charset="0"/>
                      </a:endParaRPr>
                    </a:p>
                    <a:p>
                      <a:r>
                        <a:rPr lang="en-US" sz="1600" b="0" dirty="0" smtClean="0">
                          <a:solidFill>
                            <a:srgbClr val="D4D4D4"/>
                          </a:solidFill>
                          <a:effectLst/>
                          <a:latin typeface="Consolas" panose="020B0609020204030204" pitchFamily="49" charset="0"/>
                        </a:rPr>
                        <a:t/>
                      </a:r>
                      <a:br>
                        <a:rPr lang="en-US" sz="1600" b="0" dirty="0" smtClean="0">
                          <a:solidFill>
                            <a:srgbClr val="D4D4D4"/>
                          </a:solidFill>
                          <a:effectLst/>
                          <a:latin typeface="Consolas" panose="020B0609020204030204" pitchFamily="49" charset="0"/>
                        </a:rPr>
                      </a:br>
                      <a:r>
                        <a:rPr lang="en-US" sz="1600" b="0" dirty="0" smtClean="0">
                          <a:solidFill>
                            <a:srgbClr val="D4D4D4"/>
                          </a:solidFill>
                          <a:effectLst/>
                          <a:latin typeface="Consolas" panose="020B0609020204030204" pitchFamily="49" charset="0"/>
                        </a:rPr>
                        <a:t>{% </a:t>
                      </a:r>
                      <a:r>
                        <a:rPr lang="en-US" sz="1600" b="0" dirty="0" err="1" smtClean="0">
                          <a:solidFill>
                            <a:srgbClr val="D4D4D4"/>
                          </a:solidFill>
                          <a:effectLst/>
                          <a:latin typeface="Consolas" panose="020B0609020204030204" pitchFamily="49" charset="0"/>
                        </a:rPr>
                        <a:t>endblock</a:t>
                      </a:r>
                      <a:r>
                        <a:rPr lang="en-US" sz="1600" b="0" dirty="0" smtClean="0">
                          <a:solidFill>
                            <a:srgbClr val="D4D4D4"/>
                          </a:solidFill>
                          <a:effectLst/>
                          <a:latin typeface="Consolas" panose="020B0609020204030204" pitchFamily="49" charset="0"/>
                        </a:rPr>
                        <a:t> %}</a:t>
                      </a:r>
                      <a:endParaRPr lang="en-US" sz="16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10" name="TextBox 9"/>
          <p:cNvSpPr txBox="1"/>
          <p:nvPr/>
        </p:nvSpPr>
        <p:spPr>
          <a:xfrm>
            <a:off x="838200" y="1690688"/>
            <a:ext cx="10515600" cy="369332"/>
          </a:xfrm>
          <a:prstGeom prst="rect">
            <a:avLst/>
          </a:prstGeom>
          <a:noFill/>
        </p:spPr>
        <p:txBody>
          <a:bodyPr wrap="square" rtlCol="0">
            <a:spAutoFit/>
          </a:bodyPr>
          <a:lstStyle/>
          <a:p>
            <a:r>
              <a:rPr lang="en-IE" dirty="0" smtClean="0"/>
              <a:t>react.html</a:t>
            </a:r>
            <a:endParaRPr lang="en-US" dirty="0"/>
          </a:p>
        </p:txBody>
      </p:sp>
    </p:spTree>
    <p:extLst>
      <p:ext uri="{BB962C8B-B14F-4D97-AF65-F5344CB8AC3E}">
        <p14:creationId xmlns:p14="http://schemas.microsoft.com/office/powerpoint/2010/main" val="312269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2886919"/>
              </p:ext>
            </p:extLst>
          </p:nvPr>
        </p:nvGraphicFramePr>
        <p:xfrm>
          <a:off x="511619" y="833507"/>
          <a:ext cx="5299039" cy="5212080"/>
        </p:xfrm>
        <a:graphic>
          <a:graphicData uri="http://schemas.openxmlformats.org/drawingml/2006/table">
            <a:tbl>
              <a:tblPr firstRow="1" bandRow="1">
                <a:tableStyleId>{5C22544A-7EE6-4342-B048-85BDC9FD1C3A}</a:tableStyleId>
              </a:tblPr>
              <a:tblGrid>
                <a:gridCol w="5299039"/>
              </a:tblGrid>
              <a:tr h="4790614">
                <a:tc>
                  <a:txBody>
                    <a:bodyPr/>
                    <a:lstStyle/>
                    <a:p>
                      <a:r>
                        <a:rPr lang="en-US" sz="1050" b="0" dirty="0" smtClean="0">
                          <a:solidFill>
                            <a:srgbClr val="D4D4D4"/>
                          </a:solidFill>
                          <a:effectLst/>
                          <a:latin typeface="Consolas" panose="020B0609020204030204" pitchFamily="49" charset="0"/>
                        </a:rPr>
                        <a:t>import </a:t>
                      </a:r>
                      <a:r>
                        <a:rPr lang="en-US" sz="1050" b="0" dirty="0" smtClean="0">
                          <a:solidFill>
                            <a:srgbClr val="9CDCFE"/>
                          </a:solidFill>
                          <a:effectLst/>
                          <a:latin typeface="Consolas" panose="020B0609020204030204" pitchFamily="49" charset="0"/>
                        </a:rPr>
                        <a:t>React</a:t>
                      </a:r>
                      <a:r>
                        <a:rPr lang="en-US" sz="1050" b="0" dirty="0" smtClean="0">
                          <a:solidFill>
                            <a:srgbClr val="D4D4D4"/>
                          </a:solidFill>
                          <a:effectLst/>
                          <a:latin typeface="Consolas" panose="020B0609020204030204" pitchFamily="49" charset="0"/>
                        </a:rPr>
                        <a:t>, { </a:t>
                      </a:r>
                      <a:r>
                        <a:rPr lang="en-US" sz="1050" b="0" dirty="0" smtClean="0">
                          <a:solidFill>
                            <a:srgbClr val="9CDCFE"/>
                          </a:solidFill>
                          <a:effectLst/>
                          <a:latin typeface="Consolas" panose="020B0609020204030204" pitchFamily="49" charset="0"/>
                        </a:rPr>
                        <a:t>Component</a:t>
                      </a:r>
                      <a:r>
                        <a:rPr lang="en-US" sz="1050" b="0" dirty="0" smtClean="0">
                          <a:solidFill>
                            <a:srgbClr val="D4D4D4"/>
                          </a:solidFill>
                          <a:effectLst/>
                          <a:latin typeface="Consolas" panose="020B0609020204030204" pitchFamily="49" charset="0"/>
                        </a:rPr>
                        <a:t> } from </a:t>
                      </a:r>
                      <a:r>
                        <a:rPr lang="en-US" sz="1050" b="0" dirty="0" smtClean="0">
                          <a:solidFill>
                            <a:srgbClr val="CE9178"/>
                          </a:solidFill>
                          <a:effectLst/>
                          <a:latin typeface="Consolas" panose="020B0609020204030204" pitchFamily="49" charset="0"/>
                        </a:rPr>
                        <a:t>'react'</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import </a:t>
                      </a:r>
                      <a:r>
                        <a:rPr lang="en-US" sz="1050" b="0" dirty="0" err="1" smtClean="0">
                          <a:solidFill>
                            <a:srgbClr val="9CDCFE"/>
                          </a:solidFill>
                          <a:effectLst/>
                          <a:latin typeface="Consolas" panose="020B0609020204030204" pitchFamily="49" charset="0"/>
                        </a:rPr>
                        <a:t>ReactDOM</a:t>
                      </a:r>
                      <a:r>
                        <a:rPr lang="en-US" sz="1050" b="0" dirty="0" smtClean="0">
                          <a:solidFill>
                            <a:srgbClr val="D4D4D4"/>
                          </a:solidFill>
                          <a:effectLst/>
                          <a:latin typeface="Consolas" panose="020B0609020204030204" pitchFamily="49" charset="0"/>
                        </a:rPr>
                        <a:t> from </a:t>
                      </a:r>
                      <a:r>
                        <a:rPr lang="en-US" sz="1050" b="0" dirty="0" smtClean="0">
                          <a:solidFill>
                            <a:srgbClr val="CE9178"/>
                          </a:solidFill>
                          <a:effectLst/>
                          <a:latin typeface="Consolas" panose="020B0609020204030204" pitchFamily="49" charset="0"/>
                        </a:rPr>
                        <a:t>'react-</a:t>
                      </a:r>
                      <a:r>
                        <a:rPr lang="en-US" sz="1050" b="0" dirty="0" err="1" smtClean="0">
                          <a:solidFill>
                            <a:srgbClr val="CE9178"/>
                          </a:solidFill>
                          <a:effectLst/>
                          <a:latin typeface="Consolas" panose="020B0609020204030204" pitchFamily="49" charset="0"/>
                        </a:rPr>
                        <a:t>dom</a:t>
                      </a:r>
                      <a:r>
                        <a:rPr lang="en-US" sz="1050" b="0" dirty="0" smtClean="0">
                          <a:solidFill>
                            <a:srgbClr val="CE9178"/>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r>
                      <a:br>
                        <a:rPr lang="en-US" sz="1050" b="0" dirty="0" smtClean="0">
                          <a:solidFill>
                            <a:srgbClr val="D4D4D4"/>
                          </a:solidFill>
                          <a:effectLst/>
                          <a:latin typeface="Consolas" panose="020B0609020204030204" pitchFamily="49" charset="0"/>
                        </a:rPr>
                      </a:br>
                      <a:r>
                        <a:rPr lang="en-US" sz="1050" b="0" dirty="0" smtClean="0">
                          <a:solidFill>
                            <a:srgbClr val="569CD6"/>
                          </a:solidFill>
                          <a:effectLst/>
                          <a:latin typeface="Consolas" panose="020B0609020204030204" pitchFamily="49" charset="0"/>
                        </a:rPr>
                        <a:t>class</a:t>
                      </a:r>
                      <a:r>
                        <a:rPr lang="en-US" sz="1050" b="0" dirty="0" smtClean="0">
                          <a:solidFill>
                            <a:srgbClr val="D4D4D4"/>
                          </a:solidFill>
                          <a:effectLst/>
                          <a:latin typeface="Consolas" panose="020B0609020204030204" pitchFamily="49" charset="0"/>
                        </a:rPr>
                        <a:t> </a:t>
                      </a:r>
                      <a:r>
                        <a:rPr lang="en-US" sz="1050" b="0" dirty="0" err="1" smtClean="0">
                          <a:solidFill>
                            <a:srgbClr val="4EC9B0"/>
                          </a:solidFill>
                          <a:effectLst/>
                          <a:latin typeface="Consolas" panose="020B0609020204030204" pitchFamily="49" charset="0"/>
                        </a:rPr>
                        <a:t>DisplayEmblem</a:t>
                      </a:r>
                      <a:r>
                        <a:rPr lang="en-US" sz="1050" b="0" dirty="0" smtClean="0">
                          <a:solidFill>
                            <a:srgbClr val="D4D4D4"/>
                          </a:solidFill>
                          <a:effectLst/>
                          <a:latin typeface="Consolas" panose="020B0609020204030204" pitchFamily="49" charset="0"/>
                        </a:rPr>
                        <a:t> </a:t>
                      </a:r>
                      <a:r>
                        <a:rPr lang="en-US" sz="1050" b="0" dirty="0" smtClean="0">
                          <a:solidFill>
                            <a:srgbClr val="569CD6"/>
                          </a:solidFill>
                          <a:effectLst/>
                          <a:latin typeface="Consolas" panose="020B0609020204030204" pitchFamily="49" charset="0"/>
                        </a:rPr>
                        <a:t>extends</a:t>
                      </a:r>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Component</a:t>
                      </a:r>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constructor</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r>
                        <a:rPr lang="en-US" sz="1050" b="0" dirty="0" smtClean="0">
                          <a:solidFill>
                            <a:srgbClr val="569CD6"/>
                          </a:solidFill>
                          <a:effectLst/>
                          <a:latin typeface="Consolas" panose="020B0609020204030204" pitchFamily="49" charset="0"/>
                        </a:rPr>
                        <a:t>super</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r>
                        <a:rPr lang="en-US" sz="1050" b="0" dirty="0" err="1" smtClean="0">
                          <a:solidFill>
                            <a:srgbClr val="569CD6"/>
                          </a:solidFill>
                          <a:effectLst/>
                          <a:latin typeface="Consolas" panose="020B0609020204030204" pitchFamily="49" charset="0"/>
                        </a:rPr>
                        <a:t>this</a:t>
                      </a:r>
                      <a:r>
                        <a:rPr lang="en-US" sz="1050" b="0" dirty="0" err="1" smtClean="0">
                          <a:solidFill>
                            <a:srgbClr val="D4D4D4"/>
                          </a:solidFill>
                          <a:effectLst/>
                          <a:latin typeface="Consolas" panose="020B0609020204030204" pitchFamily="49" charset="0"/>
                        </a:rPr>
                        <a:t>.state</a:t>
                      </a:r>
                      <a:r>
                        <a:rPr lang="en-US" sz="1050" b="0" dirty="0" smtClean="0">
                          <a:solidFill>
                            <a:srgbClr val="D4D4D4"/>
                          </a:solidFill>
                          <a:effectLst/>
                          <a:latin typeface="Consolas" panose="020B0609020204030204" pitchFamily="49" charset="0"/>
                        </a:rPr>
                        <a:t> = {</a:t>
                      </a:r>
                    </a:p>
                    <a:p>
                      <a:r>
                        <a:rPr lang="en-US" sz="1050" b="0" dirty="0" smtClean="0">
                          <a:solidFill>
                            <a:srgbClr val="D4D4D4"/>
                          </a:solidFill>
                          <a:effectLst/>
                          <a:latin typeface="Consolas" panose="020B0609020204030204" pitchFamily="49" charset="0"/>
                        </a:rPr>
                        <a:t>            </a:t>
                      </a:r>
                      <a:r>
                        <a:rPr lang="en-US" sz="1050" b="0" dirty="0" err="1" smtClean="0">
                          <a:solidFill>
                            <a:srgbClr val="CE9178"/>
                          </a:solidFill>
                          <a:effectLst/>
                          <a:latin typeface="Consolas" panose="020B0609020204030204" pitchFamily="49" charset="0"/>
                        </a:rPr>
                        <a:t>json_response</a:t>
                      </a:r>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r>
                      <a:br>
                        <a:rPr lang="en-US" sz="1050" b="0" dirty="0" smtClean="0">
                          <a:solidFill>
                            <a:srgbClr val="D4D4D4"/>
                          </a:solidFill>
                          <a:effectLst/>
                          <a:latin typeface="Consolas" panose="020B0609020204030204" pitchFamily="49" charset="0"/>
                        </a:rPr>
                      </a:br>
                      <a:r>
                        <a:rPr lang="en-US" sz="1050" b="0" dirty="0" smtClean="0">
                          <a:solidFill>
                            <a:srgbClr val="D4D4D4"/>
                          </a:solidFill>
                          <a:effectLst/>
                          <a:latin typeface="Consolas" panose="020B0609020204030204" pitchFamily="49" charset="0"/>
                        </a:rPr>
                        <a:t>    </a:t>
                      </a:r>
                      <a:r>
                        <a:rPr lang="en-US" sz="1050" b="0" dirty="0" err="1" smtClean="0">
                          <a:solidFill>
                            <a:srgbClr val="9CDCFE"/>
                          </a:solidFill>
                          <a:effectLst/>
                          <a:latin typeface="Consolas" panose="020B0609020204030204" pitchFamily="49" charset="0"/>
                        </a:rPr>
                        <a:t>componentDidMount</a:t>
                      </a:r>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fetch</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a:t>
                      </a:r>
                      <a:r>
                        <a:rPr lang="en-US" sz="1050" b="0" dirty="0" err="1" smtClean="0">
                          <a:solidFill>
                            <a:srgbClr val="CE9178"/>
                          </a:solidFill>
                          <a:effectLst/>
                          <a:latin typeface="Consolas" panose="020B0609020204030204" pitchFamily="49" charset="0"/>
                        </a:rPr>
                        <a:t>character_details</a:t>
                      </a:r>
                      <a:r>
                        <a:rPr lang="en-US" sz="1050" b="0" dirty="0" smtClean="0">
                          <a:solidFill>
                            <a:srgbClr val="CE9178"/>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r>
                        <a:rPr lang="en-US" sz="1050" b="0" dirty="0" smtClean="0">
                          <a:solidFill>
                            <a:srgbClr val="CE9178"/>
                          </a:solidFill>
                          <a:effectLst/>
                          <a:latin typeface="Consolas" panose="020B0609020204030204" pitchFamily="49" charset="0"/>
                        </a:rPr>
                        <a:t>method</a:t>
                      </a:r>
                      <a:r>
                        <a:rPr lang="en-US" sz="1050" b="0" dirty="0" smtClean="0">
                          <a:solidFill>
                            <a:srgbClr val="D4D4D4"/>
                          </a:solidFill>
                          <a:effectLst/>
                          <a:latin typeface="Consolas" panose="020B0609020204030204" pitchFamily="49" charset="0"/>
                        </a:rPr>
                        <a:t>: </a:t>
                      </a:r>
                      <a:r>
                        <a:rPr lang="en-US" sz="1050" b="0" dirty="0" smtClean="0">
                          <a:solidFill>
                            <a:srgbClr val="CE9178"/>
                          </a:solidFill>
                          <a:effectLst/>
                          <a:latin typeface="Consolas" panose="020B0609020204030204" pitchFamily="49" charset="0"/>
                        </a:rPr>
                        <a:t>'POST'</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r>
                        <a:rPr lang="en-US" sz="1050" b="0" dirty="0" smtClean="0">
                          <a:solidFill>
                            <a:srgbClr val="CE9178"/>
                          </a:solidFill>
                          <a:effectLst/>
                          <a:latin typeface="Consolas" panose="020B0609020204030204" pitchFamily="49" charset="0"/>
                        </a:rPr>
                        <a:t>mode</a:t>
                      </a:r>
                      <a:r>
                        <a:rPr lang="en-US" sz="1050" b="0" dirty="0" smtClean="0">
                          <a:solidFill>
                            <a:srgbClr val="D4D4D4"/>
                          </a:solidFill>
                          <a:effectLst/>
                          <a:latin typeface="Consolas" panose="020B0609020204030204" pitchFamily="49" charset="0"/>
                        </a:rPr>
                        <a:t>: </a:t>
                      </a:r>
                      <a:r>
                        <a:rPr lang="en-US" sz="1050" b="0" dirty="0" smtClean="0">
                          <a:solidFill>
                            <a:srgbClr val="CE9178"/>
                          </a:solidFill>
                          <a:effectLst/>
                          <a:latin typeface="Consolas" panose="020B0609020204030204" pitchFamily="49" charset="0"/>
                        </a:rPr>
                        <a:t>'no-</a:t>
                      </a:r>
                      <a:r>
                        <a:rPr lang="en-US" sz="1050" b="0" dirty="0" err="1" smtClean="0">
                          <a:solidFill>
                            <a:srgbClr val="CE9178"/>
                          </a:solidFill>
                          <a:effectLst/>
                          <a:latin typeface="Consolas" panose="020B0609020204030204" pitchFamily="49" charset="0"/>
                        </a:rPr>
                        <a:t>cors</a:t>
                      </a:r>
                      <a:r>
                        <a:rPr lang="en-US" sz="1050" b="0" dirty="0" smtClean="0">
                          <a:solidFill>
                            <a:srgbClr val="CE9178"/>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r>
                        <a:rPr lang="en-US" sz="1050" b="0" dirty="0" err="1" smtClean="0">
                          <a:solidFill>
                            <a:srgbClr val="CE9178"/>
                          </a:solidFill>
                          <a:effectLst/>
                          <a:latin typeface="Consolas" panose="020B0609020204030204" pitchFamily="49" charset="0"/>
                        </a:rPr>
                        <a:t>async</a:t>
                      </a:r>
                      <a:r>
                        <a:rPr lang="en-US" sz="1050" b="0" dirty="0" smtClean="0">
                          <a:solidFill>
                            <a:srgbClr val="D4D4D4"/>
                          </a:solidFill>
                          <a:effectLst/>
                          <a:latin typeface="Consolas" panose="020B0609020204030204" pitchFamily="49" charset="0"/>
                        </a:rPr>
                        <a:t>: </a:t>
                      </a:r>
                      <a:r>
                        <a:rPr lang="en-US" sz="1050" b="0" dirty="0" smtClean="0">
                          <a:solidFill>
                            <a:srgbClr val="CE9178"/>
                          </a:solidFill>
                          <a:effectLst/>
                          <a:latin typeface="Consolas" panose="020B0609020204030204" pitchFamily="49" charset="0"/>
                        </a:rPr>
                        <a:t>'false'</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r>
                        <a:rPr lang="en-US" sz="1050" b="0" dirty="0" err="1" smtClean="0">
                          <a:solidFill>
                            <a:srgbClr val="CE9178"/>
                          </a:solidFill>
                          <a:effectLst/>
                          <a:latin typeface="Consolas" panose="020B0609020204030204" pitchFamily="49" charset="0"/>
                        </a:rPr>
                        <a:t>dataType</a:t>
                      </a:r>
                      <a:r>
                        <a:rPr lang="en-US" sz="1050" b="0" dirty="0" smtClean="0">
                          <a:solidFill>
                            <a:srgbClr val="D4D4D4"/>
                          </a:solidFill>
                          <a:effectLst/>
                          <a:latin typeface="Consolas" panose="020B0609020204030204" pitchFamily="49" charset="0"/>
                        </a:rPr>
                        <a:t>: </a:t>
                      </a:r>
                      <a:r>
                        <a:rPr lang="en-US" sz="1050" b="0" dirty="0" smtClean="0">
                          <a:solidFill>
                            <a:srgbClr val="CE9178"/>
                          </a:solidFill>
                          <a:effectLst/>
                          <a:latin typeface="Consolas" panose="020B0609020204030204" pitchFamily="49" charset="0"/>
                        </a:rPr>
                        <a:t>'</a:t>
                      </a:r>
                      <a:r>
                        <a:rPr lang="en-US" sz="1050" b="0" dirty="0" err="1" smtClean="0">
                          <a:solidFill>
                            <a:srgbClr val="CE9178"/>
                          </a:solidFill>
                          <a:effectLst/>
                          <a:latin typeface="Consolas" panose="020B0609020204030204" pitchFamily="49" charset="0"/>
                        </a:rPr>
                        <a:t>json</a:t>
                      </a:r>
                      <a:r>
                        <a:rPr lang="en-US" sz="1050" b="0" dirty="0" smtClean="0">
                          <a:solidFill>
                            <a:srgbClr val="CE9178"/>
                          </a:solidFill>
                          <a:effectLst/>
                          <a:latin typeface="Consolas" panose="020B0609020204030204" pitchFamily="49" charset="0"/>
                        </a:rPr>
                        <a:t>'</a:t>
                      </a:r>
                      <a:endParaRPr lang="en-US" sz="1050" b="0" dirty="0" smtClean="0">
                        <a:solidFill>
                          <a:srgbClr val="D4D4D4"/>
                        </a:solidFill>
                        <a:effectLst/>
                        <a:latin typeface="Consolas" panose="020B0609020204030204" pitchFamily="49" charset="0"/>
                      </a:endParaRPr>
                    </a:p>
                    <a:p>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then</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r</a:t>
                      </a:r>
                      <a:r>
                        <a:rPr lang="en-US" sz="1050" b="0" dirty="0" smtClean="0">
                          <a:solidFill>
                            <a:srgbClr val="D4D4D4"/>
                          </a:solidFill>
                          <a:effectLst/>
                          <a:latin typeface="Consolas" panose="020B0609020204030204" pitchFamily="49" charset="0"/>
                        </a:rPr>
                        <a:t> </a:t>
                      </a:r>
                      <a:r>
                        <a:rPr lang="en-US" sz="1050" b="0" dirty="0" smtClean="0">
                          <a:solidFill>
                            <a:srgbClr val="569CD6"/>
                          </a:solidFill>
                          <a:effectLst/>
                          <a:latin typeface="Consolas" panose="020B0609020204030204" pitchFamily="49" charset="0"/>
                        </a:rPr>
                        <a:t>=&gt;</a:t>
                      </a:r>
                      <a:r>
                        <a:rPr lang="en-US" sz="1050" b="0" dirty="0" smtClean="0">
                          <a:solidFill>
                            <a:srgbClr val="D4D4D4"/>
                          </a:solidFill>
                          <a:effectLst/>
                          <a:latin typeface="Consolas" panose="020B0609020204030204" pitchFamily="49" charset="0"/>
                        </a:rPr>
                        <a:t> </a:t>
                      </a:r>
                      <a:r>
                        <a:rPr lang="en-US" sz="1050" b="0" dirty="0" err="1" smtClean="0">
                          <a:solidFill>
                            <a:srgbClr val="9CDCFE"/>
                          </a:solidFill>
                          <a:effectLst/>
                          <a:latin typeface="Consolas" panose="020B0609020204030204" pitchFamily="49" charset="0"/>
                        </a:rPr>
                        <a:t>r</a:t>
                      </a:r>
                      <a:r>
                        <a:rPr lang="en-US" sz="1050" b="0" dirty="0" err="1" smtClean="0">
                          <a:solidFill>
                            <a:srgbClr val="D4D4D4"/>
                          </a:solidFill>
                          <a:effectLst/>
                          <a:latin typeface="Consolas" panose="020B0609020204030204" pitchFamily="49" charset="0"/>
                        </a:rPr>
                        <a:t>.</a:t>
                      </a:r>
                      <a:r>
                        <a:rPr lang="en-US" sz="1050" b="0" dirty="0" err="1" smtClean="0">
                          <a:solidFill>
                            <a:srgbClr val="9CDCFE"/>
                          </a:solidFill>
                          <a:effectLst/>
                          <a:latin typeface="Consolas" panose="020B0609020204030204" pitchFamily="49" charset="0"/>
                        </a:rPr>
                        <a:t>json</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then</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r</a:t>
                      </a:r>
                      <a:r>
                        <a:rPr lang="en-US" sz="1050" b="0" dirty="0" smtClean="0">
                          <a:solidFill>
                            <a:srgbClr val="D4D4D4"/>
                          </a:solidFill>
                          <a:effectLst/>
                          <a:latin typeface="Consolas" panose="020B0609020204030204" pitchFamily="49" charset="0"/>
                        </a:rPr>
                        <a:t> </a:t>
                      </a:r>
                      <a:r>
                        <a:rPr lang="en-US" sz="1050" b="0" dirty="0" smtClean="0">
                          <a:solidFill>
                            <a:srgbClr val="569CD6"/>
                          </a:solidFill>
                          <a:effectLst/>
                          <a:latin typeface="Consolas" panose="020B0609020204030204" pitchFamily="49" charset="0"/>
                        </a:rPr>
                        <a:t>=&gt;</a:t>
                      </a:r>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r>
                        <a:rPr lang="en-US" sz="1050" b="0" dirty="0" err="1" smtClean="0">
                          <a:solidFill>
                            <a:srgbClr val="569CD6"/>
                          </a:solidFill>
                          <a:effectLst/>
                          <a:latin typeface="Consolas" panose="020B0609020204030204" pitchFamily="49" charset="0"/>
                        </a:rPr>
                        <a:t>this</a:t>
                      </a:r>
                      <a:r>
                        <a:rPr lang="en-US" sz="1050" b="0" dirty="0" err="1" smtClean="0">
                          <a:solidFill>
                            <a:srgbClr val="D4D4D4"/>
                          </a:solidFill>
                          <a:effectLst/>
                          <a:latin typeface="Consolas" panose="020B0609020204030204" pitchFamily="49" charset="0"/>
                        </a:rPr>
                        <a:t>.</a:t>
                      </a:r>
                      <a:r>
                        <a:rPr lang="en-US" sz="1050" b="0" dirty="0" err="1" smtClean="0">
                          <a:solidFill>
                            <a:srgbClr val="9CDCFE"/>
                          </a:solidFill>
                          <a:effectLst/>
                          <a:latin typeface="Consolas" panose="020B0609020204030204" pitchFamily="49" charset="0"/>
                        </a:rPr>
                        <a:t>setState</a:t>
                      </a:r>
                      <a:r>
                        <a:rPr lang="en-US" sz="1050" b="0" dirty="0" smtClean="0">
                          <a:solidFill>
                            <a:srgbClr val="D4D4D4"/>
                          </a:solidFill>
                          <a:effectLst/>
                          <a:latin typeface="Consolas" panose="020B0609020204030204" pitchFamily="49" charset="0"/>
                        </a:rPr>
                        <a:t>({</a:t>
                      </a:r>
                      <a:r>
                        <a:rPr lang="en-US" sz="1050" b="0" dirty="0" err="1" smtClean="0">
                          <a:solidFill>
                            <a:srgbClr val="CE9178"/>
                          </a:solidFill>
                          <a:effectLst/>
                          <a:latin typeface="Consolas" panose="020B0609020204030204" pitchFamily="49" charset="0"/>
                        </a:rPr>
                        <a:t>json_response</a:t>
                      </a:r>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r</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catch</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err</a:t>
                      </a:r>
                      <a:r>
                        <a:rPr lang="en-US" sz="1050" b="0" dirty="0" smtClean="0">
                          <a:solidFill>
                            <a:srgbClr val="D4D4D4"/>
                          </a:solidFill>
                          <a:effectLst/>
                          <a:latin typeface="Consolas" panose="020B0609020204030204" pitchFamily="49" charset="0"/>
                        </a:rPr>
                        <a:t> </a:t>
                      </a:r>
                      <a:r>
                        <a:rPr lang="en-US" sz="1050" b="0" dirty="0" smtClean="0">
                          <a:solidFill>
                            <a:srgbClr val="569CD6"/>
                          </a:solidFill>
                          <a:effectLst/>
                          <a:latin typeface="Consolas" panose="020B0609020204030204" pitchFamily="49" charset="0"/>
                        </a:rPr>
                        <a:t>=&gt;</a:t>
                      </a:r>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r>
                        <a:rPr lang="en-US" sz="1050" b="0" dirty="0" err="1" smtClean="0">
                          <a:solidFill>
                            <a:srgbClr val="569CD6"/>
                          </a:solidFill>
                          <a:effectLst/>
                          <a:latin typeface="Consolas" panose="020B0609020204030204" pitchFamily="49" charset="0"/>
                        </a:rPr>
                        <a:t>this</a:t>
                      </a:r>
                      <a:r>
                        <a:rPr lang="en-US" sz="1050" b="0" dirty="0" err="1" smtClean="0">
                          <a:solidFill>
                            <a:srgbClr val="D4D4D4"/>
                          </a:solidFill>
                          <a:effectLst/>
                          <a:latin typeface="Consolas" panose="020B0609020204030204" pitchFamily="49" charset="0"/>
                        </a:rPr>
                        <a:t>.</a:t>
                      </a:r>
                      <a:r>
                        <a:rPr lang="en-US" sz="1050" b="0" dirty="0" err="1" smtClean="0">
                          <a:solidFill>
                            <a:srgbClr val="9CDCFE"/>
                          </a:solidFill>
                          <a:effectLst/>
                          <a:latin typeface="Consolas" panose="020B0609020204030204" pitchFamily="49" charset="0"/>
                        </a:rPr>
                        <a:t>setState</a:t>
                      </a:r>
                      <a:r>
                        <a:rPr lang="en-US" sz="1050" b="0" dirty="0" smtClean="0">
                          <a:solidFill>
                            <a:srgbClr val="D4D4D4"/>
                          </a:solidFill>
                          <a:effectLst/>
                          <a:latin typeface="Consolas" panose="020B0609020204030204" pitchFamily="49" charset="0"/>
                        </a:rPr>
                        <a:t>({</a:t>
                      </a:r>
                      <a:r>
                        <a:rPr lang="en-US" sz="1050" b="0" dirty="0" err="1" smtClean="0">
                          <a:solidFill>
                            <a:srgbClr val="CE9178"/>
                          </a:solidFill>
                          <a:effectLst/>
                          <a:latin typeface="Consolas" panose="020B0609020204030204" pitchFamily="49" charset="0"/>
                        </a:rPr>
                        <a:t>json_response</a:t>
                      </a:r>
                      <a:r>
                        <a:rPr lang="en-US" sz="1050" b="0" dirty="0" smtClean="0">
                          <a:solidFill>
                            <a:srgbClr val="D4D4D4"/>
                          </a:solidFill>
                          <a:effectLst/>
                          <a:latin typeface="Consolas" panose="020B0609020204030204" pitchFamily="49" charset="0"/>
                        </a:rPr>
                        <a:t>: </a:t>
                      </a:r>
                      <a:r>
                        <a:rPr lang="en-US" sz="1050" b="0" dirty="0" smtClean="0">
                          <a:solidFill>
                            <a:srgbClr val="CE9178"/>
                          </a:solidFill>
                          <a:effectLst/>
                          <a:latin typeface="Consolas" panose="020B0609020204030204" pitchFamily="49" charset="0"/>
                        </a:rPr>
                        <a:t>"Error!"</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
                      </a:r>
                      <a:br>
                        <a:rPr lang="en-US" sz="1050" b="0" dirty="0" smtClean="0">
                          <a:solidFill>
                            <a:srgbClr val="D4D4D4"/>
                          </a:solidFill>
                          <a:effectLst/>
                          <a:latin typeface="Consolas" panose="020B0609020204030204" pitchFamily="49" charset="0"/>
                        </a:rPr>
                      </a:br>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render</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r>
                      <a:br>
                        <a:rPr lang="en-US" sz="1050" b="0" dirty="0" smtClean="0">
                          <a:solidFill>
                            <a:srgbClr val="D4D4D4"/>
                          </a:solidFill>
                          <a:effectLst/>
                          <a:latin typeface="Consolas" panose="020B0609020204030204" pitchFamily="49" charset="0"/>
                        </a:rPr>
                      </a:br>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a:t>
                      </a:r>
                      <a:br>
                        <a:rPr lang="en-US" sz="1050" b="0" dirty="0" smtClean="0">
                          <a:solidFill>
                            <a:srgbClr val="D4D4D4"/>
                          </a:solidFill>
                          <a:effectLst/>
                          <a:latin typeface="Consolas" panose="020B0609020204030204" pitchFamily="49" charset="0"/>
                        </a:rPr>
                      </a:br>
                      <a:r>
                        <a:rPr lang="en-US" sz="1050" b="0" dirty="0" smtClean="0">
                          <a:solidFill>
                            <a:srgbClr val="D4D4D4"/>
                          </a:solidFill>
                          <a:effectLst/>
                          <a:latin typeface="Consolas" panose="020B0609020204030204" pitchFamily="49" charset="0"/>
                        </a:rPr>
                        <a:t>export </a:t>
                      </a:r>
                      <a:r>
                        <a:rPr lang="en-US" sz="1050" b="0" dirty="0" smtClean="0">
                          <a:solidFill>
                            <a:srgbClr val="C586C0"/>
                          </a:solidFill>
                          <a:effectLst/>
                          <a:latin typeface="Consolas" panose="020B0609020204030204" pitchFamily="49" charset="0"/>
                        </a:rPr>
                        <a:t>default</a:t>
                      </a:r>
                      <a:r>
                        <a:rPr lang="en-US" sz="1050" b="0" dirty="0" smtClean="0">
                          <a:solidFill>
                            <a:srgbClr val="D4D4D4"/>
                          </a:solidFill>
                          <a:effectLst/>
                          <a:latin typeface="Consolas" panose="020B0609020204030204" pitchFamily="49" charset="0"/>
                        </a:rPr>
                        <a:t> </a:t>
                      </a:r>
                      <a:r>
                        <a:rPr lang="en-US" sz="1050" b="0" dirty="0" err="1" smtClean="0">
                          <a:solidFill>
                            <a:srgbClr val="9CDCFE"/>
                          </a:solidFill>
                          <a:effectLst/>
                          <a:latin typeface="Consolas" panose="020B0609020204030204" pitchFamily="49" charset="0"/>
                        </a:rPr>
                        <a:t>DisplayEmblem</a:t>
                      </a:r>
                      <a:r>
                        <a:rPr lang="en-US" sz="1050" b="0" dirty="0" smtClean="0">
                          <a:solidFill>
                            <a:srgbClr val="D4D4D4"/>
                          </a:solidFill>
                          <a:effectLst/>
                          <a:latin typeface="Consolas" panose="020B0609020204030204" pitchFamily="49" charset="0"/>
                        </a:rPr>
                        <a:t>;</a:t>
                      </a:r>
                      <a:endParaRPr lang="en-US" sz="105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10" name="TextBox 9"/>
          <p:cNvSpPr txBox="1"/>
          <p:nvPr/>
        </p:nvSpPr>
        <p:spPr>
          <a:xfrm>
            <a:off x="511619" y="464175"/>
            <a:ext cx="5114698" cy="369332"/>
          </a:xfrm>
          <a:prstGeom prst="rect">
            <a:avLst/>
          </a:prstGeom>
          <a:noFill/>
        </p:spPr>
        <p:txBody>
          <a:bodyPr wrap="square" rtlCol="0">
            <a:spAutoFit/>
          </a:bodyPr>
          <a:lstStyle/>
          <a:p>
            <a:r>
              <a:rPr lang="en-IE" dirty="0" smtClean="0"/>
              <a:t>DisplayEmblem.js</a:t>
            </a:r>
            <a:endParaRPr lang="en-US" dirty="0"/>
          </a:p>
        </p:txBody>
      </p:sp>
      <p:graphicFrame>
        <p:nvGraphicFramePr>
          <p:cNvPr id="11" name="Content Placeholder 3"/>
          <p:cNvGraphicFramePr>
            <a:graphicFrameLocks/>
          </p:cNvGraphicFramePr>
          <p:nvPr>
            <p:extLst>
              <p:ext uri="{D42A27DB-BD31-4B8C-83A1-F6EECF244321}">
                <p14:modId xmlns:p14="http://schemas.microsoft.com/office/powerpoint/2010/main" val="2516862344"/>
              </p:ext>
            </p:extLst>
          </p:nvPr>
        </p:nvGraphicFramePr>
        <p:xfrm>
          <a:off x="4430486" y="3639118"/>
          <a:ext cx="7761514" cy="2406082"/>
        </p:xfrm>
        <a:graphic>
          <a:graphicData uri="http://schemas.openxmlformats.org/drawingml/2006/table">
            <a:tbl>
              <a:tblPr firstRow="1" bandRow="1">
                <a:tableStyleId>{5C22544A-7EE6-4342-B048-85BDC9FD1C3A}</a:tableStyleId>
              </a:tblPr>
              <a:tblGrid>
                <a:gridCol w="7761514"/>
              </a:tblGrid>
              <a:tr h="2406082">
                <a:tc>
                  <a:txBody>
                    <a:bodyPr/>
                    <a:lstStyle/>
                    <a:p>
                      <a:r>
                        <a:rPr lang="en-US" sz="1000" b="0" dirty="0" smtClean="0">
                          <a:solidFill>
                            <a:srgbClr val="C586C0"/>
                          </a:solidFill>
                          <a:effectLst/>
                          <a:latin typeface="Consolas" panose="020B0609020204030204" pitchFamily="49" charset="0"/>
                        </a:rPr>
                        <a:t>return</a:t>
                      </a:r>
                      <a:r>
                        <a:rPr lang="en-US" sz="1000" b="0" dirty="0" smtClean="0">
                          <a:solidFill>
                            <a:srgbClr val="D4D4D4"/>
                          </a:solidFill>
                          <a:effectLst/>
                          <a:latin typeface="Consolas" panose="020B0609020204030204" pitchFamily="49" charset="0"/>
                        </a:rPr>
                        <a:t> </a:t>
                      </a:r>
                      <a:r>
                        <a:rPr lang="en-US" sz="1000" b="0" dirty="0" err="1" smtClean="0">
                          <a:solidFill>
                            <a:srgbClr val="569CD6"/>
                          </a:solidFill>
                          <a:effectLst/>
                          <a:latin typeface="Consolas" panose="020B0609020204030204" pitchFamily="49" charset="0"/>
                        </a:rPr>
                        <a:t>this</a:t>
                      </a:r>
                      <a:r>
                        <a:rPr lang="en-US" sz="1000" b="0" dirty="0" err="1" smtClean="0">
                          <a:solidFill>
                            <a:srgbClr val="D4D4D4"/>
                          </a:solidFill>
                          <a:effectLst/>
                          <a:latin typeface="Consolas" panose="020B0609020204030204" pitchFamily="49" charset="0"/>
                        </a:rPr>
                        <a:t>.state.json_response.</a:t>
                      </a:r>
                      <a:r>
                        <a:rPr lang="en-US" sz="1000" b="0" dirty="0" err="1" smtClean="0">
                          <a:solidFill>
                            <a:srgbClr val="9CDCFE"/>
                          </a:solidFill>
                          <a:effectLst/>
                          <a:latin typeface="Consolas" panose="020B0609020204030204" pitchFamily="49" charset="0"/>
                        </a:rPr>
                        <a:t>map</a:t>
                      </a:r>
                      <a:r>
                        <a:rPr lang="en-US" sz="1000" b="0" dirty="0" smtClean="0">
                          <a:solidFill>
                            <a:srgbClr val="D4D4D4"/>
                          </a:solidFill>
                          <a:effectLst/>
                          <a:latin typeface="Consolas" panose="020B0609020204030204" pitchFamily="49" charset="0"/>
                        </a:rPr>
                        <a:t>((</a:t>
                      </a:r>
                      <a:r>
                        <a:rPr lang="en-US" sz="1000" b="0" dirty="0" smtClean="0">
                          <a:solidFill>
                            <a:srgbClr val="9CDCFE"/>
                          </a:solidFill>
                          <a:effectLst/>
                          <a:latin typeface="Consolas" panose="020B0609020204030204" pitchFamily="49" charset="0"/>
                        </a:rPr>
                        <a:t>item</a:t>
                      </a:r>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index</a:t>
                      </a:r>
                      <a:r>
                        <a:rPr lang="en-US" sz="1000" b="0" dirty="0" smtClean="0">
                          <a:solidFill>
                            <a:srgbClr val="D4D4D4"/>
                          </a:solidFill>
                          <a:effectLst/>
                          <a:latin typeface="Consolas" panose="020B0609020204030204" pitchFamily="49" charset="0"/>
                        </a:rPr>
                        <a:t>) </a:t>
                      </a:r>
                      <a:r>
                        <a:rPr lang="en-US" sz="1000" b="0" dirty="0" smtClean="0">
                          <a:solidFill>
                            <a:srgbClr val="569CD6"/>
                          </a:solidFill>
                          <a:effectLst/>
                          <a:latin typeface="Consolas" panose="020B0609020204030204" pitchFamily="49" charset="0"/>
                        </a:rPr>
                        <a:t>=&gt;</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C586C0"/>
                          </a:solidFill>
                          <a:effectLst/>
                          <a:latin typeface="Consolas" panose="020B0609020204030204" pitchFamily="49" charset="0"/>
                        </a:rPr>
                        <a:t>return</a:t>
                      </a:r>
                      <a:r>
                        <a:rPr lang="en-US" sz="1000" b="0" dirty="0" smtClean="0">
                          <a:solidFill>
                            <a:srgbClr val="D4D4D4"/>
                          </a:solidFill>
                          <a:effectLst/>
                          <a:latin typeface="Consolas" panose="020B0609020204030204" pitchFamily="49" charset="0"/>
                        </a:rPr>
                        <a:t>(</a:t>
                      </a:r>
                    </a:p>
                    <a:p>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div</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className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"emblem-image"</a:t>
                      </a:r>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key</a:t>
                      </a:r>
                      <a:r>
                        <a:rPr lang="en-US" sz="1000" b="0" dirty="0" smtClean="0">
                          <a:solidFill>
                            <a:srgbClr val="D4D4D4"/>
                          </a:solidFill>
                          <a:effectLst/>
                          <a:latin typeface="Consolas" panose="020B0609020204030204" pitchFamily="49" charset="0"/>
                        </a:rPr>
                        <a:t>=</a:t>
                      </a:r>
                      <a:r>
                        <a:rPr lang="en-US" sz="1000" b="0" dirty="0" smtClean="0">
                          <a:solidFill>
                            <a:srgbClr val="569CD6"/>
                          </a:solidFill>
                          <a:effectLst/>
                          <a:latin typeface="Consolas" panose="020B0609020204030204" pitchFamily="49" charset="0"/>
                        </a:rPr>
                        <a:t>{</a:t>
                      </a:r>
                      <a:r>
                        <a:rPr lang="en-US" sz="1000" b="0" dirty="0" smtClean="0">
                          <a:solidFill>
                            <a:srgbClr val="9CDCFE"/>
                          </a:solidFill>
                          <a:effectLst/>
                          <a:latin typeface="Consolas" panose="020B0609020204030204" pitchFamily="49" charset="0"/>
                        </a:rPr>
                        <a:t>index</a:t>
                      </a:r>
                      <a:r>
                        <a:rPr lang="en-US" sz="1000" b="0" dirty="0" smtClean="0">
                          <a:solidFill>
                            <a:srgbClr val="569CD6"/>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900" b="0" dirty="0" smtClean="0">
                          <a:solidFill>
                            <a:srgbClr val="D4D4D4"/>
                          </a:solidFill>
                          <a:effectLst/>
                          <a:latin typeface="Consolas" panose="020B0609020204030204" pitchFamily="49" charset="0"/>
                        </a:rPr>
                        <a:t>    </a:t>
                      </a:r>
                      <a:r>
                        <a:rPr lang="en-US" sz="900" b="0" dirty="0" smtClean="0">
                          <a:solidFill>
                            <a:srgbClr val="808080"/>
                          </a:solidFill>
                          <a:effectLst/>
                          <a:latin typeface="Consolas" panose="020B0609020204030204" pitchFamily="49" charset="0"/>
                        </a:rPr>
                        <a:t>&lt;</a:t>
                      </a:r>
                      <a:r>
                        <a:rPr lang="en-US" sz="900" b="0" dirty="0" smtClean="0">
                          <a:solidFill>
                            <a:srgbClr val="569CD6"/>
                          </a:solidFill>
                          <a:effectLst/>
                          <a:latin typeface="Consolas" panose="020B0609020204030204" pitchFamily="49" charset="0"/>
                        </a:rPr>
                        <a:t>div</a:t>
                      </a:r>
                      <a:r>
                        <a:rPr lang="en-US" sz="900" b="0" dirty="0" smtClean="0">
                          <a:solidFill>
                            <a:srgbClr val="D4D4D4"/>
                          </a:solidFill>
                          <a:effectLst/>
                          <a:latin typeface="Consolas" panose="020B0609020204030204" pitchFamily="49" charset="0"/>
                        </a:rPr>
                        <a:t> </a:t>
                      </a:r>
                      <a:r>
                        <a:rPr lang="en-US" sz="900" b="0" dirty="0" err="1" smtClean="0">
                          <a:solidFill>
                            <a:srgbClr val="9CDCFE"/>
                          </a:solidFill>
                          <a:effectLst/>
                          <a:latin typeface="Consolas" panose="020B0609020204030204" pitchFamily="49" charset="0"/>
                        </a:rPr>
                        <a:t>className</a:t>
                      </a:r>
                      <a:r>
                        <a:rPr lang="en-US" sz="900" b="0" dirty="0" smtClean="0">
                          <a:solidFill>
                            <a:srgbClr val="D4D4D4"/>
                          </a:solidFill>
                          <a:effectLst/>
                          <a:latin typeface="Consolas" panose="020B0609020204030204" pitchFamily="49" charset="0"/>
                        </a:rPr>
                        <a:t>=</a:t>
                      </a:r>
                      <a:r>
                        <a:rPr lang="en-US" sz="900" b="0" dirty="0" smtClean="0">
                          <a:solidFill>
                            <a:srgbClr val="CE9178"/>
                          </a:solidFill>
                          <a:effectLst/>
                          <a:latin typeface="Consolas" panose="020B0609020204030204" pitchFamily="49" charset="0"/>
                        </a:rPr>
                        <a:t>"emblem"</a:t>
                      </a:r>
                      <a:r>
                        <a:rPr lang="en-US" sz="900" b="0" dirty="0" smtClean="0">
                          <a:solidFill>
                            <a:srgbClr val="D4D4D4"/>
                          </a:solidFill>
                          <a:effectLst/>
                          <a:latin typeface="Consolas" panose="020B0609020204030204" pitchFamily="49" charset="0"/>
                        </a:rPr>
                        <a:t> </a:t>
                      </a:r>
                      <a:r>
                        <a:rPr lang="en-US" sz="900" b="0" dirty="0" smtClean="0">
                          <a:solidFill>
                            <a:srgbClr val="9CDCFE"/>
                          </a:solidFill>
                          <a:effectLst/>
                          <a:latin typeface="Consolas" panose="020B0609020204030204" pitchFamily="49" charset="0"/>
                        </a:rPr>
                        <a:t>style</a:t>
                      </a:r>
                      <a:r>
                        <a:rPr lang="en-US" sz="900" b="0" dirty="0" smtClean="0">
                          <a:solidFill>
                            <a:srgbClr val="D4D4D4"/>
                          </a:solidFill>
                          <a:effectLst/>
                          <a:latin typeface="Consolas" panose="020B0609020204030204" pitchFamily="49" charset="0"/>
                        </a:rPr>
                        <a:t>=</a:t>
                      </a:r>
                      <a:r>
                        <a:rPr lang="en-US" sz="900" b="0" dirty="0" smtClean="0">
                          <a:solidFill>
                            <a:srgbClr val="569CD6"/>
                          </a:solidFill>
                          <a:effectLst/>
                          <a:latin typeface="Consolas" panose="020B0609020204030204" pitchFamily="49" charset="0"/>
                        </a:rPr>
                        <a:t>{</a:t>
                      </a:r>
                      <a:r>
                        <a:rPr lang="en-US" sz="900" b="0" dirty="0" smtClean="0">
                          <a:solidFill>
                            <a:srgbClr val="D4D4D4"/>
                          </a:solidFill>
                          <a:effectLst/>
                          <a:latin typeface="Consolas" panose="020B0609020204030204" pitchFamily="49" charset="0"/>
                        </a:rPr>
                        <a:t>{</a:t>
                      </a:r>
                      <a:r>
                        <a:rPr lang="en-US" sz="900" b="0" dirty="0" err="1" smtClean="0">
                          <a:solidFill>
                            <a:srgbClr val="CE9178"/>
                          </a:solidFill>
                          <a:effectLst/>
                          <a:latin typeface="Consolas" panose="020B0609020204030204" pitchFamily="49" charset="0"/>
                        </a:rPr>
                        <a:t>backgroundImage</a:t>
                      </a:r>
                      <a:r>
                        <a:rPr lang="en-US" sz="900" b="0" dirty="0" smtClean="0">
                          <a:solidFill>
                            <a:srgbClr val="D4D4D4"/>
                          </a:solidFill>
                          <a:effectLst/>
                          <a:latin typeface="Consolas" panose="020B0609020204030204" pitchFamily="49" charset="0"/>
                        </a:rPr>
                        <a:t>: </a:t>
                      </a:r>
                      <a:r>
                        <a:rPr lang="en-US" sz="900" b="0" dirty="0" smtClean="0">
                          <a:solidFill>
                            <a:srgbClr val="CE9178"/>
                          </a:solidFill>
                          <a:effectLst/>
                          <a:latin typeface="Consolas" panose="020B0609020204030204" pitchFamily="49" charset="0"/>
                        </a:rPr>
                        <a:t>'</a:t>
                      </a:r>
                      <a:r>
                        <a:rPr lang="en-US" sz="900" b="0" dirty="0" err="1" smtClean="0">
                          <a:solidFill>
                            <a:srgbClr val="CE9178"/>
                          </a:solidFill>
                          <a:effectLst/>
                          <a:latin typeface="Consolas" panose="020B0609020204030204" pitchFamily="49" charset="0"/>
                        </a:rPr>
                        <a:t>url</a:t>
                      </a:r>
                      <a:r>
                        <a:rPr lang="en-US" sz="900" b="0" dirty="0" smtClean="0">
                          <a:solidFill>
                            <a:srgbClr val="CE9178"/>
                          </a:solidFill>
                          <a:effectLst/>
                          <a:latin typeface="Consolas" panose="020B0609020204030204" pitchFamily="49" charset="0"/>
                        </a:rPr>
                        <a:t>(https://www.bungie.net/'</a:t>
                      </a:r>
                      <a:r>
                        <a:rPr lang="en-US" sz="900" b="0" dirty="0" smtClean="0">
                          <a:solidFill>
                            <a:srgbClr val="D4D4D4"/>
                          </a:solidFill>
                          <a:effectLst/>
                          <a:latin typeface="Consolas" panose="020B0609020204030204" pitchFamily="49" charset="0"/>
                        </a:rPr>
                        <a:t> + </a:t>
                      </a:r>
                      <a:r>
                        <a:rPr lang="en-US" sz="900" b="0" dirty="0" err="1" smtClean="0">
                          <a:solidFill>
                            <a:srgbClr val="9CDCFE"/>
                          </a:solidFill>
                          <a:effectLst/>
                          <a:latin typeface="Consolas" panose="020B0609020204030204" pitchFamily="49" charset="0"/>
                        </a:rPr>
                        <a:t>item</a:t>
                      </a:r>
                      <a:r>
                        <a:rPr lang="en-US" sz="900" b="0" dirty="0" err="1" smtClean="0">
                          <a:solidFill>
                            <a:srgbClr val="D4D4D4"/>
                          </a:solidFill>
                          <a:effectLst/>
                          <a:latin typeface="Consolas" panose="020B0609020204030204" pitchFamily="49" charset="0"/>
                        </a:rPr>
                        <a:t>.emblemPath</a:t>
                      </a:r>
                      <a:r>
                        <a:rPr lang="en-US" sz="900" b="0" dirty="0" smtClean="0">
                          <a:solidFill>
                            <a:srgbClr val="D4D4D4"/>
                          </a:solidFill>
                          <a:effectLst/>
                          <a:latin typeface="Consolas" panose="020B0609020204030204" pitchFamily="49" charset="0"/>
                        </a:rPr>
                        <a:t> + </a:t>
                      </a:r>
                      <a:r>
                        <a:rPr lang="en-US" sz="900" b="0" dirty="0" smtClean="0">
                          <a:solidFill>
                            <a:srgbClr val="CE9178"/>
                          </a:solidFill>
                          <a:effectLst/>
                          <a:latin typeface="Consolas" panose="020B0609020204030204" pitchFamily="49" charset="0"/>
                        </a:rPr>
                        <a:t>')'</a:t>
                      </a:r>
                      <a:r>
                        <a:rPr lang="en-US" sz="900" b="0" dirty="0" smtClean="0">
                          <a:solidFill>
                            <a:srgbClr val="D4D4D4"/>
                          </a:solidFill>
                          <a:effectLst/>
                          <a:latin typeface="Consolas" panose="020B0609020204030204" pitchFamily="49" charset="0"/>
                        </a:rPr>
                        <a:t>}</a:t>
                      </a:r>
                      <a:r>
                        <a:rPr lang="en-US" sz="900" b="0" dirty="0" smtClean="0">
                          <a:solidFill>
                            <a:srgbClr val="569CD6"/>
                          </a:solidFill>
                          <a:effectLst/>
                          <a:latin typeface="Consolas" panose="020B0609020204030204" pitchFamily="49" charset="0"/>
                        </a:rPr>
                        <a:t>}</a:t>
                      </a:r>
                      <a:r>
                        <a:rPr lang="en-US" sz="900" b="0" dirty="0" smtClean="0">
                          <a:solidFill>
                            <a:srgbClr val="808080"/>
                          </a:solidFill>
                          <a:effectLst/>
                          <a:latin typeface="Consolas" panose="020B0609020204030204" pitchFamily="49" charset="0"/>
                        </a:rPr>
                        <a:t>&gt;&lt;/</a:t>
                      </a:r>
                      <a:r>
                        <a:rPr lang="en-US" sz="900" b="0" dirty="0" smtClean="0">
                          <a:solidFill>
                            <a:srgbClr val="569CD6"/>
                          </a:solidFill>
                          <a:effectLst/>
                          <a:latin typeface="Consolas" panose="020B0609020204030204" pitchFamily="49" charset="0"/>
                        </a:rPr>
                        <a:t>div</a:t>
                      </a:r>
                      <a:r>
                        <a:rPr lang="en-US" sz="9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div</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className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"character-details"</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className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displayName</a:t>
                      </a:r>
                      <a:r>
                        <a:rPr lang="en-US" sz="1000" b="0" dirty="0" smtClean="0">
                          <a:solidFill>
                            <a:srgbClr val="CE9178"/>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&gt;</a:t>
                      </a:r>
                      <a:r>
                        <a:rPr lang="en-US" sz="1000" b="0" dirty="0" smtClean="0">
                          <a:solidFill>
                            <a:srgbClr val="569CD6"/>
                          </a:solidFill>
                          <a:effectLst/>
                          <a:latin typeface="Consolas" panose="020B0609020204030204" pitchFamily="49" charset="0"/>
                        </a:rPr>
                        <a:t>{</a:t>
                      </a:r>
                      <a:r>
                        <a:rPr lang="en-US" sz="1000" b="0" dirty="0" err="1" smtClean="0">
                          <a:solidFill>
                            <a:srgbClr val="9CDCFE"/>
                          </a:solidFill>
                          <a:effectLst/>
                          <a:latin typeface="Consolas" panose="020B0609020204030204" pitchFamily="49" charset="0"/>
                        </a:rPr>
                        <a:t>item</a:t>
                      </a:r>
                      <a:r>
                        <a:rPr lang="en-US" sz="1000" b="0" dirty="0" err="1" smtClean="0">
                          <a:solidFill>
                            <a:srgbClr val="D4D4D4"/>
                          </a:solidFill>
                          <a:effectLst/>
                          <a:latin typeface="Consolas" panose="020B0609020204030204" pitchFamily="49" charset="0"/>
                        </a:rPr>
                        <a:t>.displayName</a:t>
                      </a:r>
                      <a:r>
                        <a:rPr lang="en-US" sz="1000" b="0" dirty="0" smtClean="0">
                          <a:solidFill>
                            <a:srgbClr val="569CD6"/>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className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className</a:t>
                      </a:r>
                      <a:r>
                        <a:rPr lang="en-US" sz="1000" b="0" dirty="0" smtClean="0">
                          <a:solidFill>
                            <a:srgbClr val="CE9178"/>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&gt;</a:t>
                      </a:r>
                      <a:r>
                        <a:rPr lang="en-US" sz="1000" b="0" dirty="0" smtClean="0">
                          <a:solidFill>
                            <a:srgbClr val="569CD6"/>
                          </a:solidFill>
                          <a:effectLst/>
                          <a:latin typeface="Consolas" panose="020B0609020204030204" pitchFamily="49" charset="0"/>
                        </a:rPr>
                        <a:t>{</a:t>
                      </a:r>
                      <a:r>
                        <a:rPr lang="en-US" sz="1000" b="0" dirty="0" err="1" smtClean="0">
                          <a:solidFill>
                            <a:srgbClr val="9CDCFE"/>
                          </a:solidFill>
                          <a:effectLst/>
                          <a:latin typeface="Consolas" panose="020B0609020204030204" pitchFamily="49" charset="0"/>
                        </a:rPr>
                        <a:t>item</a:t>
                      </a:r>
                      <a:r>
                        <a:rPr lang="en-US" sz="1000" b="0" dirty="0" err="1" smtClean="0">
                          <a:solidFill>
                            <a:srgbClr val="D4D4D4"/>
                          </a:solidFill>
                          <a:effectLst/>
                          <a:latin typeface="Consolas" panose="020B0609020204030204" pitchFamily="49" charset="0"/>
                        </a:rPr>
                        <a:t>.class_name</a:t>
                      </a:r>
                      <a:r>
                        <a:rPr lang="en-US" sz="1000" b="0" dirty="0" smtClean="0">
                          <a:solidFill>
                            <a:srgbClr val="569CD6"/>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className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raceGender</a:t>
                      </a:r>
                      <a:r>
                        <a:rPr lang="en-US" sz="1000" b="0" dirty="0" smtClean="0">
                          <a:solidFill>
                            <a:srgbClr val="CE9178"/>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&gt;</a:t>
                      </a:r>
                      <a:r>
                        <a:rPr lang="en-US" sz="1000" b="0" dirty="0" smtClean="0">
                          <a:solidFill>
                            <a:srgbClr val="569CD6"/>
                          </a:solidFill>
                          <a:effectLst/>
                          <a:latin typeface="Consolas" panose="020B0609020204030204" pitchFamily="49" charset="0"/>
                        </a:rPr>
                        <a:t>{</a:t>
                      </a:r>
                      <a:r>
                        <a:rPr lang="en-US" sz="1000" b="0" dirty="0" err="1" smtClean="0">
                          <a:solidFill>
                            <a:srgbClr val="9CDCFE"/>
                          </a:solidFill>
                          <a:effectLst/>
                          <a:latin typeface="Consolas" panose="020B0609020204030204" pitchFamily="49" charset="0"/>
                        </a:rPr>
                        <a:t>item</a:t>
                      </a:r>
                      <a:r>
                        <a:rPr lang="en-US" sz="1000" b="0" dirty="0" err="1" smtClean="0">
                          <a:solidFill>
                            <a:srgbClr val="D4D4D4"/>
                          </a:solidFill>
                          <a:effectLst/>
                          <a:latin typeface="Consolas" panose="020B0609020204030204" pitchFamily="49" charset="0"/>
                        </a:rPr>
                        <a:t>.race_name</a:t>
                      </a:r>
                      <a:r>
                        <a:rPr lang="en-US" sz="1000" b="0" dirty="0" smtClean="0">
                          <a:solidFill>
                            <a:srgbClr val="569CD6"/>
                          </a:solidFill>
                          <a:effectLst/>
                          <a:latin typeface="Consolas" panose="020B0609020204030204" pitchFamily="49" charset="0"/>
                        </a:rPr>
                        <a:t>}</a:t>
                      </a:r>
                      <a:r>
                        <a:rPr lang="en-US" sz="1000" b="0" dirty="0" smtClean="0">
                          <a:solidFill>
                            <a:srgbClr val="D4D4D4"/>
                          </a:solidFill>
                          <a:effectLst/>
                          <a:latin typeface="Consolas" panose="020B0609020204030204" pitchFamily="49" charset="0"/>
                        </a:rPr>
                        <a:t> </a:t>
                      </a:r>
                      <a:r>
                        <a:rPr lang="en-US" sz="1000" b="0" dirty="0" smtClean="0">
                          <a:solidFill>
                            <a:srgbClr val="569CD6"/>
                          </a:solidFill>
                          <a:effectLst/>
                          <a:latin typeface="Consolas" panose="020B0609020204030204" pitchFamily="49" charset="0"/>
                        </a:rPr>
                        <a:t>{</a:t>
                      </a:r>
                      <a:r>
                        <a:rPr lang="en-US" sz="1000" b="0" dirty="0" err="1" smtClean="0">
                          <a:solidFill>
                            <a:srgbClr val="9CDCFE"/>
                          </a:solidFill>
                          <a:effectLst/>
                          <a:latin typeface="Consolas" panose="020B0609020204030204" pitchFamily="49" charset="0"/>
                        </a:rPr>
                        <a:t>item</a:t>
                      </a:r>
                      <a:r>
                        <a:rPr lang="en-US" sz="1000" b="0" dirty="0" err="1" smtClean="0">
                          <a:solidFill>
                            <a:srgbClr val="D4D4D4"/>
                          </a:solidFill>
                          <a:effectLst/>
                          <a:latin typeface="Consolas" panose="020B0609020204030204" pitchFamily="49" charset="0"/>
                        </a:rPr>
                        <a:t>.gender_name</a:t>
                      </a:r>
                      <a:r>
                        <a:rPr lang="en-US" sz="1000" b="0" dirty="0" smtClean="0">
                          <a:solidFill>
                            <a:srgbClr val="569CD6"/>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className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"level"</a:t>
                      </a:r>
                      <a:r>
                        <a:rPr lang="en-US" sz="1000" b="0" dirty="0" smtClean="0">
                          <a:solidFill>
                            <a:srgbClr val="808080"/>
                          </a:solidFill>
                          <a:effectLst/>
                          <a:latin typeface="Consolas" panose="020B0609020204030204" pitchFamily="49" charset="0"/>
                        </a:rPr>
                        <a:t>&gt;</a:t>
                      </a:r>
                      <a:r>
                        <a:rPr lang="en-US" sz="1000" b="0" dirty="0" smtClean="0">
                          <a:solidFill>
                            <a:srgbClr val="569CD6"/>
                          </a:solidFill>
                          <a:effectLst/>
                          <a:latin typeface="Consolas" panose="020B0609020204030204" pitchFamily="49" charset="0"/>
                        </a:rPr>
                        <a:t>{</a:t>
                      </a:r>
                      <a:r>
                        <a:rPr lang="en-US" sz="1000" b="0" dirty="0" err="1" smtClean="0">
                          <a:solidFill>
                            <a:srgbClr val="9CDCFE"/>
                          </a:solidFill>
                          <a:effectLst/>
                          <a:latin typeface="Consolas" panose="020B0609020204030204" pitchFamily="49" charset="0"/>
                        </a:rPr>
                        <a:t>item</a:t>
                      </a:r>
                      <a:r>
                        <a:rPr lang="en-US" sz="1000" b="0" dirty="0" err="1" smtClean="0">
                          <a:solidFill>
                            <a:srgbClr val="D4D4D4"/>
                          </a:solidFill>
                          <a:effectLst/>
                          <a:latin typeface="Consolas" panose="020B0609020204030204" pitchFamily="49" charset="0"/>
                        </a:rPr>
                        <a:t>.baseCharacterLevel</a:t>
                      </a:r>
                      <a:r>
                        <a:rPr lang="en-US" sz="1000" b="0" dirty="0" smtClean="0">
                          <a:solidFill>
                            <a:srgbClr val="569CD6"/>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className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powerLevel</a:t>
                      </a:r>
                      <a:r>
                        <a:rPr lang="en-US" sz="1000" b="0" dirty="0" smtClean="0">
                          <a:solidFill>
                            <a:srgbClr val="CE9178"/>
                          </a:solidFill>
                          <a:effectLst/>
                          <a:latin typeface="Consolas" panose="020B0609020204030204" pitchFamily="49" charset="0"/>
                        </a:rPr>
                        <a:t> light"</a:t>
                      </a:r>
                      <a:r>
                        <a:rPr lang="en-US" sz="1000" b="0" dirty="0" smtClean="0">
                          <a:solidFill>
                            <a:srgbClr val="808080"/>
                          </a:solidFill>
                          <a:effectLst/>
                          <a:latin typeface="Consolas" panose="020B0609020204030204" pitchFamily="49" charset="0"/>
                        </a:rPr>
                        <a:t>&gt;</a:t>
                      </a:r>
                      <a:r>
                        <a:rPr lang="en-US" sz="1000" b="0" dirty="0" smtClean="0">
                          <a:solidFill>
                            <a:srgbClr val="569CD6"/>
                          </a:solidFill>
                          <a:effectLst/>
                          <a:latin typeface="Consolas" panose="020B0609020204030204" pitchFamily="49" charset="0"/>
                        </a:rPr>
                        <a:t>{</a:t>
                      </a:r>
                      <a:r>
                        <a:rPr lang="en-US" sz="1000" b="0" dirty="0" err="1" smtClean="0">
                          <a:solidFill>
                            <a:srgbClr val="9CDCFE"/>
                          </a:solidFill>
                          <a:effectLst/>
                          <a:latin typeface="Consolas" panose="020B0609020204030204" pitchFamily="49" charset="0"/>
                        </a:rPr>
                        <a:t>item</a:t>
                      </a:r>
                      <a:r>
                        <a:rPr lang="en-US" sz="1000" b="0" dirty="0" err="1" smtClean="0">
                          <a:solidFill>
                            <a:srgbClr val="D4D4D4"/>
                          </a:solidFill>
                          <a:effectLst/>
                          <a:latin typeface="Consolas" panose="020B0609020204030204" pitchFamily="49" charset="0"/>
                        </a:rPr>
                        <a:t>.light</a:t>
                      </a:r>
                      <a:r>
                        <a:rPr lang="en-US" sz="1000" b="0" dirty="0" smtClean="0">
                          <a:solidFill>
                            <a:srgbClr val="569CD6"/>
                          </a:solidFill>
                          <a:effectLst/>
                          <a:latin typeface="Consolas" panose="020B0609020204030204" pitchFamily="49" charset="0"/>
                        </a:rPr>
                        <a:t>}</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span</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div</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808080"/>
                          </a:solidFill>
                          <a:effectLst/>
                          <a:latin typeface="Consolas" panose="020B0609020204030204" pitchFamily="49" charset="0"/>
                        </a:rPr>
                        <a:t>&lt;/</a:t>
                      </a:r>
                      <a:r>
                        <a:rPr lang="en-US" sz="1000" b="0" dirty="0" smtClean="0">
                          <a:solidFill>
                            <a:srgbClr val="569CD6"/>
                          </a:solidFill>
                          <a:effectLst/>
                          <a:latin typeface="Consolas" panose="020B0609020204030204" pitchFamily="49" charset="0"/>
                        </a:rPr>
                        <a:t>div</a:t>
                      </a:r>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a:t>
                      </a:r>
                    </a:p>
                  </a:txBody>
                  <a:tcPr>
                    <a:solidFill>
                      <a:srgbClr val="1E1E1E"/>
                    </a:solidFill>
                  </a:tcPr>
                </a:tc>
              </a:tr>
            </a:tbl>
          </a:graphicData>
        </a:graphic>
      </p:graphicFrame>
      <p:sp>
        <p:nvSpPr>
          <p:cNvPr id="13" name="Right Arrow 12"/>
          <p:cNvSpPr/>
          <p:nvPr/>
        </p:nvSpPr>
        <p:spPr>
          <a:xfrm rot="21149416">
            <a:off x="1556501" y="5056266"/>
            <a:ext cx="2992321" cy="448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0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Adding jQuery to your project:</a:t>
            </a:r>
            <a:endParaRPr lang="en-US" dirty="0"/>
          </a:p>
        </p:txBody>
      </p:sp>
      <p:sp>
        <p:nvSpPr>
          <p:cNvPr id="5" name="Content Placeholder 4"/>
          <p:cNvSpPr>
            <a:spLocks noGrp="1"/>
          </p:cNvSpPr>
          <p:nvPr>
            <p:ph sz="half" idx="1"/>
          </p:nvPr>
        </p:nvSpPr>
        <p:spPr/>
        <p:txBody>
          <a:bodyPr/>
          <a:lstStyle/>
          <a:p>
            <a:r>
              <a:rPr lang="en-IE" dirty="0" smtClean="0"/>
              <a:t>If you’re using Bootstrap or Moment, you’ve already included jQuery.</a:t>
            </a:r>
          </a:p>
          <a:p>
            <a:r>
              <a:rPr lang="en-IE" dirty="0" smtClean="0"/>
              <a:t>It’s very easy to get started.</a:t>
            </a:r>
          </a:p>
          <a:p>
            <a:r>
              <a:rPr lang="en-IE" dirty="0" smtClean="0"/>
              <a:t>Works well with server rendered web pages.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757050600"/>
              </p:ext>
            </p:extLst>
          </p:nvPr>
        </p:nvGraphicFramePr>
        <p:xfrm>
          <a:off x="6172200" y="2500521"/>
          <a:ext cx="5181600" cy="1188720"/>
        </p:xfrm>
        <a:graphic>
          <a:graphicData uri="http://schemas.openxmlformats.org/drawingml/2006/table">
            <a:tbl>
              <a:tblPr firstRow="1" bandRow="1">
                <a:tableStyleId>{5C22544A-7EE6-4342-B048-85BDC9FD1C3A}</a:tableStyleId>
              </a:tblPr>
              <a:tblGrid>
                <a:gridCol w="5181600"/>
              </a:tblGrid>
              <a:tr h="370840">
                <a:tc>
                  <a:txBody>
                    <a:bodyPr/>
                    <a:lstStyle/>
                    <a:p>
                      <a:r>
                        <a:rPr lang="en-US" sz="1200" b="0" dirty="0" smtClean="0">
                          <a:solidFill>
                            <a:srgbClr val="D4D4D4"/>
                          </a:solidFill>
                          <a:effectLst/>
                          <a:latin typeface="Consolas" panose="020B0609020204030204" pitchFamily="49" charset="0"/>
                        </a:rPr>
                        <a:t>{% block scripts %}</a:t>
                      </a:r>
                    </a:p>
                    <a:p>
                      <a:r>
                        <a:rPr lang="en-US" sz="1200" b="0" dirty="0" smtClean="0">
                          <a:solidFill>
                            <a:srgbClr val="D4D4D4"/>
                          </a:solidFill>
                          <a:effectLst/>
                          <a:latin typeface="Consolas" panose="020B0609020204030204" pitchFamily="49" charset="0"/>
                        </a:rPr>
                        <a:t>{{ super() }}</a:t>
                      </a:r>
                    </a:p>
                    <a:p>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moment.include_moment</a:t>
                      </a:r>
                      <a:r>
                        <a:rPr lang="en-US" sz="1200" b="0" dirty="0" smtClean="0">
                          <a:solidFill>
                            <a:srgbClr val="D4D4D4"/>
                          </a:solidFill>
                          <a:effectLst/>
                          <a:latin typeface="Consolas" panose="020B0609020204030204" pitchFamily="49" charset="0"/>
                        </a:rPr>
                        <a:t>() }}</a:t>
                      </a:r>
                    </a:p>
                    <a:p>
                      <a:r>
                        <a:rPr lang="en-US" sz="1200" b="0" dirty="0" smtClean="0">
                          <a:solidFill>
                            <a:srgbClr val="D4D4D4"/>
                          </a:solidFill>
                          <a:effectLst/>
                          <a:latin typeface="Consolas" panose="020B0609020204030204" pitchFamily="49" charset="0"/>
                        </a:rPr>
                        <a:t>{% </a:t>
                      </a:r>
                      <a:r>
                        <a:rPr lang="en-US" sz="1200" b="0" dirty="0" err="1" smtClean="0">
                          <a:solidFill>
                            <a:srgbClr val="D4D4D4"/>
                          </a:solidFill>
                          <a:effectLst/>
                          <a:latin typeface="Consolas" panose="020B0609020204030204" pitchFamily="49" charset="0"/>
                        </a:rPr>
                        <a:t>endblock</a:t>
                      </a:r>
                      <a:r>
                        <a:rPr lang="en-US" sz="1200" b="0" dirty="0" smtClean="0">
                          <a:solidFill>
                            <a:srgbClr val="D4D4D4"/>
                          </a:solidFill>
                          <a:effectLst/>
                          <a:latin typeface="Consolas" panose="020B0609020204030204" pitchFamily="49" charset="0"/>
                        </a:rPr>
                        <a:t> %}</a:t>
                      </a:r>
                    </a:p>
                    <a:p>
                      <a:r>
                        <a:rPr lang="en-US" sz="1200" b="0" dirty="0" smtClean="0">
                          <a:solidFill>
                            <a:srgbClr val="D4D4D4"/>
                          </a:solidFill>
                          <a:effectLst/>
                          <a:latin typeface="Consolas" panose="020B0609020204030204" pitchFamily="49" charset="0"/>
                        </a:rPr>
                        <a:t/>
                      </a:r>
                      <a:br>
                        <a:rPr lang="en-US" sz="1200" b="0" dirty="0" smtClean="0">
                          <a:solidFill>
                            <a:srgbClr val="D4D4D4"/>
                          </a:solidFill>
                          <a:effectLst/>
                          <a:latin typeface="Consolas" panose="020B0609020204030204" pitchFamily="49" charset="0"/>
                        </a:rPr>
                      </a:br>
                      <a:endParaRPr lang="en-US" sz="1200" b="0" dirty="0">
                        <a:solidFill>
                          <a:srgbClr val="D4D4D4"/>
                        </a:solidFill>
                        <a:effectLst/>
                        <a:latin typeface="Consolas" panose="020B0609020204030204" pitchFamily="49" charset="0"/>
                      </a:endParaRPr>
                    </a:p>
                  </a:txBody>
                  <a:tcPr>
                    <a:solidFill>
                      <a:srgbClr val="1E1E1E"/>
                    </a:solidFill>
                  </a:tcPr>
                </a:tc>
              </a:tr>
            </a:tbl>
          </a:graphicData>
        </a:graphic>
      </p:graphicFrame>
      <p:sp>
        <p:nvSpPr>
          <p:cNvPr id="8" name="TextBox 7"/>
          <p:cNvSpPr txBox="1"/>
          <p:nvPr/>
        </p:nvSpPr>
        <p:spPr>
          <a:xfrm>
            <a:off x="6096000" y="2131189"/>
            <a:ext cx="5114698" cy="369332"/>
          </a:xfrm>
          <a:prstGeom prst="rect">
            <a:avLst/>
          </a:prstGeom>
          <a:noFill/>
        </p:spPr>
        <p:txBody>
          <a:bodyPr wrap="square" rtlCol="0">
            <a:spAutoFit/>
          </a:bodyPr>
          <a:lstStyle/>
          <a:p>
            <a:r>
              <a:rPr lang="en-IE" dirty="0" smtClean="0"/>
              <a:t>base.html</a:t>
            </a:r>
            <a:endParaRPr lang="en-US" dirty="0"/>
          </a:p>
        </p:txBody>
      </p:sp>
      <p:sp>
        <p:nvSpPr>
          <p:cNvPr id="10" name="TextBox 9"/>
          <p:cNvSpPr txBox="1"/>
          <p:nvPr/>
        </p:nvSpPr>
        <p:spPr>
          <a:xfrm>
            <a:off x="846068" y="5039035"/>
            <a:ext cx="5114698" cy="369332"/>
          </a:xfrm>
          <a:prstGeom prst="rect">
            <a:avLst/>
          </a:prstGeom>
          <a:noFill/>
        </p:spPr>
        <p:txBody>
          <a:bodyPr wrap="square" rtlCol="0">
            <a:spAutoFit/>
          </a:bodyPr>
          <a:lstStyle/>
          <a:p>
            <a:r>
              <a:rPr lang="en-IE" dirty="0" smtClean="0"/>
              <a:t>index.html</a:t>
            </a:r>
            <a:endParaRPr lang="en-US" dirty="0"/>
          </a:p>
        </p:txBody>
      </p:sp>
      <p:pic>
        <p:nvPicPr>
          <p:cNvPr id="11" name="Picture 10"/>
          <p:cNvPicPr>
            <a:picLocks noChangeAspect="1"/>
          </p:cNvPicPr>
          <p:nvPr/>
        </p:nvPicPr>
        <p:blipFill>
          <a:blip r:embed="rId3"/>
          <a:stretch>
            <a:fillRect/>
          </a:stretch>
        </p:blipFill>
        <p:spPr>
          <a:xfrm>
            <a:off x="846068" y="5408367"/>
            <a:ext cx="10086975" cy="771525"/>
          </a:xfrm>
          <a:prstGeom prst="rect">
            <a:avLst/>
          </a:prstGeom>
        </p:spPr>
      </p:pic>
    </p:spTree>
    <p:extLst>
      <p:ext uri="{BB962C8B-B14F-4D97-AF65-F5344CB8AC3E}">
        <p14:creationId xmlns:p14="http://schemas.microsoft.com/office/powerpoint/2010/main" val="2754125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E" dirty="0" smtClean="0"/>
              <a:t>jQuery Modal:</a:t>
            </a:r>
            <a:endParaRPr lang="en-US" dirty="0"/>
          </a:p>
        </p:txBody>
      </p:sp>
      <p:sp>
        <p:nvSpPr>
          <p:cNvPr id="8" name="Content Placeholder 7"/>
          <p:cNvSpPr>
            <a:spLocks noGrp="1"/>
          </p:cNvSpPr>
          <p:nvPr>
            <p:ph sz="half" idx="1"/>
          </p:nvPr>
        </p:nvSpPr>
        <p:spPr>
          <a:xfrm>
            <a:off x="347134" y="1825625"/>
            <a:ext cx="4047066" cy="4351338"/>
          </a:xfrm>
        </p:spPr>
        <p:txBody>
          <a:bodyPr>
            <a:normAutofit/>
          </a:bodyPr>
          <a:lstStyle/>
          <a:p>
            <a:r>
              <a:rPr lang="en-IE" sz="2000" smtClean="0"/>
              <a:t>jQuery makes </a:t>
            </a:r>
            <a:r>
              <a:rPr lang="en-IE" sz="2000" dirty="0" smtClean="0"/>
              <a:t>it easy to interact with server rendered HTML.</a:t>
            </a:r>
          </a:p>
        </p:txBody>
      </p:sp>
      <p:pic>
        <p:nvPicPr>
          <p:cNvPr id="10" name="Content Placeholder 9"/>
          <p:cNvPicPr>
            <a:picLocks noGrp="1" noChangeAspect="1"/>
          </p:cNvPicPr>
          <p:nvPr>
            <p:ph sz="half" idx="2"/>
          </p:nvPr>
        </p:nvPicPr>
        <p:blipFill>
          <a:blip r:embed="rId3"/>
          <a:stretch>
            <a:fillRect/>
          </a:stretch>
        </p:blipFill>
        <p:spPr>
          <a:xfrm>
            <a:off x="4394200" y="1428220"/>
            <a:ext cx="7543801" cy="4113813"/>
          </a:xfrm>
          <a:prstGeom prst="rect">
            <a:avLst/>
          </a:prstGeom>
        </p:spPr>
      </p:pic>
      <p:pic>
        <p:nvPicPr>
          <p:cNvPr id="11" name="Picture 10"/>
          <p:cNvPicPr>
            <a:picLocks noChangeAspect="1"/>
          </p:cNvPicPr>
          <p:nvPr/>
        </p:nvPicPr>
        <p:blipFill>
          <a:blip r:embed="rId4"/>
          <a:stretch>
            <a:fillRect/>
          </a:stretch>
        </p:blipFill>
        <p:spPr>
          <a:xfrm>
            <a:off x="347134" y="4585114"/>
            <a:ext cx="3572933" cy="685714"/>
          </a:xfrm>
          <a:prstGeom prst="rect">
            <a:avLst/>
          </a:prstGeom>
        </p:spPr>
      </p:pic>
    </p:spTree>
    <p:extLst>
      <p:ext uri="{BB962C8B-B14F-4D97-AF65-F5344CB8AC3E}">
        <p14:creationId xmlns:p14="http://schemas.microsoft.com/office/powerpoint/2010/main" val="27595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E" dirty="0" smtClean="0"/>
              <a:t>Creating the Modal:</a:t>
            </a:r>
            <a:endParaRPr lang="en-US" dirty="0"/>
          </a:p>
        </p:txBody>
      </p:sp>
      <p:sp>
        <p:nvSpPr>
          <p:cNvPr id="8" name="Text Placeholder 7"/>
          <p:cNvSpPr>
            <a:spLocks noGrp="1"/>
          </p:cNvSpPr>
          <p:nvPr>
            <p:ph type="body" idx="1"/>
          </p:nvPr>
        </p:nvSpPr>
        <p:spPr>
          <a:xfrm>
            <a:off x="822194" y="1946529"/>
            <a:ext cx="4185623" cy="576262"/>
          </a:xfrm>
        </p:spPr>
        <p:txBody>
          <a:bodyPr/>
          <a:lstStyle/>
          <a:p>
            <a:r>
              <a:rPr lang="en-IE" dirty="0" smtClean="0"/>
              <a:t>Bootstrap modal:</a:t>
            </a:r>
            <a:endParaRPr lang="en-US" dirty="0"/>
          </a:p>
        </p:txBody>
      </p:sp>
      <p:graphicFrame>
        <p:nvGraphicFramePr>
          <p:cNvPr id="6" name="Content Placeholder 3"/>
          <p:cNvGraphicFramePr>
            <a:graphicFrameLocks noGrp="1"/>
          </p:cNvGraphicFramePr>
          <p:nvPr>
            <p:ph sz="half" idx="2"/>
            <p:extLst>
              <p:ext uri="{D42A27DB-BD31-4B8C-83A1-F6EECF244321}">
                <p14:modId xmlns:p14="http://schemas.microsoft.com/office/powerpoint/2010/main" val="4278500670"/>
              </p:ext>
            </p:extLst>
          </p:nvPr>
        </p:nvGraphicFramePr>
        <p:xfrm>
          <a:off x="6170612" y="2505075"/>
          <a:ext cx="5653958" cy="3238500"/>
        </p:xfrm>
        <a:graphic>
          <a:graphicData uri="http://schemas.openxmlformats.org/drawingml/2006/table">
            <a:tbl>
              <a:tblPr firstRow="1" bandRow="1">
                <a:tableStyleId>{5C22544A-7EE6-4342-B048-85BDC9FD1C3A}</a:tableStyleId>
              </a:tblPr>
              <a:tblGrid>
                <a:gridCol w="5653958"/>
              </a:tblGrid>
              <a:tr h="370840">
                <a:tc>
                  <a:txBody>
                    <a:bodyPr/>
                    <a:lstStyle/>
                    <a:p>
                      <a:r>
                        <a:rPr lang="en-US" sz="1050" b="0" dirty="0" smtClean="0">
                          <a:solidFill>
                            <a:srgbClr val="9CDCFE"/>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a:t>
                      </a:r>
                      <a:r>
                        <a:rPr lang="en-US" sz="1050" b="0" dirty="0" smtClean="0">
                          <a:solidFill>
                            <a:srgbClr val="4EC9B0"/>
                          </a:solidFill>
                          <a:effectLst/>
                          <a:latin typeface="Consolas" panose="020B0609020204030204" pitchFamily="49" charset="0"/>
                        </a:rPr>
                        <a:t>document</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ready</a:t>
                      </a:r>
                      <a:r>
                        <a:rPr lang="en-US" sz="1050" b="0" dirty="0" smtClean="0">
                          <a:solidFill>
                            <a:srgbClr val="D4D4D4"/>
                          </a:solidFill>
                          <a:effectLst/>
                          <a:latin typeface="Consolas" panose="020B0609020204030204" pitchFamily="49" charset="0"/>
                        </a:rPr>
                        <a:t>( () </a:t>
                      </a:r>
                      <a:r>
                        <a:rPr lang="en-US" sz="1050" b="0" dirty="0" smtClean="0">
                          <a:solidFill>
                            <a:srgbClr val="569CD6"/>
                          </a:solidFill>
                          <a:effectLst/>
                          <a:latin typeface="Consolas" panose="020B0609020204030204" pitchFamily="49" charset="0"/>
                        </a:rPr>
                        <a:t>=&gt;</a:t>
                      </a:r>
                      <a:r>
                        <a:rPr lang="en-US" sz="1050" b="0" dirty="0" smtClean="0">
                          <a:solidFill>
                            <a:srgbClr val="D4D4D4"/>
                          </a:solidFill>
                          <a:effectLst/>
                          <a:latin typeface="Consolas" panose="020B0609020204030204" pitchFamily="49" charset="0"/>
                        </a:rPr>
                        <a:t>{</a:t>
                      </a:r>
                    </a:p>
                    <a:p>
                      <a:r>
                        <a:rPr lang="en-US" sz="1050" b="0" dirty="0" smtClean="0">
                          <a:solidFill>
                            <a:srgbClr val="9CDCFE"/>
                          </a:solidFill>
                          <a:effectLst/>
                          <a:latin typeface="Consolas" panose="020B0609020204030204" pitchFamily="49" charset="0"/>
                        </a:rPr>
                        <a:t>    $</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'.image-modal'</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on</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'click'</a:t>
                      </a:r>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event</a:t>
                      </a:r>
                      <a:r>
                        <a:rPr lang="en-US" sz="1050" b="0" dirty="0" smtClean="0">
                          <a:solidFill>
                            <a:srgbClr val="D4D4D4"/>
                          </a:solidFill>
                          <a:effectLst/>
                          <a:latin typeface="Consolas" panose="020B0609020204030204" pitchFamily="49" charset="0"/>
                        </a:rPr>
                        <a:t>) </a:t>
                      </a:r>
                      <a:r>
                        <a:rPr lang="en-US" sz="1050" b="0" dirty="0" smtClean="0">
                          <a:solidFill>
                            <a:srgbClr val="569CD6"/>
                          </a:solidFill>
                          <a:effectLst/>
                          <a:latin typeface="Consolas" panose="020B0609020204030204" pitchFamily="49" charset="0"/>
                        </a:rPr>
                        <a:t>=&gt;</a:t>
                      </a:r>
                      <a:r>
                        <a:rPr lang="en-US" sz="1050" b="0" dirty="0" smtClean="0">
                          <a:solidFill>
                            <a:srgbClr val="D4D4D4"/>
                          </a:solidFill>
                          <a:effectLst/>
                          <a:latin typeface="Consolas" panose="020B0609020204030204" pitchFamily="49" charset="0"/>
                        </a:rPr>
                        <a:t> {</a:t>
                      </a:r>
                    </a:p>
                    <a:p>
                      <a:r>
                        <a:rPr lang="en-US" sz="1050" b="0" dirty="0" smtClean="0">
                          <a:solidFill>
                            <a:srgbClr val="6A9955"/>
                          </a:solidFill>
                          <a:effectLst/>
                          <a:latin typeface="Consolas" panose="020B0609020204030204" pitchFamily="49" charset="0"/>
                        </a:rPr>
                        <a:t>        // Set variables:</a:t>
                      </a:r>
                      <a:endParaRPr lang="en-US" sz="1050" b="0" dirty="0" smtClean="0">
                        <a:solidFill>
                          <a:srgbClr val="D4D4D4"/>
                        </a:solidFill>
                        <a:effectLst/>
                        <a:latin typeface="Consolas" panose="020B0609020204030204" pitchFamily="49" charset="0"/>
                      </a:endParaRPr>
                    </a:p>
                    <a:p>
                      <a:r>
                        <a:rPr lang="en-US" sz="1050" b="0" dirty="0" smtClean="0">
                          <a:solidFill>
                            <a:srgbClr val="569CD6"/>
                          </a:solidFill>
                          <a:effectLst/>
                          <a:latin typeface="Consolas" panose="020B0609020204030204" pitchFamily="49" charset="0"/>
                        </a:rPr>
                        <a:t>        </a:t>
                      </a:r>
                      <a:r>
                        <a:rPr lang="en-US" sz="1050" b="0" dirty="0" err="1" smtClean="0">
                          <a:solidFill>
                            <a:srgbClr val="569CD6"/>
                          </a:solidFill>
                          <a:effectLst/>
                          <a:latin typeface="Consolas" panose="020B0609020204030204" pitchFamily="49" charset="0"/>
                        </a:rPr>
                        <a:t>var</a:t>
                      </a:r>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$id</a:t>
                      </a:r>
                      <a:r>
                        <a:rPr lang="en-US" sz="1050" b="0" dirty="0" smtClean="0">
                          <a:solidFill>
                            <a:srgbClr val="D4D4D4"/>
                          </a:solidFill>
                          <a:effectLst/>
                          <a:latin typeface="Consolas" panose="020B0609020204030204" pitchFamily="49" charset="0"/>
                        </a:rPr>
                        <a:t> = </a:t>
                      </a:r>
                      <a:r>
                        <a:rPr lang="en-US" sz="1050" b="0" dirty="0" smtClean="0">
                          <a:solidFill>
                            <a:srgbClr val="9CDCFE"/>
                          </a:solidFill>
                          <a:effectLst/>
                          <a:latin typeface="Consolas" panose="020B0609020204030204" pitchFamily="49" charset="0"/>
                        </a:rPr>
                        <a:t>event</a:t>
                      </a:r>
                      <a:r>
                        <a:rPr lang="en-US" sz="1050" b="0" dirty="0" smtClean="0">
                          <a:solidFill>
                            <a:srgbClr val="D4D4D4"/>
                          </a:solidFill>
                          <a:effectLst/>
                          <a:latin typeface="Consolas" panose="020B0609020204030204" pitchFamily="49" charset="0"/>
                        </a:rPr>
                        <a:t>.currentTarget.id;</a:t>
                      </a:r>
                    </a:p>
                    <a:p>
                      <a:r>
                        <a:rPr lang="en-US" sz="1050" b="0" dirty="0" smtClean="0">
                          <a:solidFill>
                            <a:srgbClr val="569CD6"/>
                          </a:solidFill>
                          <a:effectLst/>
                          <a:latin typeface="Consolas" panose="020B0609020204030204" pitchFamily="49" charset="0"/>
                        </a:rPr>
                        <a:t>        </a:t>
                      </a:r>
                      <a:r>
                        <a:rPr lang="en-US" sz="1050" b="0" dirty="0" err="1" smtClean="0">
                          <a:solidFill>
                            <a:srgbClr val="569CD6"/>
                          </a:solidFill>
                          <a:effectLst/>
                          <a:latin typeface="Consolas" panose="020B0609020204030204" pitchFamily="49" charset="0"/>
                        </a:rPr>
                        <a:t>var</a:t>
                      </a:r>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$icon</a:t>
                      </a:r>
                      <a:r>
                        <a:rPr lang="en-US" sz="1050" b="0" dirty="0" smtClean="0">
                          <a:solidFill>
                            <a:srgbClr val="D4D4D4"/>
                          </a:solidFill>
                          <a:effectLst/>
                          <a:latin typeface="Consolas" panose="020B0609020204030204" pitchFamily="49" charset="0"/>
                        </a:rPr>
                        <a:t> = </a:t>
                      </a:r>
                      <a:r>
                        <a:rPr lang="en-US" sz="1050" b="0" dirty="0" smtClean="0">
                          <a:solidFill>
                            <a:srgbClr val="9CDCFE"/>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 + </a:t>
                      </a:r>
                      <a:r>
                        <a:rPr lang="en-US" sz="1050" b="0" dirty="0" smtClean="0">
                          <a:solidFill>
                            <a:srgbClr val="9CDCFE"/>
                          </a:solidFill>
                          <a:effectLst/>
                          <a:latin typeface="Consolas" panose="020B0609020204030204" pitchFamily="49" charset="0"/>
                        </a:rPr>
                        <a:t>$id</a:t>
                      </a:r>
                      <a:r>
                        <a:rPr lang="en-US" sz="1050" b="0" dirty="0" smtClean="0">
                          <a:solidFill>
                            <a:srgbClr val="D4D4D4"/>
                          </a:solidFill>
                          <a:effectLst/>
                          <a:latin typeface="Consolas" panose="020B0609020204030204" pitchFamily="49" charset="0"/>
                        </a:rPr>
                        <a:t>).</a:t>
                      </a:r>
                      <a:r>
                        <a:rPr lang="en-US" sz="1050" b="0" dirty="0" err="1" smtClean="0">
                          <a:solidFill>
                            <a:srgbClr val="9CDCFE"/>
                          </a:solidFill>
                          <a:effectLst/>
                          <a:latin typeface="Consolas" panose="020B0609020204030204" pitchFamily="49" charset="0"/>
                        </a:rPr>
                        <a:t>attr</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a:t>
                      </a:r>
                      <a:r>
                        <a:rPr lang="en-US" sz="1050" b="0" dirty="0" err="1" smtClean="0">
                          <a:solidFill>
                            <a:srgbClr val="CE9178"/>
                          </a:solidFill>
                          <a:effectLst/>
                          <a:latin typeface="Consolas" panose="020B0609020204030204" pitchFamily="49" charset="0"/>
                        </a:rPr>
                        <a:t>src</a:t>
                      </a:r>
                      <a:r>
                        <a:rPr lang="en-US" sz="1050" b="0" dirty="0" smtClean="0">
                          <a:solidFill>
                            <a:srgbClr val="CE9178"/>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r>
                        <a:rPr lang="en-US" sz="1050" b="0" dirty="0" err="1" smtClean="0">
                          <a:solidFill>
                            <a:srgbClr val="569CD6"/>
                          </a:solidFill>
                          <a:effectLst/>
                          <a:latin typeface="Consolas" panose="020B0609020204030204" pitchFamily="49" charset="0"/>
                        </a:rPr>
                        <a:t>var</a:t>
                      </a:r>
                      <a:r>
                        <a:rPr lang="en-US" sz="1050" b="0" dirty="0" smtClean="0">
                          <a:solidFill>
                            <a:srgbClr val="D4D4D4"/>
                          </a:solidFill>
                          <a:effectLst/>
                          <a:latin typeface="Consolas" panose="020B0609020204030204" pitchFamily="49" charset="0"/>
                        </a:rPr>
                        <a:t> </a:t>
                      </a:r>
                      <a:r>
                        <a:rPr lang="en-US" sz="1050" b="0" dirty="0" smtClean="0">
                          <a:solidFill>
                            <a:srgbClr val="9CDCFE"/>
                          </a:solidFill>
                          <a:effectLst/>
                          <a:latin typeface="Consolas" panose="020B0609020204030204" pitchFamily="49" charset="0"/>
                        </a:rPr>
                        <a:t>$</a:t>
                      </a:r>
                      <a:r>
                        <a:rPr lang="en-US" sz="1050" b="0" dirty="0" err="1" smtClean="0">
                          <a:solidFill>
                            <a:srgbClr val="9CDCFE"/>
                          </a:solidFill>
                          <a:effectLst/>
                          <a:latin typeface="Consolas" panose="020B0609020204030204" pitchFamily="49" charset="0"/>
                        </a:rPr>
                        <a:t>item_name</a:t>
                      </a:r>
                      <a:r>
                        <a:rPr lang="en-US" sz="1050" b="0" dirty="0" smtClean="0">
                          <a:solidFill>
                            <a:srgbClr val="D4D4D4"/>
                          </a:solidFill>
                          <a:effectLst/>
                          <a:latin typeface="Consolas" panose="020B0609020204030204" pitchFamily="49" charset="0"/>
                        </a:rPr>
                        <a:t> = </a:t>
                      </a:r>
                      <a:r>
                        <a:rPr lang="en-US" sz="1050" b="0" dirty="0" smtClean="0">
                          <a:solidFill>
                            <a:srgbClr val="9CDCFE"/>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a:t>
                      </a:r>
                      <a:r>
                        <a:rPr lang="en-US" sz="1050" b="0" dirty="0" smtClean="0">
                          <a:solidFill>
                            <a:srgbClr val="D4D4D4"/>
                          </a:solidFill>
                          <a:effectLst/>
                          <a:latin typeface="Consolas" panose="020B0609020204030204" pitchFamily="49" charset="0"/>
                        </a:rPr>
                        <a:t> + </a:t>
                      </a:r>
                      <a:r>
                        <a:rPr lang="en-US" sz="1050" b="0" dirty="0" smtClean="0">
                          <a:solidFill>
                            <a:srgbClr val="9CDCFE"/>
                          </a:solidFill>
                          <a:effectLst/>
                          <a:latin typeface="Consolas" panose="020B0609020204030204" pitchFamily="49" charset="0"/>
                        </a:rPr>
                        <a:t>$id</a:t>
                      </a:r>
                      <a:r>
                        <a:rPr lang="en-US" sz="1050" b="0" dirty="0" smtClean="0">
                          <a:solidFill>
                            <a:srgbClr val="D4D4D4"/>
                          </a:solidFill>
                          <a:effectLst/>
                          <a:latin typeface="Consolas" panose="020B0609020204030204" pitchFamily="49" charset="0"/>
                        </a:rPr>
                        <a:t>).</a:t>
                      </a:r>
                      <a:r>
                        <a:rPr lang="en-US" sz="1050" b="0" dirty="0" err="1" smtClean="0">
                          <a:solidFill>
                            <a:srgbClr val="9CDCFE"/>
                          </a:solidFill>
                          <a:effectLst/>
                          <a:latin typeface="Consolas" panose="020B0609020204030204" pitchFamily="49" charset="0"/>
                        </a:rPr>
                        <a:t>attr</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'title'</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r>
                      <a:br>
                        <a:rPr lang="en-US" sz="1050" b="0" dirty="0" smtClean="0">
                          <a:solidFill>
                            <a:srgbClr val="D4D4D4"/>
                          </a:solidFill>
                          <a:effectLst/>
                          <a:latin typeface="Consolas" panose="020B0609020204030204" pitchFamily="49" charset="0"/>
                        </a:rPr>
                      </a:br>
                      <a:r>
                        <a:rPr lang="en-US" sz="1050" b="0" dirty="0" smtClean="0">
                          <a:solidFill>
                            <a:srgbClr val="D4D4D4"/>
                          </a:solidFill>
                          <a:effectLst/>
                          <a:latin typeface="Consolas" panose="020B0609020204030204" pitchFamily="49" charset="0"/>
                        </a:rPr>
                        <a:t>        </a:t>
                      </a:r>
                      <a:r>
                        <a:rPr lang="en-US" sz="1050" b="0" dirty="0" smtClean="0">
                          <a:solidFill>
                            <a:srgbClr val="6A9955"/>
                          </a:solidFill>
                          <a:effectLst/>
                          <a:latin typeface="Consolas" panose="020B0609020204030204" pitchFamily="49" charset="0"/>
                        </a:rPr>
                        <a:t>// Remove any previous modal items:</a:t>
                      </a:r>
                      <a:endParaRPr lang="en-US" sz="1050" b="0" dirty="0" smtClean="0">
                        <a:solidFill>
                          <a:srgbClr val="D4D4D4"/>
                        </a:solidFill>
                        <a:effectLst/>
                        <a:latin typeface="Consolas" panose="020B0609020204030204" pitchFamily="49" charset="0"/>
                      </a:endParaRPr>
                    </a:p>
                    <a:p>
                      <a:r>
                        <a:rPr lang="en-US" sz="1050" b="0" dirty="0" smtClean="0">
                          <a:solidFill>
                            <a:srgbClr val="9CDCFE"/>
                          </a:solidFill>
                          <a:effectLst/>
                          <a:latin typeface="Consolas" panose="020B0609020204030204" pitchFamily="49" charset="0"/>
                        </a:rPr>
                        <a:t>        $</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'#modal-header-image'</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remove</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r>
                      <a:br>
                        <a:rPr lang="en-US" sz="1050" b="0" dirty="0" smtClean="0">
                          <a:solidFill>
                            <a:srgbClr val="D4D4D4"/>
                          </a:solidFill>
                          <a:effectLst/>
                          <a:latin typeface="Consolas" panose="020B0609020204030204" pitchFamily="49" charset="0"/>
                        </a:rPr>
                      </a:br>
                      <a:r>
                        <a:rPr lang="en-US" sz="1050" b="0" dirty="0" smtClean="0">
                          <a:solidFill>
                            <a:srgbClr val="D4D4D4"/>
                          </a:solidFill>
                          <a:effectLst/>
                          <a:latin typeface="Consolas" panose="020B0609020204030204" pitchFamily="49" charset="0"/>
                        </a:rPr>
                        <a:t>        </a:t>
                      </a:r>
                      <a:r>
                        <a:rPr lang="en-US" sz="1050" b="0" dirty="0" smtClean="0">
                          <a:solidFill>
                            <a:srgbClr val="6A9955"/>
                          </a:solidFill>
                          <a:effectLst/>
                          <a:latin typeface="Consolas" panose="020B0609020204030204" pitchFamily="49" charset="0"/>
                        </a:rPr>
                        <a:t>// Populate modal header, body and footer:</a:t>
                      </a:r>
                      <a:endParaRPr lang="en-US" sz="1050" b="0" dirty="0" smtClean="0">
                        <a:solidFill>
                          <a:srgbClr val="D4D4D4"/>
                        </a:solidFill>
                        <a:effectLst/>
                        <a:latin typeface="Consolas" panose="020B0609020204030204" pitchFamily="49" charset="0"/>
                      </a:endParaRPr>
                    </a:p>
                    <a:p>
                      <a:r>
                        <a:rPr lang="en-US" sz="1050" b="0" dirty="0" smtClean="0">
                          <a:solidFill>
                            <a:srgbClr val="6A9955"/>
                          </a:solidFill>
                          <a:effectLst/>
                          <a:latin typeface="Consolas" panose="020B0609020204030204" pitchFamily="49" charset="0"/>
                        </a:rPr>
                        <a:t>        // Header</a:t>
                      </a:r>
                      <a:endParaRPr lang="en-US" sz="1050" b="0" dirty="0" smtClean="0">
                        <a:solidFill>
                          <a:srgbClr val="D4D4D4"/>
                        </a:solidFill>
                        <a:effectLst/>
                        <a:latin typeface="Consolas" panose="020B0609020204030204" pitchFamily="49" charset="0"/>
                      </a:endParaRPr>
                    </a:p>
                    <a:p>
                      <a:r>
                        <a:rPr lang="en-US" sz="1050" b="0" dirty="0" smtClean="0">
                          <a:solidFill>
                            <a:srgbClr val="9CDCFE"/>
                          </a:solidFill>
                          <a:effectLst/>
                          <a:latin typeface="Consolas" panose="020B0609020204030204" pitchFamily="49" charset="0"/>
                        </a:rPr>
                        <a:t>        $</a:t>
                      </a:r>
                      <a:r>
                        <a:rPr lang="en-US" sz="700" b="0" dirty="0" smtClean="0">
                          <a:solidFill>
                            <a:srgbClr val="D4D4D4"/>
                          </a:solidFill>
                          <a:effectLst/>
                          <a:latin typeface="Consolas" panose="020B0609020204030204" pitchFamily="49" charset="0"/>
                        </a:rPr>
                        <a:t>(</a:t>
                      </a:r>
                      <a:r>
                        <a:rPr lang="en-US" sz="700" b="0" dirty="0" smtClean="0">
                          <a:solidFill>
                            <a:srgbClr val="CE9178"/>
                          </a:solidFill>
                          <a:effectLst/>
                          <a:latin typeface="Consolas" panose="020B0609020204030204" pitchFamily="49" charset="0"/>
                        </a:rPr>
                        <a:t>'#modal-header-image-container'</a:t>
                      </a:r>
                      <a:r>
                        <a:rPr lang="en-US" sz="700" b="0" dirty="0" smtClean="0">
                          <a:solidFill>
                            <a:srgbClr val="D4D4D4"/>
                          </a:solidFill>
                          <a:effectLst/>
                          <a:latin typeface="Consolas" panose="020B0609020204030204" pitchFamily="49" charset="0"/>
                        </a:rPr>
                        <a:t>).</a:t>
                      </a:r>
                      <a:r>
                        <a:rPr lang="en-US" sz="700" b="0" dirty="0" smtClean="0">
                          <a:solidFill>
                            <a:srgbClr val="9CDCFE"/>
                          </a:solidFill>
                          <a:effectLst/>
                          <a:latin typeface="Consolas" panose="020B0609020204030204" pitchFamily="49" charset="0"/>
                        </a:rPr>
                        <a:t>prepend</a:t>
                      </a:r>
                      <a:r>
                        <a:rPr lang="en-US" sz="700" b="0" dirty="0" smtClean="0">
                          <a:solidFill>
                            <a:srgbClr val="D4D4D4"/>
                          </a:solidFill>
                          <a:effectLst/>
                          <a:latin typeface="Consolas" panose="020B0609020204030204" pitchFamily="49" charset="0"/>
                        </a:rPr>
                        <a:t>(</a:t>
                      </a:r>
                      <a:r>
                        <a:rPr lang="en-US" sz="700" b="0" dirty="0" smtClean="0">
                          <a:solidFill>
                            <a:srgbClr val="9CDCFE"/>
                          </a:solidFill>
                          <a:effectLst/>
                          <a:latin typeface="Consolas" panose="020B0609020204030204" pitchFamily="49" charset="0"/>
                        </a:rPr>
                        <a:t>$</a:t>
                      </a:r>
                      <a:r>
                        <a:rPr lang="en-US" sz="700" b="0" dirty="0" smtClean="0">
                          <a:solidFill>
                            <a:srgbClr val="D4D4D4"/>
                          </a:solidFill>
                          <a:effectLst/>
                          <a:latin typeface="Consolas" panose="020B0609020204030204" pitchFamily="49" charset="0"/>
                        </a:rPr>
                        <a:t>(</a:t>
                      </a:r>
                      <a:r>
                        <a:rPr lang="en-US" sz="700" b="0" dirty="0" smtClean="0">
                          <a:solidFill>
                            <a:srgbClr val="CE9178"/>
                          </a:solidFill>
                          <a:effectLst/>
                          <a:latin typeface="Consolas" panose="020B0609020204030204" pitchFamily="49" charset="0"/>
                        </a:rPr>
                        <a:t>'&lt;</a:t>
                      </a:r>
                      <a:r>
                        <a:rPr lang="en-US" sz="700" b="0" dirty="0" err="1" smtClean="0">
                          <a:solidFill>
                            <a:srgbClr val="CE9178"/>
                          </a:solidFill>
                          <a:effectLst/>
                          <a:latin typeface="Consolas" panose="020B0609020204030204" pitchFamily="49" charset="0"/>
                        </a:rPr>
                        <a:t>img</a:t>
                      </a:r>
                      <a:r>
                        <a:rPr lang="en-US" sz="700" b="0" dirty="0" smtClean="0">
                          <a:solidFill>
                            <a:srgbClr val="CE9178"/>
                          </a:solidFill>
                          <a:effectLst/>
                          <a:latin typeface="Consolas" panose="020B0609020204030204" pitchFamily="49" charset="0"/>
                        </a:rPr>
                        <a:t>&gt;'</a:t>
                      </a:r>
                      <a:r>
                        <a:rPr lang="en-US" sz="700" b="0" dirty="0" smtClean="0">
                          <a:solidFill>
                            <a:srgbClr val="D4D4D4"/>
                          </a:solidFill>
                          <a:effectLst/>
                          <a:latin typeface="Consolas" panose="020B0609020204030204" pitchFamily="49" charset="0"/>
                        </a:rPr>
                        <a:t>, {</a:t>
                      </a:r>
                      <a:r>
                        <a:rPr lang="en-US" sz="700" b="0" dirty="0" err="1" smtClean="0">
                          <a:solidFill>
                            <a:srgbClr val="CE9178"/>
                          </a:solidFill>
                          <a:effectLst/>
                          <a:latin typeface="Consolas" panose="020B0609020204030204" pitchFamily="49" charset="0"/>
                        </a:rPr>
                        <a:t>id</a:t>
                      </a:r>
                      <a:r>
                        <a:rPr lang="en-US" sz="700" b="0" dirty="0" err="1" smtClean="0">
                          <a:solidFill>
                            <a:srgbClr val="D4D4D4"/>
                          </a:solidFill>
                          <a:effectLst/>
                          <a:latin typeface="Consolas" panose="020B0609020204030204" pitchFamily="49" charset="0"/>
                        </a:rPr>
                        <a:t>:</a:t>
                      </a:r>
                      <a:r>
                        <a:rPr lang="en-US" sz="700" b="0" dirty="0" err="1" smtClean="0">
                          <a:solidFill>
                            <a:srgbClr val="CE9178"/>
                          </a:solidFill>
                          <a:effectLst/>
                          <a:latin typeface="Consolas" panose="020B0609020204030204" pitchFamily="49" charset="0"/>
                        </a:rPr>
                        <a:t>'modal-header-image</a:t>
                      </a:r>
                      <a:r>
                        <a:rPr lang="en-US" sz="700" b="0" dirty="0" smtClean="0">
                          <a:solidFill>
                            <a:srgbClr val="CE9178"/>
                          </a:solidFill>
                          <a:effectLst/>
                          <a:latin typeface="Consolas" panose="020B0609020204030204" pitchFamily="49" charset="0"/>
                        </a:rPr>
                        <a:t>'</a:t>
                      </a:r>
                      <a:r>
                        <a:rPr lang="en-US" sz="700" b="0" dirty="0" smtClean="0">
                          <a:solidFill>
                            <a:srgbClr val="D4D4D4"/>
                          </a:solidFill>
                          <a:effectLst/>
                          <a:latin typeface="Consolas" panose="020B0609020204030204" pitchFamily="49" charset="0"/>
                        </a:rPr>
                        <a:t>, </a:t>
                      </a:r>
                      <a:r>
                        <a:rPr lang="en-US" sz="700" b="0" dirty="0" err="1" smtClean="0">
                          <a:solidFill>
                            <a:srgbClr val="CE9178"/>
                          </a:solidFill>
                          <a:effectLst/>
                          <a:latin typeface="Consolas" panose="020B0609020204030204" pitchFamily="49" charset="0"/>
                        </a:rPr>
                        <a:t>style</a:t>
                      </a:r>
                      <a:r>
                        <a:rPr lang="en-US" sz="700" b="0" dirty="0" err="1" smtClean="0">
                          <a:solidFill>
                            <a:srgbClr val="D4D4D4"/>
                          </a:solidFill>
                          <a:effectLst/>
                          <a:latin typeface="Consolas" panose="020B0609020204030204" pitchFamily="49" charset="0"/>
                        </a:rPr>
                        <a:t>:</a:t>
                      </a:r>
                      <a:r>
                        <a:rPr lang="en-US" sz="700" b="0" dirty="0" err="1" smtClean="0">
                          <a:solidFill>
                            <a:srgbClr val="CE9178"/>
                          </a:solidFill>
                          <a:effectLst/>
                          <a:latin typeface="Consolas" panose="020B0609020204030204" pitchFamily="49" charset="0"/>
                        </a:rPr>
                        <a:t>'max-width</a:t>
                      </a:r>
                      <a:r>
                        <a:rPr lang="en-US" sz="700" b="0" dirty="0" smtClean="0">
                          <a:solidFill>
                            <a:srgbClr val="CE9178"/>
                          </a:solidFill>
                          <a:effectLst/>
                          <a:latin typeface="Consolas" panose="020B0609020204030204" pitchFamily="49" charset="0"/>
                        </a:rPr>
                        <a:t>: 100%;'</a:t>
                      </a:r>
                      <a:r>
                        <a:rPr lang="en-US" sz="700" b="0" dirty="0" smtClean="0">
                          <a:solidFill>
                            <a:srgbClr val="D4D4D4"/>
                          </a:solidFill>
                          <a:effectLst/>
                          <a:latin typeface="Consolas" panose="020B0609020204030204" pitchFamily="49" charset="0"/>
                        </a:rPr>
                        <a:t>, </a:t>
                      </a:r>
                      <a:r>
                        <a:rPr lang="en-US" sz="700" b="0" dirty="0" err="1" smtClean="0">
                          <a:solidFill>
                            <a:srgbClr val="CE9178"/>
                          </a:solidFill>
                          <a:effectLst/>
                          <a:latin typeface="Consolas" panose="020B0609020204030204" pitchFamily="49" charset="0"/>
                        </a:rPr>
                        <a:t>src</a:t>
                      </a:r>
                      <a:r>
                        <a:rPr lang="en-US" sz="700" b="0" dirty="0" smtClean="0">
                          <a:solidFill>
                            <a:srgbClr val="D4D4D4"/>
                          </a:solidFill>
                          <a:effectLst/>
                          <a:latin typeface="Consolas" panose="020B0609020204030204" pitchFamily="49" charset="0"/>
                        </a:rPr>
                        <a:t>: </a:t>
                      </a:r>
                      <a:r>
                        <a:rPr lang="en-US" sz="700" b="0" dirty="0" smtClean="0">
                          <a:solidFill>
                            <a:srgbClr val="9CDCFE"/>
                          </a:solidFill>
                          <a:effectLst/>
                          <a:latin typeface="Consolas" panose="020B0609020204030204" pitchFamily="49" charset="0"/>
                        </a:rPr>
                        <a:t>$icon</a:t>
                      </a:r>
                      <a:r>
                        <a:rPr lang="en-US" sz="700" b="0" dirty="0" smtClean="0">
                          <a:solidFill>
                            <a:srgbClr val="D4D4D4"/>
                          </a:solidFill>
                          <a:effectLst/>
                          <a:latin typeface="Consolas" panose="020B0609020204030204" pitchFamily="49" charset="0"/>
                        </a:rPr>
                        <a:t>}));</a:t>
                      </a:r>
                    </a:p>
                    <a:p>
                      <a:r>
                        <a:rPr lang="en-US" sz="1050" b="0" dirty="0" smtClean="0">
                          <a:solidFill>
                            <a:srgbClr val="9CDCFE"/>
                          </a:solidFill>
                          <a:effectLst/>
                          <a:latin typeface="Consolas" panose="020B0609020204030204" pitchFamily="49" charset="0"/>
                        </a:rPr>
                        <a:t>        $</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'#modal-header-item-name'</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html</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a:t>
                      </a:r>
                      <a:r>
                        <a:rPr lang="en-US" sz="1050" b="0" dirty="0" err="1" smtClean="0">
                          <a:solidFill>
                            <a:srgbClr val="9CDCFE"/>
                          </a:solidFill>
                          <a:effectLst/>
                          <a:latin typeface="Consolas" panose="020B0609020204030204" pitchFamily="49" charset="0"/>
                        </a:rPr>
                        <a:t>item_name</a:t>
                      </a:r>
                      <a:r>
                        <a:rPr lang="en-US" sz="1050" b="0" dirty="0" smtClean="0">
                          <a:solidFill>
                            <a:srgbClr val="D4D4D4"/>
                          </a:solidFill>
                          <a:effectLst/>
                          <a:latin typeface="Consolas" panose="020B0609020204030204" pitchFamily="49" charset="0"/>
                        </a:rPr>
                        <a:t>);</a:t>
                      </a:r>
                      <a:br>
                        <a:rPr lang="en-US" sz="1050" b="0" dirty="0" smtClean="0">
                          <a:solidFill>
                            <a:srgbClr val="D4D4D4"/>
                          </a:solidFill>
                          <a:effectLst/>
                          <a:latin typeface="Consolas" panose="020B0609020204030204" pitchFamily="49" charset="0"/>
                        </a:rPr>
                      </a:br>
                      <a:endParaRPr lang="en-US" sz="1050" b="0" dirty="0" smtClean="0">
                        <a:solidFill>
                          <a:srgbClr val="D4D4D4"/>
                        </a:solidFill>
                        <a:effectLst/>
                        <a:latin typeface="Consolas" panose="020B0609020204030204" pitchFamily="49" charset="0"/>
                      </a:endParaRPr>
                    </a:p>
                    <a:p>
                      <a:r>
                        <a:rPr lang="en-US" sz="1050" b="0" dirty="0" smtClean="0">
                          <a:solidFill>
                            <a:srgbClr val="D4D4D4"/>
                          </a:solidFill>
                          <a:effectLst/>
                          <a:latin typeface="Consolas" panose="020B0609020204030204" pitchFamily="49" charset="0"/>
                        </a:rPr>
                        <a:t>        </a:t>
                      </a:r>
                      <a:r>
                        <a:rPr lang="en-US" sz="1050" b="0" dirty="0" smtClean="0">
                          <a:solidFill>
                            <a:srgbClr val="6A9955"/>
                          </a:solidFill>
                          <a:effectLst/>
                          <a:latin typeface="Consolas" panose="020B0609020204030204" pitchFamily="49" charset="0"/>
                        </a:rPr>
                        <a:t>// Show modal:</a:t>
                      </a:r>
                      <a:endParaRPr lang="en-US" sz="1050" b="0" dirty="0" smtClean="0">
                        <a:solidFill>
                          <a:srgbClr val="D4D4D4"/>
                        </a:solidFill>
                        <a:effectLst/>
                        <a:latin typeface="Consolas" panose="020B0609020204030204" pitchFamily="49" charset="0"/>
                      </a:endParaRPr>
                    </a:p>
                    <a:p>
                      <a:r>
                        <a:rPr lang="en-US" sz="1050" b="0" dirty="0" smtClean="0">
                          <a:solidFill>
                            <a:srgbClr val="9CDCFE"/>
                          </a:solidFill>
                          <a:effectLst/>
                          <a:latin typeface="Consolas" panose="020B0609020204030204" pitchFamily="49" charset="0"/>
                        </a:rPr>
                        <a:t>        $</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'.modal'</a:t>
                      </a:r>
                      <a:r>
                        <a:rPr lang="en-US" sz="1050" b="0" dirty="0" smtClean="0">
                          <a:solidFill>
                            <a:srgbClr val="D4D4D4"/>
                          </a:solidFill>
                          <a:effectLst/>
                          <a:latin typeface="Consolas" panose="020B0609020204030204" pitchFamily="49" charset="0"/>
                        </a:rPr>
                        <a:t>).</a:t>
                      </a:r>
                      <a:r>
                        <a:rPr lang="en-US" sz="1050" b="0" dirty="0" smtClean="0">
                          <a:solidFill>
                            <a:srgbClr val="9CDCFE"/>
                          </a:solidFill>
                          <a:effectLst/>
                          <a:latin typeface="Consolas" panose="020B0609020204030204" pitchFamily="49" charset="0"/>
                        </a:rPr>
                        <a:t>modal</a:t>
                      </a:r>
                      <a:r>
                        <a:rPr lang="en-US" sz="1050" b="0" dirty="0" smtClean="0">
                          <a:solidFill>
                            <a:srgbClr val="D4D4D4"/>
                          </a:solidFill>
                          <a:effectLst/>
                          <a:latin typeface="Consolas" panose="020B0609020204030204" pitchFamily="49" charset="0"/>
                        </a:rPr>
                        <a:t>(</a:t>
                      </a:r>
                      <a:r>
                        <a:rPr lang="en-US" sz="1050" b="0" dirty="0" smtClean="0">
                          <a:solidFill>
                            <a:srgbClr val="CE9178"/>
                          </a:solidFill>
                          <a:effectLst/>
                          <a:latin typeface="Consolas" panose="020B0609020204030204" pitchFamily="49" charset="0"/>
                        </a:rPr>
                        <a:t>'show'</a:t>
                      </a:r>
                      <a:r>
                        <a:rPr lang="en-US" sz="1050" b="0" dirty="0" smtClean="0">
                          <a:solidFill>
                            <a:srgbClr val="D4D4D4"/>
                          </a:solidFill>
                          <a:effectLst/>
                          <a:latin typeface="Consolas" panose="020B0609020204030204" pitchFamily="49" charset="0"/>
                        </a:rPr>
                        <a:t>);</a:t>
                      </a:r>
                    </a:p>
                    <a:p>
                      <a:r>
                        <a:rPr lang="en-US" sz="1050" b="0" dirty="0" smtClean="0">
                          <a:solidFill>
                            <a:srgbClr val="D4D4D4"/>
                          </a:solidFill>
                          <a:effectLst/>
                          <a:latin typeface="Consolas" panose="020B0609020204030204" pitchFamily="49" charset="0"/>
                        </a:rPr>
                        <a:t>    });</a:t>
                      </a:r>
                    </a:p>
                    <a:p>
                      <a:r>
                        <a:rPr lang="en-US" sz="1050" b="0" dirty="0" smtClean="0">
                          <a:solidFill>
                            <a:srgbClr val="D4D4D4"/>
                          </a:solidFill>
                          <a:effectLst/>
                          <a:latin typeface="Consolas" panose="020B0609020204030204" pitchFamily="49" charset="0"/>
                        </a:rPr>
                        <a:t>});</a:t>
                      </a:r>
                      <a:endParaRPr lang="en-US" sz="1050" b="0" dirty="0">
                        <a:solidFill>
                          <a:srgbClr val="D4D4D4"/>
                        </a:solidFill>
                        <a:effectLst/>
                        <a:latin typeface="Consolas" panose="020B0609020204030204" pitchFamily="49" charset="0"/>
                      </a:endParaRPr>
                    </a:p>
                  </a:txBody>
                  <a:tcPr marL="81798" marR="81798">
                    <a:solidFill>
                      <a:srgbClr val="1E1E1E"/>
                    </a:solidFill>
                  </a:tcPr>
                </a:tc>
              </a:tr>
            </a:tbl>
          </a:graphicData>
        </a:graphic>
      </p:graphicFrame>
      <p:sp>
        <p:nvSpPr>
          <p:cNvPr id="9" name="Text Placeholder 8"/>
          <p:cNvSpPr>
            <a:spLocks noGrp="1"/>
          </p:cNvSpPr>
          <p:nvPr>
            <p:ph type="body" sz="quarter" idx="3"/>
          </p:nvPr>
        </p:nvSpPr>
        <p:spPr>
          <a:xfrm>
            <a:off x="6170612" y="1928813"/>
            <a:ext cx="4185618" cy="576262"/>
          </a:xfrm>
        </p:spPr>
        <p:txBody>
          <a:bodyPr/>
          <a:lstStyle/>
          <a:p>
            <a:r>
              <a:rPr lang="en-IE" dirty="0" smtClean="0"/>
              <a:t>jQuery:</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657534862"/>
              </p:ext>
            </p:extLst>
          </p:nvPr>
        </p:nvGraphicFramePr>
        <p:xfrm>
          <a:off x="827881" y="2538920"/>
          <a:ext cx="5181600" cy="3022600"/>
        </p:xfrm>
        <a:graphic>
          <a:graphicData uri="http://schemas.openxmlformats.org/drawingml/2006/table">
            <a:tbl>
              <a:tblPr firstRow="1" bandRow="1">
                <a:tableStyleId>{5C22544A-7EE6-4342-B048-85BDC9FD1C3A}</a:tableStyleId>
              </a:tblPr>
              <a:tblGrid>
                <a:gridCol w="5181600"/>
              </a:tblGrid>
              <a:tr h="370840">
                <a:tc>
                  <a:txBody>
                    <a:bodyPr/>
                    <a:lstStyle/>
                    <a:p>
                      <a:pPr>
                        <a:lnSpc>
                          <a:spcPts val="1425"/>
                        </a:lnSpc>
                        <a:spcAft>
                          <a:spcPts val="0"/>
                        </a:spcAft>
                      </a:pPr>
                      <a:r>
                        <a:rPr lang="en-US" sz="1000" b="0" dirty="0">
                          <a:solidFill>
                            <a:srgbClr val="6A9955"/>
                          </a:solidFill>
                          <a:effectLst/>
                          <a:latin typeface="Consolas" panose="020B0609020204030204" pitchFamily="49" charset="0"/>
                          <a:ea typeface="Times New Roman" panose="02020603050405020304" pitchFamily="18" charset="0"/>
                          <a:cs typeface="Times New Roman" panose="02020603050405020304" pitchFamily="18" charset="0"/>
                        </a:rPr>
                        <a:t>&lt;!-- Modal: --&gt;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 fade"</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id</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"item"</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aria-</a:t>
                      </a:r>
                      <a:r>
                        <a:rPr lang="en-US" sz="1000" b="0" dirty="0" err="1">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labelledby</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err="1">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exampleModalLabel</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aria-hidden</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"true"</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"modal-dialog"</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role</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"document"</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"modal-content"</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6A9955"/>
                          </a:solidFill>
                          <a:effectLst/>
                          <a:latin typeface="Consolas" panose="020B0609020204030204" pitchFamily="49" charset="0"/>
                          <a:ea typeface="Times New Roman" panose="02020603050405020304" pitchFamily="18" charset="0"/>
                          <a:cs typeface="Times New Roman" panose="02020603050405020304" pitchFamily="18" charset="0"/>
                        </a:rPr>
                        <a:t>&lt;!—Modal header: --&gt;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"modal-header</a:t>
                      </a:r>
                      <a:r>
                        <a:rPr lang="en-US" sz="10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6A9955"/>
                          </a:solidFill>
                          <a:effectLst/>
                          <a:latin typeface="Consolas" panose="020B0609020204030204" pitchFamily="49" charset="0"/>
                          <a:ea typeface="Times New Roman" panose="02020603050405020304" pitchFamily="18" charset="0"/>
                          <a:cs typeface="Times New Roman" panose="02020603050405020304" pitchFamily="18" charset="0"/>
                        </a:rPr>
                        <a:t>&lt;!—Modal body: --&gt;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"modal-body"</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id</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"modal-body</a:t>
                      </a:r>
                      <a:r>
                        <a:rPr lang="en-US" sz="1000" b="0" dirty="0" smtClean="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6A9955"/>
                          </a:solidFill>
                          <a:effectLst/>
                          <a:latin typeface="Consolas" panose="020B0609020204030204" pitchFamily="49" charset="0"/>
                          <a:ea typeface="Times New Roman" panose="02020603050405020304" pitchFamily="18" charset="0"/>
                          <a:cs typeface="Times New Roman" panose="02020603050405020304" pitchFamily="18" charset="0"/>
                        </a:rPr>
                        <a:t>&lt;!—Modal footer: --&gt;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10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"modal-footer"</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8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8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8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8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US" sz="8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8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"col-sm-3 transfer-buttons"</a:t>
                      </a:r>
                      <a:r>
                        <a:rPr lang="en-US" sz="8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800" b="0" dirty="0">
                          <a:solidFill>
                            <a:srgbClr val="9CDCFE"/>
                          </a:solidFill>
                          <a:effectLst/>
                          <a:latin typeface="Consolas" panose="020B0609020204030204" pitchFamily="49" charset="0"/>
                          <a:ea typeface="Times New Roman" panose="02020603050405020304" pitchFamily="18" charset="0"/>
                          <a:cs typeface="Times New Roman" panose="02020603050405020304" pitchFamily="18" charset="0"/>
                        </a:rPr>
                        <a:t>id</a:t>
                      </a:r>
                      <a:r>
                        <a:rPr lang="en-US" sz="8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800" b="0" dirty="0">
                          <a:solidFill>
                            <a:srgbClr val="CE9178"/>
                          </a:solidFill>
                          <a:effectLst/>
                          <a:latin typeface="Consolas" panose="020B0609020204030204" pitchFamily="49" charset="0"/>
                          <a:ea typeface="Times New Roman" panose="02020603050405020304" pitchFamily="18" charset="0"/>
                          <a:cs typeface="Times New Roman" panose="02020603050405020304" pitchFamily="18" charset="0"/>
                        </a:rPr>
                        <a:t>"modal-footer-equip-button"</a:t>
                      </a:r>
                      <a:r>
                        <a:rPr lang="en-US" sz="8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US" sz="8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Equip</a:t>
                      </a:r>
                      <a:r>
                        <a:rPr lang="en-US" sz="8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8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8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90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baseline="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smtClean="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smtClean="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smtClean="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D4D4D4"/>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p>
                      <a:pPr>
                        <a:lnSpc>
                          <a:spcPts val="1425"/>
                        </a:lnSpc>
                        <a:spcAft>
                          <a:spcPts val="0"/>
                        </a:spcAft>
                      </a:pPr>
                      <a:r>
                        <a:rPr lang="en-US" sz="1000" b="0" dirty="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1000" b="0" dirty="0">
                          <a:solidFill>
                            <a:srgbClr val="569CD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US" sz="1000" b="0" dirty="0" smtClean="0">
                          <a:solidFill>
                            <a:srgbClr val="80808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1050" b="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solidFill>
                      <a:srgbClr val="1E1E1E"/>
                    </a:solidFill>
                  </a:tcPr>
                </a:tc>
              </a:tr>
            </a:tbl>
          </a:graphicData>
        </a:graphic>
      </p:graphicFrame>
    </p:spTree>
    <p:extLst>
      <p:ext uri="{BB962C8B-B14F-4D97-AF65-F5344CB8AC3E}">
        <p14:creationId xmlns:p14="http://schemas.microsoft.com/office/powerpoint/2010/main" val="3084941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 to Destiny Vault Raider:</a:t>
            </a:r>
            <a:endParaRPr lang="en-US" dirty="0"/>
          </a:p>
        </p:txBody>
      </p:sp>
      <p:sp>
        <p:nvSpPr>
          <p:cNvPr id="3" name="Text Placeholder 2"/>
          <p:cNvSpPr>
            <a:spLocks noGrp="1"/>
          </p:cNvSpPr>
          <p:nvPr>
            <p:ph type="body" idx="1"/>
          </p:nvPr>
        </p:nvSpPr>
        <p:spPr/>
        <p:txBody>
          <a:bodyPr/>
          <a:lstStyle/>
          <a:p>
            <a:r>
              <a:rPr lang="en-IE" dirty="0" err="1" smtClean="0"/>
              <a:t>DestinyVaultRaider</a:t>
            </a:r>
            <a:r>
              <a:rPr lang="en-IE" dirty="0" smtClean="0"/>
              <a:t> app:</a:t>
            </a:r>
            <a:endParaRPr lang="en-US" dirty="0"/>
          </a:p>
        </p:txBody>
      </p:sp>
      <p:pic>
        <p:nvPicPr>
          <p:cNvPr id="5" name="Content Placeholder 4"/>
          <p:cNvPicPr>
            <a:picLocks noGrp="1" noChangeAspect="1"/>
          </p:cNvPicPr>
          <p:nvPr>
            <p:ph sz="half" idx="2"/>
          </p:nvPr>
        </p:nvPicPr>
        <p:blipFill>
          <a:blip r:embed="rId3"/>
          <a:stretch>
            <a:fillRect/>
          </a:stretch>
        </p:blipFill>
        <p:spPr>
          <a:xfrm>
            <a:off x="721239" y="2736850"/>
            <a:ext cx="4094721" cy="3305175"/>
          </a:xfrm>
          <a:prstGeom prst="rect">
            <a:avLst/>
          </a:prstGeom>
        </p:spPr>
      </p:pic>
      <p:sp>
        <p:nvSpPr>
          <p:cNvPr id="4" name="Text Placeholder 3"/>
          <p:cNvSpPr>
            <a:spLocks noGrp="1"/>
          </p:cNvSpPr>
          <p:nvPr>
            <p:ph type="body" sz="quarter" idx="3"/>
          </p:nvPr>
        </p:nvSpPr>
        <p:spPr>
          <a:xfrm>
            <a:off x="5618025" y="2160588"/>
            <a:ext cx="5433844" cy="576262"/>
          </a:xfrm>
        </p:spPr>
        <p:txBody>
          <a:bodyPr/>
          <a:lstStyle/>
          <a:p>
            <a:r>
              <a:rPr lang="en-IE" dirty="0" smtClean="0"/>
              <a:t>Blog post detailing how app was built:</a:t>
            </a:r>
            <a:endParaRPr lang="en-US" dirty="0"/>
          </a:p>
        </p:txBody>
      </p:sp>
      <p:pic>
        <p:nvPicPr>
          <p:cNvPr id="6" name="Content Placeholder 5"/>
          <p:cNvPicPr>
            <a:picLocks noGrp="1" noChangeAspect="1"/>
          </p:cNvPicPr>
          <p:nvPr>
            <p:ph sz="quarter" idx="4"/>
          </p:nvPr>
        </p:nvPicPr>
        <p:blipFill>
          <a:blip r:embed="rId4"/>
          <a:stretch>
            <a:fillRect/>
          </a:stretch>
        </p:blipFill>
        <p:spPr>
          <a:xfrm>
            <a:off x="5618025" y="3110092"/>
            <a:ext cx="4186237" cy="2558690"/>
          </a:xfrm>
          <a:prstGeom prst="rect">
            <a:avLst/>
          </a:prstGeom>
        </p:spPr>
      </p:pic>
    </p:spTree>
    <p:extLst>
      <p:ext uri="{BB962C8B-B14F-4D97-AF65-F5344CB8AC3E}">
        <p14:creationId xmlns:p14="http://schemas.microsoft.com/office/powerpoint/2010/main" val="1085894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Hiding data in HTML attributes: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518820190"/>
              </p:ext>
            </p:extLst>
          </p:nvPr>
        </p:nvGraphicFramePr>
        <p:xfrm>
          <a:off x="838200" y="1690688"/>
          <a:ext cx="9340575" cy="2225040"/>
        </p:xfrm>
        <a:graphic>
          <a:graphicData uri="http://schemas.openxmlformats.org/drawingml/2006/table">
            <a:tbl>
              <a:tblPr firstRow="1" bandRow="1">
                <a:tableStyleId>{5C22544A-7EE6-4342-B048-85BDC9FD1C3A}</a:tableStyleId>
              </a:tblPr>
              <a:tblGrid>
                <a:gridCol w="9340575"/>
              </a:tblGrid>
              <a:tr h="370840">
                <a:tc>
                  <a:txBody>
                    <a:bodyPr/>
                    <a:lstStyle/>
                    <a:p>
                      <a:r>
                        <a:rPr lang="en-US" sz="1000" b="0" dirty="0" smtClean="0">
                          <a:solidFill>
                            <a:srgbClr val="808080"/>
                          </a:solidFill>
                          <a:effectLst/>
                          <a:latin typeface="Consolas" panose="020B0609020204030204" pitchFamily="49" charset="0"/>
                        </a:rPr>
                        <a:t>&lt;</a:t>
                      </a:r>
                      <a:r>
                        <a:rPr lang="en-US" sz="1000" b="0" dirty="0" err="1" smtClean="0">
                          <a:solidFill>
                            <a:srgbClr val="569CD6"/>
                          </a:solidFill>
                          <a:effectLst/>
                          <a:latin typeface="Consolas" panose="020B0609020204030204" pitchFamily="49" charset="0"/>
                        </a:rPr>
                        <a:t>img</a:t>
                      </a:r>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class</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img</a:t>
                      </a:r>
                      <a:r>
                        <a:rPr lang="en-US" sz="1000" b="0" dirty="0" smtClean="0">
                          <a:solidFill>
                            <a:srgbClr val="CE9178"/>
                          </a:solidFill>
                          <a:effectLst/>
                          <a:latin typeface="Consolas" panose="020B0609020204030204" pitchFamily="49" charset="0"/>
                        </a:rPr>
                        <a:t>-responsive med-tile image-modal"</a:t>
                      </a:r>
                      <a:endParaRPr lang="en-US" sz="1000" b="0" dirty="0" smtClean="0">
                        <a:solidFill>
                          <a:srgbClr val="D4D4D4"/>
                        </a:solidFill>
                        <a:effectLst/>
                        <a:latin typeface="Consolas" panose="020B0609020204030204" pitchFamily="49" charset="0"/>
                      </a:endParaRP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id</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itemReferenceHash</a:t>
                      </a:r>
                      <a:r>
                        <a:rPr lang="en-US" sz="1000" b="0" dirty="0" smtClean="0">
                          <a:solidFill>
                            <a:srgbClr val="CE9178"/>
                          </a:solidFill>
                          <a:effectLst/>
                          <a:latin typeface="Consolas" panose="020B0609020204030204" pitchFamily="49" charset="0"/>
                        </a:rPr>
                        <a:t>']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src</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['icon']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title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itemName</a:t>
                      </a:r>
                      <a:r>
                        <a:rPr lang="en-US" sz="1000" b="0" dirty="0" smtClean="0">
                          <a:solidFill>
                            <a:srgbClr val="CE9178"/>
                          </a:solidFill>
                          <a:effectLst/>
                          <a:latin typeface="Consolas" panose="020B0609020204030204" pitchFamily="49" charset="0"/>
                        </a:rPr>
                        <a:t>'] }}"</a:t>
                      </a:r>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tierTypeName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tierTypeName</a:t>
                      </a:r>
                      <a:r>
                        <a:rPr lang="en-US" sz="1000" b="0" dirty="0" smtClean="0">
                          <a:solidFill>
                            <a:srgbClr val="CE9178"/>
                          </a:solidFill>
                          <a:effectLst/>
                          <a:latin typeface="Consolas" panose="020B0609020204030204" pitchFamily="49" charset="0"/>
                        </a:rPr>
                        <a:t>']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itemTypeName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itemTypeName</a:t>
                      </a:r>
                      <a:r>
                        <a:rPr lang="en-US" sz="1000" b="0" dirty="0" smtClean="0">
                          <a:solidFill>
                            <a:srgbClr val="CE9178"/>
                          </a:solidFill>
                          <a:effectLst/>
                          <a:latin typeface="Consolas" panose="020B0609020204030204" pitchFamily="49" charset="0"/>
                        </a:rPr>
                        <a:t>']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tier</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['tier']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bucket</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['bucket']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itemLightLevel</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itemLightLevel</a:t>
                      </a:r>
                      <a:r>
                        <a:rPr lang="en-US" sz="1000" b="0" dirty="0" smtClean="0">
                          <a:solidFill>
                            <a:srgbClr val="CE9178"/>
                          </a:solidFill>
                          <a:effectLst/>
                          <a:latin typeface="Consolas" panose="020B0609020204030204" pitchFamily="49" charset="0"/>
                        </a:rPr>
                        <a:t>']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itemReferenceHash</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itemReferenceHash</a:t>
                      </a:r>
                      <a:r>
                        <a:rPr lang="en-US" sz="1000" b="0" dirty="0" smtClean="0">
                          <a:solidFill>
                            <a:srgbClr val="CE9178"/>
                          </a:solidFill>
                          <a:effectLst/>
                          <a:latin typeface="Consolas" panose="020B0609020204030204" pitchFamily="49" charset="0"/>
                        </a:rPr>
                        <a:t>']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screenshot</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['screenshot']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description</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['description'] }}"</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equip</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equipView</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charId</a:t>
                      </a:r>
                      <a:r>
                        <a:rPr lang="en-US" sz="1000" b="0" dirty="0" smtClean="0">
                          <a:solidFill>
                            <a:srgbClr val="CE9178"/>
                          </a:solidFill>
                          <a:effectLst/>
                          <a:latin typeface="Consolas" panose="020B0609020204030204" pitchFamily="49" charset="0"/>
                        </a:rPr>
                        <a:t> }}/{{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itemReferenceHash</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charInventory</a:t>
                      </a:r>
                      <a:r>
                        <a:rPr lang="en-US" sz="1000" b="0" dirty="0" smtClean="0">
                          <a:solidFill>
                            <a:srgbClr val="CE9178"/>
                          </a:solidFill>
                          <a:effectLst/>
                          <a:latin typeface="Consolas" panose="020B0609020204030204" pitchFamily="49" charset="0"/>
                        </a:rPr>
                        <a:t>"</a:t>
                      </a:r>
                      <a:r>
                        <a:rPr lang="en-US" sz="1000" b="0" dirty="0" smtClean="0">
                          <a:solidFill>
                            <a:srgbClr val="D4D4D4"/>
                          </a:solidFill>
                          <a:effectLst/>
                          <a:latin typeface="Consolas" panose="020B0609020204030204" pitchFamily="49" charset="0"/>
                        </a:rPr>
                        <a:t> </a:t>
                      </a:r>
                    </a:p>
                    <a:p>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vault</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transferItem</a:t>
                      </a:r>
                      <a:r>
                        <a:rPr lang="en-US" sz="1000" b="0" dirty="0" smtClean="0">
                          <a:solidFill>
                            <a:srgbClr val="CE9178"/>
                          </a:solidFill>
                          <a:effectLst/>
                          <a:latin typeface="Consolas" panose="020B0609020204030204" pitchFamily="49" charset="0"/>
                        </a:rPr>
                        <a:t>/{{ </a:t>
                      </a:r>
                      <a:r>
                        <a:rPr lang="en-US" sz="1000" b="0" dirty="0" err="1" smtClean="0">
                          <a:solidFill>
                            <a:srgbClr val="CE9178"/>
                          </a:solidFill>
                          <a:effectLst/>
                          <a:latin typeface="Consolas" panose="020B0609020204030204" pitchFamily="49" charset="0"/>
                        </a:rPr>
                        <a:t>charId</a:t>
                      </a:r>
                      <a:r>
                        <a:rPr lang="en-US" sz="1000" b="0" dirty="0" smtClean="0">
                          <a:solidFill>
                            <a:srgbClr val="CE9178"/>
                          </a:solidFill>
                          <a:effectLst/>
                          <a:latin typeface="Consolas" panose="020B0609020204030204" pitchFamily="49" charset="0"/>
                        </a:rPr>
                        <a:t> }}/{{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itemReferenceHash</a:t>
                      </a:r>
                      <a:r>
                        <a:rPr lang="en-US" sz="1000" b="0" dirty="0" smtClean="0">
                          <a:solidFill>
                            <a:srgbClr val="CE9178"/>
                          </a:solidFill>
                          <a:effectLst/>
                          <a:latin typeface="Consolas" panose="020B0609020204030204" pitchFamily="49" charset="0"/>
                        </a:rPr>
                        <a:t>'] }}/{{ </a:t>
                      </a:r>
                      <a:r>
                        <a:rPr lang="en-US" sz="1000" b="0" dirty="0" err="1" smtClean="0">
                          <a:solidFill>
                            <a:srgbClr val="CE9178"/>
                          </a:solidFill>
                          <a:effectLst/>
                          <a:latin typeface="Consolas" panose="020B0609020204030204" pitchFamily="49" charset="0"/>
                        </a:rPr>
                        <a:t>dict_item</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itemHash</a:t>
                      </a:r>
                      <a:r>
                        <a:rPr lang="en-US" sz="1000" b="0" dirty="0" smtClean="0">
                          <a:solidFill>
                            <a:srgbClr val="CE9178"/>
                          </a:solidFill>
                          <a:effectLst/>
                          <a:latin typeface="Consolas" panose="020B0609020204030204" pitchFamily="49" charset="0"/>
                        </a:rPr>
                        <a:t>'] }}/{{ True }}/.</a:t>
                      </a:r>
                      <a:r>
                        <a:rPr lang="en-US" sz="1000" b="0" dirty="0" err="1" smtClean="0">
                          <a:solidFill>
                            <a:srgbClr val="CE9178"/>
                          </a:solidFill>
                          <a:effectLst/>
                          <a:latin typeface="Consolas" panose="020B0609020204030204" pitchFamily="49" charset="0"/>
                        </a:rPr>
                        <a:t>charInventory</a:t>
                      </a:r>
                      <a:r>
                        <a:rPr lang="en-US" sz="1000" b="0" dirty="0" smtClean="0">
                          <a:solidFill>
                            <a:srgbClr val="CE9178"/>
                          </a:solidFill>
                          <a:effectLst/>
                          <a:latin typeface="Consolas" panose="020B0609020204030204" pitchFamily="49" charset="0"/>
                        </a:rPr>
                        <a:t>"</a:t>
                      </a:r>
                      <a:endParaRPr lang="en-US" sz="1000" b="0" dirty="0" smtClean="0">
                        <a:solidFill>
                          <a:srgbClr val="D4D4D4"/>
                        </a:solidFill>
                        <a:effectLst/>
                        <a:latin typeface="Consolas" panose="020B0609020204030204" pitchFamily="49" charset="0"/>
                      </a:endParaRPr>
                    </a:p>
                    <a:p>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txBody>
                  <a:tcPr>
                    <a:solidFill>
                      <a:srgbClr val="1E1E1E"/>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754706290"/>
              </p:ext>
            </p:extLst>
          </p:nvPr>
        </p:nvGraphicFramePr>
        <p:xfrm>
          <a:off x="838200" y="4179684"/>
          <a:ext cx="9340575" cy="2529840"/>
        </p:xfrm>
        <a:graphic>
          <a:graphicData uri="http://schemas.openxmlformats.org/drawingml/2006/table">
            <a:tbl>
              <a:tblPr firstRow="1" bandRow="1">
                <a:tableStyleId>{5C22544A-7EE6-4342-B048-85BDC9FD1C3A}</a:tableStyleId>
              </a:tblPr>
              <a:tblGrid>
                <a:gridCol w="9340575"/>
              </a:tblGrid>
              <a:tr h="370840">
                <a:tc>
                  <a:txBody>
                    <a:bodyPr/>
                    <a:lstStyle/>
                    <a:p>
                      <a:r>
                        <a:rPr lang="en-US" sz="1000" b="0" dirty="0" smtClean="0">
                          <a:solidFill>
                            <a:srgbClr val="808080"/>
                          </a:solidFill>
                          <a:effectLst/>
                          <a:latin typeface="Consolas" panose="020B0609020204030204" pitchFamily="49" charset="0"/>
                        </a:rPr>
                        <a:t>&lt;</a:t>
                      </a:r>
                      <a:r>
                        <a:rPr lang="en-US" sz="1000" b="0" dirty="0" err="1" smtClean="0">
                          <a:solidFill>
                            <a:srgbClr val="569CD6"/>
                          </a:solidFill>
                          <a:effectLst/>
                          <a:latin typeface="Consolas" panose="020B0609020204030204" pitchFamily="49" charset="0"/>
                        </a:rPr>
                        <a:t>img</a:t>
                      </a:r>
                      <a:r>
                        <a:rPr lang="en-US" sz="1000" b="0" dirty="0" smtClean="0">
                          <a:solidFill>
                            <a:srgbClr val="D4D4D4"/>
                          </a:solidFill>
                          <a:effectLst/>
                          <a:latin typeface="Consolas" panose="020B0609020204030204" pitchFamily="49" charset="0"/>
                        </a:rPr>
                        <a:t> </a:t>
                      </a:r>
                      <a:r>
                        <a:rPr lang="en-US" sz="1000" b="0" dirty="0" smtClean="0">
                          <a:solidFill>
                            <a:srgbClr val="9CDCFE"/>
                          </a:solidFill>
                          <a:effectLst/>
                          <a:latin typeface="Consolas" panose="020B0609020204030204" pitchFamily="49" charset="0"/>
                        </a:rPr>
                        <a:t>class</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img</a:t>
                      </a:r>
                      <a:r>
                        <a:rPr lang="en-US" sz="1000" b="0" dirty="0" smtClean="0">
                          <a:solidFill>
                            <a:srgbClr val="CE9178"/>
                          </a:solidFill>
                          <a:effectLst/>
                          <a:latin typeface="Consolas" panose="020B0609020204030204" pitchFamily="49" charset="0"/>
                        </a:rPr>
                        <a:t>-responsive small-tile image-modal"</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onclick</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id</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"6917529081197372324"</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src</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"https://www.bungie.net//common/destiny2_content/icons/29c46cd83dec7bd9363d1a6731a6ee17.jpg"</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title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"Ace of Spades"</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tiertypename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"Exotic"</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itemtypename</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"Hand Cannon"</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tier</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bucket</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"Kinetic Weapons"</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itemlightlevel</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a:t>
                      </a:r>
                      <a:r>
                        <a:rPr lang="en-US" sz="1000" b="0" dirty="0" err="1" smtClean="0">
                          <a:solidFill>
                            <a:srgbClr val="9CDCFE"/>
                          </a:solidFill>
                          <a:effectLst/>
                          <a:latin typeface="Consolas" panose="020B0609020204030204" pitchFamily="49" charset="0"/>
                        </a:rPr>
                        <a:t>itemreferencehash</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"6917529081197372324"</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screenshot</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"/common/destiny2_content/screenshots/347366834.jpg"</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description</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smtClean="0">
                          <a:solidFill>
                            <a:srgbClr val="569CD6"/>
                          </a:solidFill>
                          <a:effectLst/>
                          <a:latin typeface="Consolas" panose="020B0609020204030204" pitchFamily="49" charset="0"/>
                        </a:rPr>
                        <a:t>&amp;</a:t>
                      </a:r>
                      <a:r>
                        <a:rPr lang="en-US" sz="1000" b="0" dirty="0" err="1" smtClean="0">
                          <a:solidFill>
                            <a:srgbClr val="569CD6"/>
                          </a:solidFill>
                          <a:effectLst/>
                          <a:latin typeface="Consolas" panose="020B0609020204030204" pitchFamily="49" charset="0"/>
                        </a:rPr>
                        <a:t>quot;</a:t>
                      </a:r>
                      <a:r>
                        <a:rPr lang="en-US" sz="1000" b="0" dirty="0" err="1" smtClean="0">
                          <a:solidFill>
                            <a:srgbClr val="CE9178"/>
                          </a:solidFill>
                          <a:effectLst/>
                          <a:latin typeface="Consolas" panose="020B0609020204030204" pitchFamily="49" charset="0"/>
                        </a:rPr>
                        <a:t>Folding</a:t>
                      </a:r>
                      <a:r>
                        <a:rPr lang="en-US" sz="1000" b="0" dirty="0" smtClean="0">
                          <a:solidFill>
                            <a:srgbClr val="CE9178"/>
                          </a:solidFill>
                          <a:effectLst/>
                          <a:latin typeface="Consolas" panose="020B0609020204030204" pitchFamily="49" charset="0"/>
                        </a:rPr>
                        <a:t> was never an option.</a:t>
                      </a:r>
                      <a:r>
                        <a:rPr lang="en-US" sz="1000" b="0" dirty="0" smtClean="0">
                          <a:solidFill>
                            <a:srgbClr val="569CD6"/>
                          </a:solidFill>
                          <a:effectLst/>
                          <a:latin typeface="Consolas" panose="020B0609020204030204" pitchFamily="49" charset="0"/>
                        </a:rPr>
                        <a:t>&amp;</a:t>
                      </a:r>
                      <a:r>
                        <a:rPr lang="en-US" sz="1000" b="0" dirty="0" err="1" smtClean="0">
                          <a:solidFill>
                            <a:srgbClr val="569CD6"/>
                          </a:solidFill>
                          <a:effectLst/>
                          <a:latin typeface="Consolas" panose="020B0609020204030204" pitchFamily="49" charset="0"/>
                        </a:rPr>
                        <a:t>quot</a:t>
                      </a:r>
                      <a:r>
                        <a:rPr lang="en-US" sz="1000" b="0" dirty="0" smtClean="0">
                          <a:solidFill>
                            <a:srgbClr val="569CD6"/>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 —Cayde-6"</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equip</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equipView</a:t>
                      </a:r>
                      <a:r>
                        <a:rPr lang="en-US" sz="1000" b="0" dirty="0" smtClean="0">
                          <a:solidFill>
                            <a:srgbClr val="CE9178"/>
                          </a:solidFill>
                          <a:effectLst/>
                          <a:latin typeface="Consolas" panose="020B0609020204030204" pitchFamily="49" charset="0"/>
                        </a:rPr>
                        <a:t>/2305843009260647150/6917529081197372324/.</a:t>
                      </a:r>
                      <a:r>
                        <a:rPr lang="en-US" sz="1000" b="0" dirty="0" err="1" smtClean="0">
                          <a:solidFill>
                            <a:srgbClr val="CE9178"/>
                          </a:solidFill>
                          <a:effectLst/>
                          <a:latin typeface="Consolas" panose="020B0609020204030204" pitchFamily="49" charset="0"/>
                        </a:rPr>
                        <a:t>charInventory</a:t>
                      </a:r>
                      <a:r>
                        <a:rPr lang="en-US" sz="1000" b="0" dirty="0" smtClean="0">
                          <a:solidFill>
                            <a:srgbClr val="CE9178"/>
                          </a:solidFill>
                          <a:effectLst/>
                          <a:latin typeface="Consolas" panose="020B0609020204030204" pitchFamily="49" charset="0"/>
                        </a:rPr>
                        <a:t>"</a:t>
                      </a:r>
                      <a:r>
                        <a:rPr lang="en-US" sz="1000" b="0" dirty="0" smtClean="0">
                          <a:solidFill>
                            <a:srgbClr val="D4D4D4"/>
                          </a:solidFill>
                          <a:effectLst/>
                          <a:latin typeface="Consolas" panose="020B0609020204030204" pitchFamily="49" charset="0"/>
                        </a:rPr>
                        <a:t> </a:t>
                      </a:r>
                    </a:p>
                    <a:p>
                      <a:r>
                        <a:rPr lang="en-US" sz="1000" b="0" dirty="0" smtClean="0">
                          <a:solidFill>
                            <a:srgbClr val="9CDCFE"/>
                          </a:solidFill>
                          <a:effectLst/>
                          <a:latin typeface="Consolas" panose="020B0609020204030204" pitchFamily="49" charset="0"/>
                        </a:rPr>
                        <a:t>    vault</a:t>
                      </a:r>
                      <a:r>
                        <a:rPr lang="en-US" sz="1000" b="0" dirty="0" smtClean="0">
                          <a:solidFill>
                            <a:srgbClr val="D4D4D4"/>
                          </a:solidFill>
                          <a:effectLst/>
                          <a:latin typeface="Consolas" panose="020B0609020204030204" pitchFamily="49" charset="0"/>
                        </a:rPr>
                        <a:t>=</a:t>
                      </a:r>
                      <a:r>
                        <a:rPr lang="en-US" sz="1000" b="0" dirty="0" smtClean="0">
                          <a:solidFill>
                            <a:srgbClr val="CE9178"/>
                          </a:solidFill>
                          <a:effectLst/>
                          <a:latin typeface="Consolas" panose="020B0609020204030204" pitchFamily="49" charset="0"/>
                        </a:rPr>
                        <a:t>"</a:t>
                      </a:r>
                      <a:r>
                        <a:rPr lang="en-US" sz="1000" b="0" dirty="0" err="1" smtClean="0">
                          <a:solidFill>
                            <a:srgbClr val="CE9178"/>
                          </a:solidFill>
                          <a:effectLst/>
                          <a:latin typeface="Consolas" panose="020B0609020204030204" pitchFamily="49" charset="0"/>
                        </a:rPr>
                        <a:t>transferItem</a:t>
                      </a:r>
                      <a:r>
                        <a:rPr lang="en-US" sz="1000" b="0" dirty="0" smtClean="0">
                          <a:solidFill>
                            <a:srgbClr val="CE9178"/>
                          </a:solidFill>
                          <a:effectLst/>
                          <a:latin typeface="Consolas" panose="020B0609020204030204" pitchFamily="49" charset="0"/>
                        </a:rPr>
                        <a:t>/2305843009260647150/6917529081197372324/347366834/True/.</a:t>
                      </a:r>
                      <a:r>
                        <a:rPr lang="en-US" sz="1000" b="0" dirty="0" err="1" smtClean="0">
                          <a:solidFill>
                            <a:srgbClr val="CE9178"/>
                          </a:solidFill>
                          <a:effectLst/>
                          <a:latin typeface="Consolas" panose="020B0609020204030204" pitchFamily="49" charset="0"/>
                        </a:rPr>
                        <a:t>charInventory</a:t>
                      </a:r>
                      <a:r>
                        <a:rPr lang="en-US" sz="1000" b="0" dirty="0" smtClean="0">
                          <a:solidFill>
                            <a:srgbClr val="CE9178"/>
                          </a:solidFill>
                          <a:effectLst/>
                          <a:latin typeface="Consolas" panose="020B0609020204030204" pitchFamily="49" charset="0"/>
                        </a:rPr>
                        <a:t>"</a:t>
                      </a:r>
                      <a:endParaRPr lang="en-US" sz="1000" b="0" dirty="0" smtClean="0">
                        <a:solidFill>
                          <a:srgbClr val="D4D4D4"/>
                        </a:solidFill>
                        <a:effectLst/>
                        <a:latin typeface="Consolas" panose="020B0609020204030204" pitchFamily="49" charset="0"/>
                      </a:endParaRPr>
                    </a:p>
                    <a:p>
                      <a:r>
                        <a:rPr lang="en-US" sz="1000" b="0" dirty="0" smtClean="0">
                          <a:solidFill>
                            <a:srgbClr val="808080"/>
                          </a:solidFill>
                          <a:effectLst/>
                          <a:latin typeface="Consolas" panose="020B0609020204030204" pitchFamily="49" charset="0"/>
                        </a:rPr>
                        <a:t>&gt;</a:t>
                      </a:r>
                      <a:endParaRPr lang="en-US" sz="1000" b="0" dirty="0" smtClean="0">
                        <a:solidFill>
                          <a:srgbClr val="D4D4D4"/>
                        </a:solidFill>
                        <a:effectLst/>
                        <a:latin typeface="Consolas" panose="020B0609020204030204" pitchFamily="49" charset="0"/>
                      </a:endParaRPr>
                    </a:p>
                  </a:txBody>
                  <a:tcPr>
                    <a:solidFill>
                      <a:srgbClr val="1E1E1E"/>
                    </a:solidFill>
                  </a:tcPr>
                </a:tc>
              </a:tr>
            </a:tbl>
          </a:graphicData>
        </a:graphic>
      </p:graphicFrame>
    </p:spTree>
    <p:extLst>
      <p:ext uri="{BB962C8B-B14F-4D97-AF65-F5344CB8AC3E}">
        <p14:creationId xmlns:p14="http://schemas.microsoft.com/office/powerpoint/2010/main" val="1531184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a:t>
            </a:r>
            <a:endParaRPr lang="en-US" dirty="0"/>
          </a:p>
        </p:txBody>
      </p:sp>
      <p:sp>
        <p:nvSpPr>
          <p:cNvPr id="3" name="Content Placeholder 2"/>
          <p:cNvSpPr>
            <a:spLocks noGrp="1"/>
          </p:cNvSpPr>
          <p:nvPr>
            <p:ph idx="1"/>
          </p:nvPr>
        </p:nvSpPr>
        <p:spPr/>
        <p:txBody>
          <a:bodyPr/>
          <a:lstStyle/>
          <a:p>
            <a:pPr marL="0" lvl="0" indent="0">
              <a:buClr>
                <a:srgbClr val="5FCBEF"/>
              </a:buClr>
              <a:buNone/>
            </a:pPr>
            <a:r>
              <a:rPr lang="en-IE" sz="2400" dirty="0">
                <a:solidFill>
                  <a:prstClr val="black">
                    <a:lumMod val="75000"/>
                    <a:lumOff val="25000"/>
                  </a:prstClr>
                </a:solidFill>
              </a:rPr>
              <a:t>Get in touch:</a:t>
            </a:r>
          </a:p>
          <a:p>
            <a:pPr marL="457200" lvl="1" indent="0">
              <a:buClr>
                <a:srgbClr val="5FCBEF"/>
              </a:buClr>
              <a:buNone/>
            </a:pPr>
            <a:r>
              <a:rPr lang="en-IE" sz="2000" dirty="0">
                <a:solidFill>
                  <a:prstClr val="black">
                    <a:lumMod val="75000"/>
                    <a:lumOff val="25000"/>
                  </a:prstClr>
                </a:solidFill>
              </a:rPr>
              <a:t>Allyn Hunt</a:t>
            </a:r>
          </a:p>
          <a:p>
            <a:pPr marL="457200" lvl="1" indent="0">
              <a:buClr>
                <a:srgbClr val="5FCBEF"/>
              </a:buClr>
              <a:buNone/>
            </a:pPr>
            <a:r>
              <a:rPr lang="en-IE" sz="2000" dirty="0">
                <a:solidFill>
                  <a:prstClr val="black">
                    <a:lumMod val="75000"/>
                    <a:lumOff val="25000"/>
                  </a:prstClr>
                </a:solidFill>
              </a:rPr>
              <a:t>Blog: AllynH.com</a:t>
            </a:r>
          </a:p>
          <a:p>
            <a:pPr marL="457200" lvl="1" indent="0">
              <a:buClr>
                <a:srgbClr val="5FCBEF"/>
              </a:buClr>
              <a:buNone/>
            </a:pPr>
            <a:r>
              <a:rPr lang="en-IE" sz="2000" dirty="0">
                <a:solidFill>
                  <a:prstClr val="black">
                    <a:lumMod val="75000"/>
                    <a:lumOff val="25000"/>
                  </a:prstClr>
                </a:solidFill>
              </a:rPr>
              <a:t>Twitter: @</a:t>
            </a:r>
            <a:r>
              <a:rPr lang="en-IE" sz="2000" dirty="0" err="1">
                <a:solidFill>
                  <a:prstClr val="black">
                    <a:lumMod val="75000"/>
                    <a:lumOff val="25000"/>
                  </a:prstClr>
                </a:solidFill>
              </a:rPr>
              <a:t>Allyn_H</a:t>
            </a:r>
            <a:r>
              <a:rPr lang="en-IE" sz="2000" b="1" dirty="0">
                <a:solidFill>
                  <a:prstClr val="black">
                    <a:lumMod val="75000"/>
                    <a:lumOff val="25000"/>
                  </a:prstClr>
                </a:solidFill>
              </a:rPr>
              <a:t>_</a:t>
            </a:r>
          </a:p>
          <a:p>
            <a:pPr marL="457200" lvl="1" indent="0">
              <a:buClr>
                <a:srgbClr val="5FCBEF"/>
              </a:buClr>
              <a:buNone/>
            </a:pPr>
            <a:r>
              <a:rPr lang="en-IE" sz="2000" dirty="0">
                <a:solidFill>
                  <a:prstClr val="black">
                    <a:lumMod val="75000"/>
                    <a:lumOff val="25000"/>
                  </a:prstClr>
                </a:solidFill>
              </a:rPr>
              <a:t>Web application: DestinyVaultRaider.com</a:t>
            </a:r>
          </a:p>
          <a:p>
            <a:pPr marL="457200" lvl="1" indent="0">
              <a:buClr>
                <a:srgbClr val="5FCBEF"/>
              </a:buClr>
              <a:buNone/>
            </a:pPr>
            <a:r>
              <a:rPr lang="en-US" sz="2000" dirty="0">
                <a:solidFill>
                  <a:prstClr val="black">
                    <a:lumMod val="75000"/>
                    <a:lumOff val="25000"/>
                  </a:prstClr>
                </a:solidFill>
              </a:rPr>
              <a:t>GitHub: https://github.com/AllynH</a:t>
            </a:r>
          </a:p>
          <a:p>
            <a:pPr marL="0" indent="0">
              <a:buNone/>
            </a:pPr>
            <a:endParaRPr lang="en-US" dirty="0"/>
          </a:p>
        </p:txBody>
      </p:sp>
    </p:spTree>
    <p:extLst>
      <p:ext uri="{BB962C8B-B14F-4D97-AF65-F5344CB8AC3E}">
        <p14:creationId xmlns:p14="http://schemas.microsoft.com/office/powerpoint/2010/main" val="53399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Video:</a:t>
            </a:r>
            <a:endParaRPr lang="en-US" dirty="0"/>
          </a:p>
        </p:txBody>
      </p:sp>
    </p:spTree>
    <p:extLst>
      <p:ext uri="{BB962C8B-B14F-4D97-AF65-F5344CB8AC3E}">
        <p14:creationId xmlns:p14="http://schemas.microsoft.com/office/powerpoint/2010/main" val="285293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 am here to talk about:</a:t>
            </a:r>
            <a:endParaRPr lang="en-US" dirty="0"/>
          </a:p>
        </p:txBody>
      </p:sp>
      <p:sp>
        <p:nvSpPr>
          <p:cNvPr id="3" name="Content Placeholder 2"/>
          <p:cNvSpPr>
            <a:spLocks noGrp="1"/>
          </p:cNvSpPr>
          <p:nvPr>
            <p:ph idx="1"/>
          </p:nvPr>
        </p:nvSpPr>
        <p:spPr/>
        <p:txBody>
          <a:bodyPr/>
          <a:lstStyle/>
          <a:p>
            <a:r>
              <a:rPr lang="en-IE" dirty="0" smtClean="0"/>
              <a:t>App structure.</a:t>
            </a:r>
          </a:p>
          <a:p>
            <a:r>
              <a:rPr lang="en-IE" dirty="0" smtClean="0"/>
              <a:t>Adding asynchronous tasks with </a:t>
            </a:r>
            <a:r>
              <a:rPr lang="en-IE" dirty="0" err="1" smtClean="0"/>
              <a:t>Redis</a:t>
            </a:r>
            <a:r>
              <a:rPr lang="en-IE" dirty="0" smtClean="0"/>
              <a:t> and Celery.</a:t>
            </a:r>
          </a:p>
          <a:p>
            <a:r>
              <a:rPr lang="en-IE" dirty="0" smtClean="0"/>
              <a:t>Adding a React frontend.</a:t>
            </a:r>
          </a:p>
          <a:p>
            <a:endParaRPr lang="en-IE" dirty="0" smtClean="0"/>
          </a:p>
          <a:p>
            <a:r>
              <a:rPr lang="en-IE" dirty="0" smtClean="0"/>
              <a:t>Examples in Flask but portable to Django.</a:t>
            </a:r>
            <a:endParaRPr lang="en-US" dirty="0"/>
          </a:p>
          <a:p>
            <a:endParaRPr lang="en-US" dirty="0"/>
          </a:p>
        </p:txBody>
      </p:sp>
    </p:spTree>
    <p:extLst>
      <p:ext uri="{BB962C8B-B14F-4D97-AF65-F5344CB8AC3E}">
        <p14:creationId xmlns:p14="http://schemas.microsoft.com/office/powerpoint/2010/main" val="308478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App structure:</a:t>
            </a:r>
            <a:endParaRPr lang="en-US" dirty="0"/>
          </a:p>
        </p:txBody>
      </p:sp>
      <p:sp>
        <p:nvSpPr>
          <p:cNvPr id="3" name="Content Placeholder 2"/>
          <p:cNvSpPr>
            <a:spLocks noGrp="1"/>
          </p:cNvSpPr>
          <p:nvPr>
            <p:ph idx="1"/>
          </p:nvPr>
        </p:nvSpPr>
        <p:spPr/>
        <p:txBody>
          <a:bodyPr>
            <a:normAutofit lnSpcReduction="10000"/>
          </a:bodyPr>
          <a:lstStyle/>
          <a:p>
            <a:r>
              <a:rPr lang="en-IE" dirty="0" smtClean="0"/>
              <a:t>Benefits of using the Flask application factory:</a:t>
            </a:r>
          </a:p>
          <a:p>
            <a:pPr lvl="1"/>
            <a:r>
              <a:rPr lang="en-IE" dirty="0" smtClean="0"/>
              <a:t>Most documentation focuses on the “how” and not “why”.</a:t>
            </a:r>
          </a:p>
          <a:p>
            <a:pPr lvl="1"/>
            <a:r>
              <a:rPr lang="en-IE" dirty="0" smtClean="0"/>
              <a:t>Why should I add more time and complexity to my app?</a:t>
            </a:r>
          </a:p>
          <a:p>
            <a:r>
              <a:rPr lang="en-IE" dirty="0" smtClean="0"/>
              <a:t>Flask-Script / Flask-CLI:</a:t>
            </a:r>
          </a:p>
          <a:p>
            <a:pPr lvl="1"/>
            <a:r>
              <a:rPr lang="en-IE" dirty="0" smtClean="0"/>
              <a:t>Creating a manage.py script.</a:t>
            </a:r>
          </a:p>
          <a:p>
            <a:pPr lvl="1"/>
            <a:r>
              <a:rPr lang="en-IE" dirty="0" smtClean="0"/>
              <a:t>Easily manage database changes.</a:t>
            </a:r>
          </a:p>
          <a:p>
            <a:pPr lvl="1"/>
            <a:r>
              <a:rPr lang="en-IE" dirty="0" smtClean="0"/>
              <a:t>Python interpreter access to your databases.</a:t>
            </a:r>
          </a:p>
          <a:p>
            <a:r>
              <a:rPr lang="en-IE" dirty="0" smtClean="0"/>
              <a:t>Separating your app into Blueprints:</a:t>
            </a:r>
          </a:p>
          <a:p>
            <a:pPr lvl="1"/>
            <a:r>
              <a:rPr lang="en-IE" dirty="0" smtClean="0"/>
              <a:t>Separate authorised / unauthorised views.</a:t>
            </a:r>
          </a:p>
          <a:p>
            <a:pPr lvl="1"/>
            <a:r>
              <a:rPr lang="en-IE" dirty="0" smtClean="0"/>
              <a:t>Add API functionality.</a:t>
            </a:r>
          </a:p>
          <a:p>
            <a:pPr lvl="1"/>
            <a:r>
              <a:rPr lang="en-IE" dirty="0" smtClean="0"/>
              <a:t>Look at some of the DVR API endpoints.</a:t>
            </a:r>
          </a:p>
        </p:txBody>
      </p:sp>
    </p:spTree>
    <p:extLst>
      <p:ext uri="{BB962C8B-B14F-4D97-AF65-F5344CB8AC3E}">
        <p14:creationId xmlns:p14="http://schemas.microsoft.com/office/powerpoint/2010/main" val="3423943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 want to move away from this:</a:t>
            </a:r>
            <a:endParaRPr lang="en-US" dirty="0"/>
          </a:p>
        </p:txBody>
      </p:sp>
      <p:pic>
        <p:nvPicPr>
          <p:cNvPr id="4" name="Picture 3"/>
          <p:cNvPicPr>
            <a:picLocks noChangeAspect="1"/>
          </p:cNvPicPr>
          <p:nvPr/>
        </p:nvPicPr>
        <p:blipFill>
          <a:blip r:embed="rId3"/>
          <a:stretch>
            <a:fillRect/>
          </a:stretch>
        </p:blipFill>
        <p:spPr>
          <a:xfrm>
            <a:off x="1320837" y="2385451"/>
            <a:ext cx="1847850" cy="2409825"/>
          </a:xfrm>
          <a:prstGeom prst="rect">
            <a:avLst/>
          </a:prstGeom>
        </p:spPr>
      </p:pic>
      <p:sp>
        <p:nvSpPr>
          <p:cNvPr id="5" name="TextBox 4"/>
          <p:cNvSpPr txBox="1"/>
          <p:nvPr/>
        </p:nvSpPr>
        <p:spPr>
          <a:xfrm>
            <a:off x="1798319" y="4930213"/>
            <a:ext cx="892885" cy="369332"/>
          </a:xfrm>
          <a:prstGeom prst="rect">
            <a:avLst/>
          </a:prstGeom>
          <a:noFill/>
        </p:spPr>
        <p:txBody>
          <a:bodyPr wrap="square" rtlCol="0">
            <a:spAutoFit/>
          </a:bodyPr>
          <a:lstStyle/>
          <a:p>
            <a:r>
              <a:rPr lang="en-IE" dirty="0" smtClean="0"/>
              <a:t>app.py</a:t>
            </a:r>
            <a:endParaRPr lang="en-US" dirty="0"/>
          </a:p>
        </p:txBody>
      </p:sp>
      <p:pic>
        <p:nvPicPr>
          <p:cNvPr id="7" name="Picture 6"/>
          <p:cNvPicPr>
            <a:picLocks noChangeAspect="1"/>
          </p:cNvPicPr>
          <p:nvPr/>
        </p:nvPicPr>
        <p:blipFill>
          <a:blip r:embed="rId4"/>
          <a:stretch>
            <a:fillRect/>
          </a:stretch>
        </p:blipFill>
        <p:spPr>
          <a:xfrm>
            <a:off x="5329854" y="2139156"/>
            <a:ext cx="4695825" cy="3724275"/>
          </a:xfrm>
          <a:prstGeom prst="rect">
            <a:avLst/>
          </a:prstGeom>
        </p:spPr>
      </p:pic>
      <p:sp>
        <p:nvSpPr>
          <p:cNvPr id="8" name="Right Arrow 7"/>
          <p:cNvSpPr/>
          <p:nvPr/>
        </p:nvSpPr>
        <p:spPr>
          <a:xfrm>
            <a:off x="3506993" y="3324113"/>
            <a:ext cx="1484555" cy="785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89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Free your database:</a:t>
            </a:r>
            <a:endParaRPr lang="en-US" dirty="0"/>
          </a:p>
        </p:txBody>
      </p:sp>
      <p:sp>
        <p:nvSpPr>
          <p:cNvPr id="5" name="Text Placeholder 4"/>
          <p:cNvSpPr>
            <a:spLocks noGrp="1"/>
          </p:cNvSpPr>
          <p:nvPr>
            <p:ph type="body" idx="1"/>
          </p:nvPr>
        </p:nvSpPr>
        <p:spPr>
          <a:xfrm>
            <a:off x="839787" y="2123258"/>
            <a:ext cx="5347230" cy="576262"/>
          </a:xfrm>
        </p:spPr>
        <p:txBody>
          <a:bodyPr/>
          <a:lstStyle/>
          <a:p>
            <a:r>
              <a:rPr lang="en-IE" dirty="0" smtClean="0"/>
              <a:t>Avoid attaching directly to your app:</a:t>
            </a:r>
            <a:endParaRPr lang="en-US" dirty="0"/>
          </a:p>
        </p:txBody>
      </p:sp>
      <p:sp>
        <p:nvSpPr>
          <p:cNvPr id="6" name="Content Placeholder 5"/>
          <p:cNvSpPr>
            <a:spLocks noGrp="1"/>
          </p:cNvSpPr>
          <p:nvPr>
            <p:ph sz="half" idx="2"/>
          </p:nvPr>
        </p:nvSpPr>
        <p:spPr>
          <a:xfrm>
            <a:off x="839787" y="3097213"/>
            <a:ext cx="5157787" cy="2368550"/>
          </a:xfrm>
          <a:solidFill>
            <a:srgbClr val="282828"/>
          </a:solidFill>
        </p:spPr>
        <p:txBody>
          <a:bodyPr>
            <a:normAutofit/>
          </a:bodyPr>
          <a:lstStyle/>
          <a:p>
            <a:pPr marL="0" indent="0" fontAlgn="t">
              <a:lnSpc>
                <a:spcPct val="100000"/>
              </a:lnSpc>
              <a:spcBef>
                <a:spcPts val="0"/>
              </a:spcBef>
              <a:buNone/>
            </a:pPr>
            <a:endParaRPr lang="en-US" sz="1400" dirty="0">
              <a:solidFill>
                <a:srgbClr val="569CD6"/>
              </a:solidFill>
              <a:latin typeface="Consolas" panose="020B0609020204030204" pitchFamily="49" charset="0"/>
            </a:endParaRPr>
          </a:p>
          <a:p>
            <a:pPr marL="0" indent="0" fontAlgn="t">
              <a:lnSpc>
                <a:spcPct val="100000"/>
              </a:lnSpc>
              <a:spcBef>
                <a:spcPts val="0"/>
              </a:spcBef>
              <a:buNone/>
            </a:pPr>
            <a:endParaRPr lang="en-US" sz="1400" dirty="0" smtClean="0">
              <a:solidFill>
                <a:srgbClr val="569CD6"/>
              </a:solidFill>
              <a:latin typeface="Consolas" panose="020B0609020204030204" pitchFamily="49" charset="0"/>
            </a:endParaRPr>
          </a:p>
          <a:p>
            <a:pPr marL="0" indent="0" fontAlgn="t">
              <a:lnSpc>
                <a:spcPct val="100000"/>
              </a:lnSpc>
              <a:spcBef>
                <a:spcPts val="0"/>
              </a:spcBef>
              <a:buNone/>
            </a:pPr>
            <a:endParaRPr lang="en-US" sz="1400" dirty="0">
              <a:solidFill>
                <a:srgbClr val="569CD6"/>
              </a:solidFill>
              <a:latin typeface="Consolas" panose="020B0609020204030204" pitchFamily="49" charset="0"/>
            </a:endParaRPr>
          </a:p>
          <a:p>
            <a:pPr marL="0" indent="0" fontAlgn="t">
              <a:lnSpc>
                <a:spcPct val="100000"/>
              </a:lnSpc>
              <a:spcBef>
                <a:spcPts val="0"/>
              </a:spcBef>
              <a:buNone/>
            </a:pPr>
            <a:r>
              <a:rPr lang="en-US" sz="1400" dirty="0" err="1" smtClean="0">
                <a:solidFill>
                  <a:srgbClr val="569CD6"/>
                </a:solidFill>
                <a:latin typeface="Consolas" panose="020B0609020204030204" pitchFamily="49" charset="0"/>
              </a:rPr>
              <a:t>def</a:t>
            </a:r>
            <a:r>
              <a:rPr lang="en-US" sz="1400" dirty="0" smtClean="0">
                <a:solidFill>
                  <a:srgbClr val="D4D4D4"/>
                </a:solidFill>
                <a:latin typeface="Consolas" panose="020B0609020204030204" pitchFamily="49" charset="0"/>
              </a:rPr>
              <a:t> </a:t>
            </a:r>
            <a:r>
              <a:rPr lang="en-US" sz="1400" dirty="0" err="1" smtClean="0">
                <a:solidFill>
                  <a:srgbClr val="DCDCAA"/>
                </a:solidFill>
                <a:latin typeface="Consolas" panose="020B0609020204030204" pitchFamily="49" charset="0"/>
              </a:rPr>
              <a:t>create_app</a:t>
            </a:r>
            <a:r>
              <a:rPr lang="en-US" sz="1400" dirty="0" smtClean="0">
                <a:solidFill>
                  <a:srgbClr val="D4D4D4"/>
                </a:solidFill>
                <a:latin typeface="Consolas" panose="020B0609020204030204" pitchFamily="49" charset="0"/>
              </a:rPr>
              <a:t>(</a:t>
            </a:r>
            <a:r>
              <a:rPr lang="en-US" sz="1400" dirty="0" err="1">
                <a:solidFill>
                  <a:srgbClr val="9CDCFE"/>
                </a:solidFill>
                <a:latin typeface="Consolas" panose="020B0609020204030204" pitchFamily="49" charset="0"/>
              </a:rPr>
              <a:t>config_name</a:t>
            </a:r>
            <a:r>
              <a:rPr lang="en-US" sz="1400" dirty="0" smtClean="0">
                <a:solidFill>
                  <a:srgbClr val="D4D4D4"/>
                </a:solidFill>
                <a:latin typeface="Consolas" panose="020B0609020204030204" pitchFamily="49" charset="0"/>
              </a:rPr>
              <a:t>):</a:t>
            </a:r>
            <a:endParaRPr lang="en-US" sz="1400" dirty="0" smtClean="0">
              <a:latin typeface="Consolas" panose="020B0609020204030204" pitchFamily="49" charset="0"/>
            </a:endParaRPr>
          </a:p>
          <a:p>
            <a:pPr marL="0" indent="0" fontAlgn="t">
              <a:lnSpc>
                <a:spcPct val="100000"/>
              </a:lnSpc>
              <a:spcBef>
                <a:spcPts val="0"/>
              </a:spcBef>
              <a:buNone/>
            </a:pPr>
            <a:r>
              <a:rPr lang="en-US" sz="1400" dirty="0" smtClean="0">
                <a:solidFill>
                  <a:srgbClr val="D4D4D4"/>
                </a:solidFill>
                <a:latin typeface="Consolas" panose="020B0609020204030204" pitchFamily="49" charset="0"/>
              </a:rPr>
              <a:t>    </a:t>
            </a:r>
            <a:r>
              <a:rPr lang="en-US" sz="1400" dirty="0">
                <a:solidFill>
                  <a:srgbClr val="D4D4D4"/>
                </a:solidFill>
                <a:latin typeface="Consolas" panose="020B0609020204030204" pitchFamily="49" charset="0"/>
              </a:rPr>
              <a:t>app = Flask(</a:t>
            </a:r>
            <a:r>
              <a:rPr lang="en-US" sz="1400" dirty="0">
                <a:solidFill>
                  <a:srgbClr val="9CDCFE"/>
                </a:solidFill>
                <a:latin typeface="Consolas" panose="020B0609020204030204" pitchFamily="49" charset="0"/>
              </a:rPr>
              <a:t>__name__</a:t>
            </a:r>
            <a:r>
              <a:rPr lang="en-US" sz="1400" dirty="0">
                <a:solidFill>
                  <a:srgbClr val="D4D4D4"/>
                </a:solidFill>
                <a:latin typeface="Consolas" panose="020B0609020204030204" pitchFamily="49" charset="0"/>
              </a:rPr>
              <a:t>)</a:t>
            </a:r>
            <a:endParaRPr lang="en-US" sz="1400" dirty="0">
              <a:latin typeface="Consolas" panose="020B0609020204030204" pitchFamily="49" charset="0"/>
            </a:endParaRPr>
          </a:p>
          <a:p>
            <a:pPr marL="0" indent="0" fontAlgn="t">
              <a:lnSpc>
                <a:spcPct val="100000"/>
              </a:lnSpc>
              <a:spcBef>
                <a:spcPts val="0"/>
              </a:spcBef>
              <a:buNone/>
            </a:pPr>
            <a:r>
              <a:rPr lang="en-US" sz="1400" dirty="0">
                <a:solidFill>
                  <a:srgbClr val="D4D4D4"/>
                </a:solidFill>
                <a:latin typeface="Consolas" panose="020B0609020204030204" pitchFamily="49" charset="0"/>
              </a:rPr>
              <a:t>    </a:t>
            </a:r>
            <a:r>
              <a:rPr lang="en-US" sz="1400" dirty="0" err="1">
                <a:solidFill>
                  <a:srgbClr val="D4D4D4"/>
                </a:solidFill>
                <a:latin typeface="Consolas" panose="020B0609020204030204" pitchFamily="49" charset="0"/>
              </a:rPr>
              <a:t>app.config.from_object</a:t>
            </a:r>
            <a:r>
              <a:rPr lang="en-US" sz="1400" dirty="0">
                <a:solidFill>
                  <a:srgbClr val="D4D4D4"/>
                </a:solidFill>
                <a:latin typeface="Consolas" panose="020B0609020204030204" pitchFamily="49" charset="0"/>
              </a:rPr>
              <a:t>(</a:t>
            </a:r>
            <a:r>
              <a:rPr lang="en-US" sz="1400" dirty="0" err="1">
                <a:solidFill>
                  <a:srgbClr val="D4D4D4"/>
                </a:solidFill>
                <a:latin typeface="Consolas" panose="020B0609020204030204" pitchFamily="49" charset="0"/>
              </a:rPr>
              <a:t>config</a:t>
            </a:r>
            <a:r>
              <a:rPr lang="en-US" sz="1400" dirty="0">
                <a:solidFill>
                  <a:srgbClr val="D4D4D4"/>
                </a:solidFill>
                <a:latin typeface="Consolas" panose="020B0609020204030204" pitchFamily="49" charset="0"/>
              </a:rPr>
              <a:t>[</a:t>
            </a:r>
            <a:r>
              <a:rPr lang="en-US" sz="1400" dirty="0" err="1">
                <a:solidFill>
                  <a:srgbClr val="D4D4D4"/>
                </a:solidFill>
                <a:latin typeface="Consolas" panose="020B0609020204030204" pitchFamily="49" charset="0"/>
              </a:rPr>
              <a:t>config_name</a:t>
            </a:r>
            <a:r>
              <a:rPr lang="en-US" sz="1400" dirty="0">
                <a:solidFill>
                  <a:srgbClr val="D4D4D4"/>
                </a:solidFill>
                <a:latin typeface="Consolas" panose="020B0609020204030204" pitchFamily="49" charset="0"/>
              </a:rPr>
              <a:t>])</a:t>
            </a:r>
            <a:endParaRPr lang="en-US" sz="1400" dirty="0" smtClean="0">
              <a:latin typeface="Consolas" panose="020B0609020204030204" pitchFamily="49" charset="0"/>
            </a:endParaRPr>
          </a:p>
          <a:p>
            <a:pPr marL="0" indent="0" fontAlgn="t">
              <a:lnSpc>
                <a:spcPct val="100000"/>
              </a:lnSpc>
              <a:spcBef>
                <a:spcPts val="0"/>
              </a:spcBef>
              <a:buNone/>
            </a:pPr>
            <a:r>
              <a:rPr lang="en-US" sz="1400" dirty="0">
                <a:solidFill>
                  <a:srgbClr val="D4D4D4"/>
                </a:solidFill>
                <a:latin typeface="Consolas" panose="020B0609020204030204" pitchFamily="49" charset="0"/>
              </a:rPr>
              <a:t/>
            </a:r>
            <a:br>
              <a:rPr lang="en-US" sz="1400" dirty="0">
                <a:solidFill>
                  <a:srgbClr val="D4D4D4"/>
                </a:solidFill>
                <a:latin typeface="Consolas" panose="020B0609020204030204" pitchFamily="49" charset="0"/>
              </a:rPr>
            </a:br>
            <a:r>
              <a:rPr lang="en-US" sz="1400" dirty="0">
                <a:solidFill>
                  <a:srgbClr val="D4D4D4"/>
                </a:solidFill>
                <a:latin typeface="Consolas" panose="020B0609020204030204" pitchFamily="49" charset="0"/>
              </a:rPr>
              <a:t>    </a:t>
            </a:r>
            <a:r>
              <a:rPr lang="en-US" sz="1400" dirty="0" err="1">
                <a:solidFill>
                  <a:srgbClr val="D4D4D4"/>
                </a:solidFill>
                <a:latin typeface="Consolas" panose="020B0609020204030204" pitchFamily="49" charset="0"/>
              </a:rPr>
              <a:t>db</a:t>
            </a:r>
            <a:r>
              <a:rPr lang="en-US" sz="1400" dirty="0">
                <a:solidFill>
                  <a:srgbClr val="D4D4D4"/>
                </a:solidFill>
                <a:latin typeface="Consolas" panose="020B0609020204030204" pitchFamily="49" charset="0"/>
              </a:rPr>
              <a:t> = </a:t>
            </a:r>
            <a:r>
              <a:rPr lang="en-US" sz="1400" dirty="0" err="1">
                <a:solidFill>
                  <a:srgbClr val="D4D4D4"/>
                </a:solidFill>
                <a:latin typeface="Consolas" panose="020B0609020204030204" pitchFamily="49" charset="0"/>
              </a:rPr>
              <a:t>SQLAlchemy</a:t>
            </a:r>
            <a:r>
              <a:rPr lang="en-US" sz="1400" dirty="0">
                <a:solidFill>
                  <a:srgbClr val="D4D4D4"/>
                </a:solidFill>
                <a:latin typeface="Consolas" panose="020B0609020204030204" pitchFamily="49" charset="0"/>
              </a:rPr>
              <a:t>(app</a:t>
            </a:r>
            <a:r>
              <a:rPr lang="en-US" sz="1400" dirty="0" smtClean="0">
                <a:solidFill>
                  <a:srgbClr val="D4D4D4"/>
                </a:solidFill>
                <a:latin typeface="Consolas" panose="020B0609020204030204" pitchFamily="49" charset="0"/>
              </a:rPr>
              <a:t>)</a:t>
            </a:r>
            <a:endParaRPr lang="en-US" sz="1400" dirty="0">
              <a:latin typeface="Consolas" panose="020B0609020204030204" pitchFamily="49" charset="0"/>
            </a:endParaRPr>
          </a:p>
        </p:txBody>
      </p:sp>
      <p:sp>
        <p:nvSpPr>
          <p:cNvPr id="7" name="Text Placeholder 6"/>
          <p:cNvSpPr>
            <a:spLocks noGrp="1"/>
          </p:cNvSpPr>
          <p:nvPr>
            <p:ph type="body" sz="quarter" idx="3"/>
          </p:nvPr>
        </p:nvSpPr>
        <p:spPr>
          <a:xfrm>
            <a:off x="6187017" y="2094896"/>
            <a:ext cx="4185618" cy="576262"/>
          </a:xfrm>
        </p:spPr>
        <p:txBody>
          <a:bodyPr/>
          <a:lstStyle/>
          <a:p>
            <a:r>
              <a:rPr lang="en-IE" dirty="0" smtClean="0"/>
              <a:t>Instead, do this:</a:t>
            </a:r>
            <a:endParaRPr lang="en-US" dirty="0"/>
          </a:p>
        </p:txBody>
      </p:sp>
      <p:sp>
        <p:nvSpPr>
          <p:cNvPr id="8" name="Content Placeholder 7"/>
          <p:cNvSpPr>
            <a:spLocks noGrp="1"/>
          </p:cNvSpPr>
          <p:nvPr>
            <p:ph sz="quarter" idx="4"/>
          </p:nvPr>
        </p:nvSpPr>
        <p:spPr>
          <a:xfrm>
            <a:off x="6172200" y="3097213"/>
            <a:ext cx="5183188" cy="2368550"/>
          </a:xfrm>
          <a:solidFill>
            <a:srgbClr val="282828"/>
          </a:solidFill>
        </p:spPr>
        <p:txBody>
          <a:bodyPr>
            <a:normAutofit/>
          </a:bodyPr>
          <a:lstStyle/>
          <a:p>
            <a:pPr marL="0" lvl="0" indent="0">
              <a:lnSpc>
                <a:spcPct val="100000"/>
              </a:lnSpc>
              <a:spcBef>
                <a:spcPts val="0"/>
              </a:spcBef>
              <a:buNone/>
            </a:pPr>
            <a:r>
              <a:rPr lang="en-US" sz="1400" dirty="0" err="1">
                <a:solidFill>
                  <a:srgbClr val="D4D4D4"/>
                </a:solidFill>
                <a:latin typeface="Consolas" panose="020B0609020204030204" pitchFamily="49" charset="0"/>
              </a:rPr>
              <a:t>db</a:t>
            </a:r>
            <a:r>
              <a:rPr lang="en-US" sz="1400" dirty="0">
                <a:solidFill>
                  <a:srgbClr val="D4D4D4"/>
                </a:solidFill>
                <a:latin typeface="Consolas" panose="020B0609020204030204" pitchFamily="49" charset="0"/>
              </a:rPr>
              <a:t> = </a:t>
            </a:r>
            <a:r>
              <a:rPr lang="en-US" sz="1400" dirty="0" err="1">
                <a:solidFill>
                  <a:srgbClr val="D4D4D4"/>
                </a:solidFill>
                <a:latin typeface="Consolas" panose="020B0609020204030204" pitchFamily="49" charset="0"/>
              </a:rPr>
              <a:t>SQLAlchemy</a:t>
            </a:r>
            <a:r>
              <a:rPr lang="en-US" sz="1400" dirty="0">
                <a:solidFill>
                  <a:srgbClr val="D4D4D4"/>
                </a:solidFill>
                <a:latin typeface="Consolas" panose="020B0609020204030204" pitchFamily="49" charset="0"/>
              </a:rPr>
              <a:t>() </a:t>
            </a:r>
          </a:p>
          <a:p>
            <a:pPr marL="0" lvl="0" indent="0">
              <a:lnSpc>
                <a:spcPct val="100000"/>
              </a:lnSpc>
              <a:spcBef>
                <a:spcPts val="0"/>
              </a:spcBef>
              <a:buNone/>
            </a:pPr>
            <a:endParaRPr lang="en-US" sz="1400" dirty="0" smtClean="0">
              <a:solidFill>
                <a:srgbClr val="D4D4D4"/>
              </a:solidFill>
              <a:latin typeface="Consolas" panose="020B0609020204030204" pitchFamily="49" charset="0"/>
            </a:endParaRPr>
          </a:p>
          <a:p>
            <a:pPr marL="0" lvl="0" indent="0">
              <a:lnSpc>
                <a:spcPct val="100000"/>
              </a:lnSpc>
              <a:spcBef>
                <a:spcPts val="0"/>
              </a:spcBef>
              <a:buNone/>
            </a:pPr>
            <a:endParaRPr lang="en-US" sz="1400" dirty="0">
              <a:solidFill>
                <a:srgbClr val="D4D4D4"/>
              </a:solidFill>
              <a:latin typeface="Consolas" panose="020B0609020204030204" pitchFamily="49" charset="0"/>
            </a:endParaRPr>
          </a:p>
          <a:p>
            <a:pPr marL="0" lvl="0" indent="0">
              <a:lnSpc>
                <a:spcPct val="100000"/>
              </a:lnSpc>
              <a:spcBef>
                <a:spcPts val="0"/>
              </a:spcBef>
              <a:buNone/>
            </a:pPr>
            <a:r>
              <a:rPr lang="en-US" sz="1400" dirty="0" err="1" smtClean="0">
                <a:solidFill>
                  <a:srgbClr val="569CD6"/>
                </a:solidFill>
                <a:latin typeface="Consolas" panose="020B0609020204030204" pitchFamily="49" charset="0"/>
              </a:rPr>
              <a:t>def</a:t>
            </a:r>
            <a:r>
              <a:rPr lang="en-US" sz="1400" dirty="0" smtClean="0">
                <a:solidFill>
                  <a:srgbClr val="D4D4D4"/>
                </a:solidFill>
                <a:latin typeface="Consolas" panose="020B0609020204030204" pitchFamily="49" charset="0"/>
              </a:rPr>
              <a:t> </a:t>
            </a:r>
            <a:r>
              <a:rPr lang="en-US" sz="1400" dirty="0" err="1" smtClean="0">
                <a:solidFill>
                  <a:srgbClr val="DCDCAA"/>
                </a:solidFill>
                <a:latin typeface="Consolas" panose="020B0609020204030204" pitchFamily="49" charset="0"/>
              </a:rPr>
              <a:t>create_app</a:t>
            </a:r>
            <a:r>
              <a:rPr lang="en-US" sz="1400" dirty="0" smtClean="0">
                <a:solidFill>
                  <a:srgbClr val="D4D4D4"/>
                </a:solidFill>
                <a:latin typeface="Consolas" panose="020B0609020204030204" pitchFamily="49" charset="0"/>
              </a:rPr>
              <a:t>(</a:t>
            </a:r>
            <a:r>
              <a:rPr lang="en-US" sz="1400" dirty="0" err="1" smtClean="0">
                <a:solidFill>
                  <a:srgbClr val="9CDCFE"/>
                </a:solidFill>
                <a:latin typeface="Consolas" panose="020B0609020204030204" pitchFamily="49" charset="0"/>
              </a:rPr>
              <a:t>config_name</a:t>
            </a:r>
            <a:r>
              <a:rPr lang="en-US" sz="1400" dirty="0">
                <a:solidFill>
                  <a:srgbClr val="D4D4D4"/>
                </a:solidFill>
                <a:latin typeface="Consolas" panose="020B0609020204030204" pitchFamily="49" charset="0"/>
              </a:rPr>
              <a:t>):</a:t>
            </a:r>
          </a:p>
          <a:p>
            <a:pPr marL="0" lvl="0" indent="0">
              <a:lnSpc>
                <a:spcPct val="100000"/>
              </a:lnSpc>
              <a:spcBef>
                <a:spcPts val="0"/>
              </a:spcBef>
              <a:buNone/>
            </a:pPr>
            <a:r>
              <a:rPr lang="en-US" sz="1400" dirty="0">
                <a:solidFill>
                  <a:srgbClr val="D4D4D4"/>
                </a:solidFill>
                <a:latin typeface="Consolas" panose="020B0609020204030204" pitchFamily="49" charset="0"/>
              </a:rPr>
              <a:t>    app = Flask(</a:t>
            </a:r>
            <a:r>
              <a:rPr lang="en-US" sz="1400" dirty="0">
                <a:solidFill>
                  <a:srgbClr val="9CDCFE"/>
                </a:solidFill>
                <a:latin typeface="Consolas" panose="020B0609020204030204" pitchFamily="49" charset="0"/>
              </a:rPr>
              <a:t>__name__</a:t>
            </a:r>
            <a:r>
              <a:rPr lang="en-US" sz="1400" dirty="0">
                <a:solidFill>
                  <a:srgbClr val="D4D4D4"/>
                </a:solidFill>
                <a:latin typeface="Consolas" panose="020B0609020204030204" pitchFamily="49" charset="0"/>
              </a:rPr>
              <a:t>)</a:t>
            </a:r>
          </a:p>
          <a:p>
            <a:pPr marL="0" lvl="0" indent="0">
              <a:lnSpc>
                <a:spcPct val="100000"/>
              </a:lnSpc>
              <a:spcBef>
                <a:spcPts val="0"/>
              </a:spcBef>
              <a:buNone/>
            </a:pPr>
            <a:r>
              <a:rPr lang="en-US" sz="1400" dirty="0">
                <a:solidFill>
                  <a:srgbClr val="D4D4D4"/>
                </a:solidFill>
                <a:latin typeface="Consolas" panose="020B0609020204030204" pitchFamily="49" charset="0"/>
              </a:rPr>
              <a:t>    </a:t>
            </a:r>
            <a:r>
              <a:rPr lang="en-US" sz="1400" dirty="0" err="1">
                <a:solidFill>
                  <a:srgbClr val="D4D4D4"/>
                </a:solidFill>
                <a:latin typeface="Consolas" panose="020B0609020204030204" pitchFamily="49" charset="0"/>
              </a:rPr>
              <a:t>app.config.from_object</a:t>
            </a:r>
            <a:r>
              <a:rPr lang="en-US" sz="1400" dirty="0">
                <a:solidFill>
                  <a:srgbClr val="D4D4D4"/>
                </a:solidFill>
                <a:latin typeface="Consolas" panose="020B0609020204030204" pitchFamily="49" charset="0"/>
              </a:rPr>
              <a:t>(</a:t>
            </a:r>
            <a:r>
              <a:rPr lang="en-US" sz="1400" dirty="0" err="1">
                <a:solidFill>
                  <a:srgbClr val="D4D4D4"/>
                </a:solidFill>
                <a:latin typeface="Consolas" panose="020B0609020204030204" pitchFamily="49" charset="0"/>
              </a:rPr>
              <a:t>config</a:t>
            </a:r>
            <a:r>
              <a:rPr lang="en-US" sz="1400" dirty="0">
                <a:solidFill>
                  <a:srgbClr val="D4D4D4"/>
                </a:solidFill>
                <a:latin typeface="Consolas" panose="020B0609020204030204" pitchFamily="49" charset="0"/>
              </a:rPr>
              <a:t>[</a:t>
            </a:r>
            <a:r>
              <a:rPr lang="en-US" sz="1400" dirty="0" err="1">
                <a:solidFill>
                  <a:srgbClr val="D4D4D4"/>
                </a:solidFill>
                <a:latin typeface="Consolas" panose="020B0609020204030204" pitchFamily="49" charset="0"/>
              </a:rPr>
              <a:t>config_name</a:t>
            </a:r>
            <a:r>
              <a:rPr lang="en-US" sz="1400" dirty="0">
                <a:solidFill>
                  <a:srgbClr val="D4D4D4"/>
                </a:solidFill>
                <a:latin typeface="Consolas" panose="020B0609020204030204" pitchFamily="49" charset="0"/>
              </a:rPr>
              <a:t>])</a:t>
            </a:r>
          </a:p>
          <a:p>
            <a:pPr marL="0" lvl="0" indent="0">
              <a:lnSpc>
                <a:spcPct val="100000"/>
              </a:lnSpc>
              <a:spcBef>
                <a:spcPts val="0"/>
              </a:spcBef>
              <a:buNone/>
            </a:pPr>
            <a:r>
              <a:rPr lang="en-US" sz="1400" dirty="0">
                <a:solidFill>
                  <a:srgbClr val="D4D4D4"/>
                </a:solidFill>
                <a:latin typeface="Consolas" panose="020B0609020204030204" pitchFamily="49" charset="0"/>
              </a:rPr>
              <a:t/>
            </a:r>
            <a:br>
              <a:rPr lang="en-US" sz="1400" dirty="0">
                <a:solidFill>
                  <a:srgbClr val="D4D4D4"/>
                </a:solidFill>
                <a:latin typeface="Consolas" panose="020B0609020204030204" pitchFamily="49" charset="0"/>
              </a:rPr>
            </a:br>
            <a:r>
              <a:rPr lang="en-US" sz="1400" dirty="0" smtClean="0">
                <a:solidFill>
                  <a:srgbClr val="D4D4D4"/>
                </a:solidFill>
                <a:latin typeface="Consolas" panose="020B0609020204030204" pitchFamily="49" charset="0"/>
              </a:rPr>
              <a:t>    </a:t>
            </a:r>
            <a:r>
              <a:rPr lang="en-US" sz="1400" dirty="0" err="1" smtClean="0">
                <a:solidFill>
                  <a:srgbClr val="D4D4D4"/>
                </a:solidFill>
                <a:latin typeface="Consolas" panose="020B0609020204030204" pitchFamily="49" charset="0"/>
              </a:rPr>
              <a:t>db.init_app</a:t>
            </a:r>
            <a:r>
              <a:rPr lang="en-US" sz="1400" dirty="0" smtClean="0">
                <a:solidFill>
                  <a:srgbClr val="D4D4D4"/>
                </a:solidFill>
                <a:latin typeface="Consolas" panose="020B0609020204030204" pitchFamily="49" charset="0"/>
              </a:rPr>
              <a:t>(app)</a:t>
            </a:r>
            <a:endParaRPr lang="en-US" sz="1400" dirty="0">
              <a:solidFill>
                <a:srgbClr val="D4D4D4"/>
              </a:solidFill>
              <a:latin typeface="Consolas" panose="020B0609020204030204" pitchFamily="49" charset="0"/>
            </a:endParaRPr>
          </a:p>
        </p:txBody>
      </p:sp>
      <p:sp>
        <p:nvSpPr>
          <p:cNvPr id="11" name="TextBox 10"/>
          <p:cNvSpPr txBox="1"/>
          <p:nvPr/>
        </p:nvSpPr>
        <p:spPr>
          <a:xfrm>
            <a:off x="6172200" y="2727881"/>
            <a:ext cx="5183188" cy="369332"/>
          </a:xfrm>
          <a:prstGeom prst="rect">
            <a:avLst/>
          </a:prstGeom>
          <a:noFill/>
        </p:spPr>
        <p:txBody>
          <a:bodyPr wrap="square" rtlCol="0">
            <a:spAutoFit/>
          </a:bodyPr>
          <a:lstStyle/>
          <a:p>
            <a:r>
              <a:rPr lang="en-IE" dirty="0" smtClean="0"/>
              <a:t>__init__.py</a:t>
            </a:r>
            <a:endParaRPr lang="en-US" dirty="0"/>
          </a:p>
        </p:txBody>
      </p:sp>
      <p:sp>
        <p:nvSpPr>
          <p:cNvPr id="13" name="TextBox 12"/>
          <p:cNvSpPr txBox="1"/>
          <p:nvPr/>
        </p:nvSpPr>
        <p:spPr>
          <a:xfrm>
            <a:off x="839787" y="2727881"/>
            <a:ext cx="5183188" cy="369332"/>
          </a:xfrm>
          <a:prstGeom prst="rect">
            <a:avLst/>
          </a:prstGeom>
          <a:noFill/>
        </p:spPr>
        <p:txBody>
          <a:bodyPr wrap="square" rtlCol="0">
            <a:spAutoFit/>
          </a:bodyPr>
          <a:lstStyle/>
          <a:p>
            <a:r>
              <a:rPr lang="en-IE" dirty="0" smtClean="0"/>
              <a:t>app.py (or __init__.py)</a:t>
            </a:r>
            <a:endParaRPr lang="en-US" dirty="0"/>
          </a:p>
        </p:txBody>
      </p:sp>
    </p:spTree>
    <p:extLst>
      <p:ext uri="{BB962C8B-B14F-4D97-AF65-F5344CB8AC3E}">
        <p14:creationId xmlns:p14="http://schemas.microsoft.com/office/powerpoint/2010/main" val="108993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Accessing your database outside of a HTTP Request: </a:t>
            </a:r>
            <a:endParaRPr lang="en-US" dirty="0"/>
          </a:p>
        </p:txBody>
      </p:sp>
      <p:sp>
        <p:nvSpPr>
          <p:cNvPr id="15" name="Text Placeholder 4"/>
          <p:cNvSpPr>
            <a:spLocks noGrp="1"/>
          </p:cNvSpPr>
          <p:nvPr>
            <p:ph type="body" idx="1"/>
          </p:nvPr>
        </p:nvSpPr>
        <p:spPr>
          <a:xfrm>
            <a:off x="839788" y="3867500"/>
            <a:ext cx="10515600" cy="601377"/>
          </a:xfrm>
        </p:spPr>
        <p:txBody>
          <a:bodyPr>
            <a:normAutofit/>
          </a:bodyPr>
          <a:lstStyle/>
          <a:p>
            <a:r>
              <a:rPr lang="en-IE" sz="1800" dirty="0" smtClean="0"/>
              <a:t>Production:</a:t>
            </a:r>
            <a:endParaRPr lang="en-US" sz="1800" dirty="0"/>
          </a:p>
        </p:txBody>
      </p:sp>
      <p:graphicFrame>
        <p:nvGraphicFramePr>
          <p:cNvPr id="16" name="Content Placeholder 3"/>
          <p:cNvGraphicFramePr>
            <a:graphicFrameLocks noGrp="1"/>
          </p:cNvGraphicFramePr>
          <p:nvPr>
            <p:ph sz="half" idx="2"/>
            <p:extLst>
              <p:ext uri="{D42A27DB-BD31-4B8C-83A1-F6EECF244321}">
                <p14:modId xmlns:p14="http://schemas.microsoft.com/office/powerpoint/2010/main" val="606596114"/>
              </p:ext>
            </p:extLst>
          </p:nvPr>
        </p:nvGraphicFramePr>
        <p:xfrm>
          <a:off x="839788" y="4468877"/>
          <a:ext cx="10515600" cy="2011680"/>
        </p:xfrm>
        <a:graphic>
          <a:graphicData uri="http://schemas.openxmlformats.org/drawingml/2006/table">
            <a:tbl>
              <a:tblPr firstRow="1" bandRow="1">
                <a:tableStyleId>{5C22544A-7EE6-4342-B048-85BDC9FD1C3A}</a:tableStyleId>
              </a:tblPr>
              <a:tblGrid>
                <a:gridCol w="105156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onsolas" panose="020B0609020204030204" pitchFamily="49" charset="0"/>
                        </a:rPr>
                        <a:t>(</a:t>
                      </a:r>
                      <a:r>
                        <a:rPr lang="en-US" sz="1400" b="0" dirty="0" err="1" smtClean="0">
                          <a:latin typeface="Consolas" panose="020B0609020204030204" pitchFamily="49" charset="0"/>
                        </a:rPr>
                        <a:t>venv</a:t>
                      </a:r>
                      <a:r>
                        <a:rPr lang="en-US" sz="1400" b="0" dirty="0" smtClean="0">
                          <a:latin typeface="Consolas" panose="020B0609020204030204" pitchFamily="49" charset="0"/>
                        </a:rPr>
                        <a:t>) [</a:t>
                      </a:r>
                      <a:r>
                        <a:rPr lang="en-US" sz="1400" b="0" dirty="0" err="1" smtClean="0">
                          <a:latin typeface="Consolas" panose="020B0609020204030204" pitchFamily="49" charset="0"/>
                        </a:rPr>
                        <a:t>AllynH_dev</a:t>
                      </a:r>
                      <a:r>
                        <a:rPr lang="en-US" sz="1400" b="0" dirty="0" smtClean="0">
                          <a:latin typeface="Consolas" panose="020B0609020204030204" pitchFamily="49" charset="0"/>
                        </a:rPr>
                        <a:t>] C:\example_app\&gt;set FLASK_CONFIG=production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onsolas" panose="020B0609020204030204" pitchFamily="49" charset="0"/>
                        </a:rPr>
                        <a:t/>
                      </a:r>
                      <a:br>
                        <a:rPr lang="en-US" sz="1400" b="0" dirty="0" smtClean="0">
                          <a:latin typeface="Consolas" panose="020B0609020204030204" pitchFamily="49" charset="0"/>
                        </a:rPr>
                      </a:b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venv</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AllynH_dev</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C:\example_app\&gt;python manage.py shell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&gt;&gt;&gt; files = </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Files.query.all</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&gt;&gt;&gt; print("Found", </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len</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(files),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Found 46716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&gt;&gt;&gt; </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job_queue</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 </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Queue.query.all</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&gt;&gt;&gt; print("There are", </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len</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job_queue</a:t>
                      </a: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"queue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There are 15 queue items.</a:t>
                      </a:r>
                    </a:p>
                  </a:txBody>
                  <a:tcPr>
                    <a:solidFill>
                      <a:schemeClr val="tx1"/>
                    </a:solidFill>
                  </a:tcPr>
                </a:tc>
              </a:tr>
            </a:tbl>
          </a:graphicData>
        </a:graphic>
      </p:graphicFrame>
      <p:sp>
        <p:nvSpPr>
          <p:cNvPr id="5" name="Text Placeholder 4"/>
          <p:cNvSpPr>
            <a:spLocks noGrp="1"/>
          </p:cNvSpPr>
          <p:nvPr>
            <p:ph type="body" sz="quarter" idx="3"/>
          </p:nvPr>
        </p:nvSpPr>
        <p:spPr>
          <a:xfrm>
            <a:off x="839788" y="1681163"/>
            <a:ext cx="10515600" cy="601377"/>
          </a:xfrm>
        </p:spPr>
        <p:txBody>
          <a:bodyPr>
            <a:normAutofit/>
          </a:bodyPr>
          <a:lstStyle/>
          <a:p>
            <a:r>
              <a:rPr lang="en-IE" sz="1800" dirty="0" smtClean="0"/>
              <a:t>Development:</a:t>
            </a:r>
            <a:endParaRPr lang="en-US" sz="1800" dirty="0"/>
          </a:p>
        </p:txBody>
      </p:sp>
      <p:graphicFrame>
        <p:nvGraphicFramePr>
          <p:cNvPr id="10" name="Content Placeholder 3"/>
          <p:cNvGraphicFramePr>
            <a:graphicFrameLocks noGrp="1"/>
          </p:cNvGraphicFramePr>
          <p:nvPr>
            <p:ph sz="quarter" idx="4"/>
            <p:extLst>
              <p:ext uri="{D42A27DB-BD31-4B8C-83A1-F6EECF244321}">
                <p14:modId xmlns:p14="http://schemas.microsoft.com/office/powerpoint/2010/main" val="3051377635"/>
              </p:ext>
            </p:extLst>
          </p:nvPr>
        </p:nvGraphicFramePr>
        <p:xfrm>
          <a:off x="839788" y="2282540"/>
          <a:ext cx="10515600" cy="1584960"/>
        </p:xfrm>
        <a:graphic>
          <a:graphicData uri="http://schemas.openxmlformats.org/drawingml/2006/table">
            <a:tbl>
              <a:tblPr firstRow="1" bandRow="1">
                <a:tableStyleId>{5C22544A-7EE6-4342-B048-85BDC9FD1C3A}</a:tableStyleId>
              </a:tblPr>
              <a:tblGrid>
                <a:gridCol w="10515600"/>
              </a:tblGrid>
              <a:tr h="370840">
                <a:tc>
                  <a:txBody>
                    <a:bodyPr/>
                    <a:lstStyle/>
                    <a:p>
                      <a:r>
                        <a:rPr lang="en-US" sz="1400" b="0" dirty="0" smtClean="0">
                          <a:latin typeface="Consolas" panose="020B0609020204030204" pitchFamily="49" charset="0"/>
                        </a:rPr>
                        <a:t>(</a:t>
                      </a:r>
                      <a:r>
                        <a:rPr lang="en-US" sz="1400" b="0" dirty="0" err="1" smtClean="0">
                          <a:latin typeface="Consolas" panose="020B0609020204030204" pitchFamily="49" charset="0"/>
                        </a:rPr>
                        <a:t>venv</a:t>
                      </a:r>
                      <a:r>
                        <a:rPr lang="en-US" sz="1400" b="0" dirty="0" smtClean="0">
                          <a:latin typeface="Consolas" panose="020B0609020204030204" pitchFamily="49" charset="0"/>
                        </a:rPr>
                        <a:t>) [</a:t>
                      </a:r>
                      <a:r>
                        <a:rPr lang="en-US" sz="1400" b="0" dirty="0" err="1" smtClean="0">
                          <a:latin typeface="Consolas" panose="020B0609020204030204" pitchFamily="49" charset="0"/>
                        </a:rPr>
                        <a:t>AllynH_dev</a:t>
                      </a:r>
                      <a:r>
                        <a:rPr lang="en-US" sz="1400" b="0" dirty="0" smtClean="0">
                          <a:latin typeface="Consolas" panose="020B0609020204030204" pitchFamily="49" charset="0"/>
                        </a:rPr>
                        <a:t>] C:\example_app\&gt;python manage.py shell</a:t>
                      </a:r>
                    </a:p>
                    <a:p>
                      <a:r>
                        <a:rPr lang="en-US" sz="1400" b="0" dirty="0" smtClean="0">
                          <a:latin typeface="Consolas" panose="020B0609020204030204" pitchFamily="49" charset="0"/>
                        </a:rPr>
                        <a:t>&gt;&gt;&gt; files = </a:t>
                      </a:r>
                      <a:r>
                        <a:rPr lang="en-US" sz="1400" b="0" dirty="0" err="1" smtClean="0">
                          <a:latin typeface="Consolas" panose="020B0609020204030204" pitchFamily="49" charset="0"/>
                        </a:rPr>
                        <a:t>Files.query.all</a:t>
                      </a:r>
                      <a:r>
                        <a:rPr lang="en-US" sz="1400" b="0" dirty="0" smtClean="0">
                          <a:latin typeface="Consolas" panose="020B0609020204030204" pitchFamily="49" charset="0"/>
                        </a:rPr>
                        <a:t>()</a:t>
                      </a:r>
                    </a:p>
                    <a:p>
                      <a:r>
                        <a:rPr lang="en-US" sz="1400" b="0" dirty="0" smtClean="0">
                          <a:latin typeface="Consolas" panose="020B0609020204030204" pitchFamily="49" charset="0"/>
                        </a:rPr>
                        <a:t>&gt;&gt;&gt; print("Found", </a:t>
                      </a:r>
                      <a:r>
                        <a:rPr lang="en-US" sz="1400" b="0" dirty="0" err="1" smtClean="0">
                          <a:latin typeface="Consolas" panose="020B0609020204030204" pitchFamily="49" charset="0"/>
                        </a:rPr>
                        <a:t>len</a:t>
                      </a:r>
                      <a:r>
                        <a:rPr lang="en-US" sz="1400" b="0" dirty="0" smtClean="0">
                          <a:latin typeface="Consolas" panose="020B0609020204030204" pitchFamily="49" charset="0"/>
                        </a:rPr>
                        <a:t>(files), "files")</a:t>
                      </a:r>
                    </a:p>
                    <a:p>
                      <a:r>
                        <a:rPr lang="en-US" sz="1400" b="0" dirty="0" smtClean="0">
                          <a:latin typeface="Consolas" panose="020B0609020204030204" pitchFamily="49" charset="0"/>
                        </a:rPr>
                        <a:t>Found 4 files</a:t>
                      </a:r>
                    </a:p>
                    <a:p>
                      <a:r>
                        <a:rPr lang="en-US" sz="1400" b="0" dirty="0" smtClean="0">
                          <a:latin typeface="Consolas" panose="020B0609020204030204" pitchFamily="49" charset="0"/>
                        </a:rPr>
                        <a:t>&gt;&gt;&gt; </a:t>
                      </a:r>
                      <a:r>
                        <a:rPr lang="en-US" sz="1400" b="0" dirty="0" err="1" smtClean="0">
                          <a:latin typeface="Consolas" panose="020B0609020204030204" pitchFamily="49" charset="0"/>
                        </a:rPr>
                        <a:t>job_queue</a:t>
                      </a:r>
                      <a:r>
                        <a:rPr lang="en-US" sz="1400" b="0" dirty="0" smtClean="0">
                          <a:latin typeface="Consolas" panose="020B0609020204030204" pitchFamily="49" charset="0"/>
                        </a:rPr>
                        <a:t> = </a:t>
                      </a:r>
                      <a:r>
                        <a:rPr lang="en-US" sz="1400" b="0" dirty="0" err="1" smtClean="0">
                          <a:latin typeface="Consolas" panose="020B0609020204030204" pitchFamily="49" charset="0"/>
                        </a:rPr>
                        <a:t>Queue.query.all</a:t>
                      </a:r>
                      <a:r>
                        <a:rPr lang="en-US" sz="1400" b="0" dirty="0" smtClean="0">
                          <a:latin typeface="Consolas" panose="020B0609020204030204" pitchFamily="49" charset="0"/>
                        </a:rPr>
                        <a:t>()</a:t>
                      </a:r>
                    </a:p>
                    <a:p>
                      <a:r>
                        <a:rPr lang="en-US" sz="1400" b="0" dirty="0" smtClean="0">
                          <a:latin typeface="Consolas" panose="020B0609020204030204" pitchFamily="49" charset="0"/>
                        </a:rPr>
                        <a:t>&gt;&gt;&gt; print("There are", </a:t>
                      </a:r>
                      <a:r>
                        <a:rPr lang="en-US" sz="1400" b="0" dirty="0" err="1" smtClean="0">
                          <a:latin typeface="Consolas" panose="020B0609020204030204" pitchFamily="49" charset="0"/>
                        </a:rPr>
                        <a:t>len</a:t>
                      </a:r>
                      <a:r>
                        <a:rPr lang="en-US" sz="1400" b="0" dirty="0" smtClean="0">
                          <a:latin typeface="Consolas" panose="020B0609020204030204" pitchFamily="49" charset="0"/>
                        </a:rPr>
                        <a:t>(</a:t>
                      </a:r>
                      <a:r>
                        <a:rPr lang="en-US" sz="1400" b="0" dirty="0" err="1" smtClean="0">
                          <a:latin typeface="Consolas" panose="020B0609020204030204" pitchFamily="49" charset="0"/>
                        </a:rPr>
                        <a:t>job_queue</a:t>
                      </a:r>
                      <a:r>
                        <a:rPr lang="en-US" sz="1400" b="0" dirty="0" smtClean="0">
                          <a:latin typeface="Consolas" panose="020B0609020204030204" pitchFamily="49" charset="0"/>
                        </a:rPr>
                        <a:t>), "queue items.")</a:t>
                      </a:r>
                    </a:p>
                    <a:p>
                      <a:r>
                        <a:rPr lang="en-US" sz="1400" b="0" dirty="0" smtClean="0">
                          <a:latin typeface="Consolas" panose="020B0609020204030204" pitchFamily="49" charset="0"/>
                        </a:rPr>
                        <a:t>There are 4 queue items.</a:t>
                      </a:r>
                    </a:p>
                  </a:txBody>
                  <a:tcPr>
                    <a:solidFill>
                      <a:schemeClr val="tx1"/>
                    </a:solidFill>
                  </a:tcPr>
                </a:tc>
              </a:tr>
            </a:tbl>
          </a:graphicData>
        </a:graphic>
      </p:graphicFrame>
    </p:spTree>
    <p:extLst>
      <p:ext uri="{BB962C8B-B14F-4D97-AF65-F5344CB8AC3E}">
        <p14:creationId xmlns:p14="http://schemas.microsoft.com/office/powerpoint/2010/main" val="1511823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3214</TotalTime>
  <Words>3229</Words>
  <Application>Microsoft Office PowerPoint</Application>
  <PresentationFormat>Widescreen</PresentationFormat>
  <Paragraphs>660</Paragraphs>
  <Slides>31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Consolas</vt:lpstr>
      <vt:lpstr>Times New Roman</vt:lpstr>
      <vt:lpstr>Trebuchet MS</vt:lpstr>
      <vt:lpstr>Wingdings</vt:lpstr>
      <vt:lpstr>Wingdings 3</vt:lpstr>
      <vt:lpstr>Facet</vt:lpstr>
      <vt:lpstr>Powering up your Python web applications</vt:lpstr>
      <vt:lpstr>Allyn Hunt (me)</vt:lpstr>
      <vt:lpstr>Introduction to Destiny Vault Raider:</vt:lpstr>
      <vt:lpstr>Video:</vt:lpstr>
      <vt:lpstr>What I am here to talk about:</vt:lpstr>
      <vt:lpstr>App structure:</vt:lpstr>
      <vt:lpstr>We want to move away from this:</vt:lpstr>
      <vt:lpstr>Free your database:</vt:lpstr>
      <vt:lpstr>Accessing your database outside of a HTTP Request: </vt:lpstr>
      <vt:lpstr>Modify database contents outside of pgAdmin:</vt:lpstr>
      <vt:lpstr>Connecting many servers to your web app:</vt:lpstr>
      <vt:lpstr>Sharing Flask models with other apps:</vt:lpstr>
      <vt:lpstr>Adding asynchronous tasks:</vt:lpstr>
      <vt:lpstr>Asynchronous tasks with Celery and Redis:</vt:lpstr>
      <vt:lpstr>Connect to the Redis database:</vt:lpstr>
      <vt:lpstr>Create a Celery worker:</vt:lpstr>
      <vt:lpstr>Creating a periodic task:</vt:lpstr>
      <vt:lpstr>Executing the Periodic task:</vt:lpstr>
      <vt:lpstr>Creating the asynchronous task:</vt:lpstr>
      <vt:lpstr>Adding in a JS frontend:</vt:lpstr>
      <vt:lpstr>Server side apps – not just for fully rendered HTML:</vt:lpstr>
      <vt:lpstr>Adding an API blueprint:</vt:lpstr>
      <vt:lpstr>Installing React:</vt:lpstr>
      <vt:lpstr>Displaying character information:</vt:lpstr>
      <vt:lpstr>Adding React root to your app:</vt:lpstr>
      <vt:lpstr>PowerPoint Presentation</vt:lpstr>
      <vt:lpstr>Adding jQuery to your project:</vt:lpstr>
      <vt:lpstr>jQuery Modal:</vt:lpstr>
      <vt:lpstr>Creating the Modal:</vt:lpstr>
      <vt:lpstr>Hiding data in HTML attributes:</vt:lpstr>
      <vt:lpstr>Questions?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 Allyn S</dc:creator>
  <cp:keywords>CTPClassification=CTP_NT</cp:keywords>
  <cp:lastModifiedBy>Hunt, Allyn S</cp:lastModifiedBy>
  <cp:revision>283</cp:revision>
  <dcterms:created xsi:type="dcterms:W3CDTF">2018-10-30T10:58:34Z</dcterms:created>
  <dcterms:modified xsi:type="dcterms:W3CDTF">2018-11-10T13:43:26Z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e87c916c-3c24-4ade-ad21-1ed99b7239d1</vt:lpwstr>
  </property>
  <property fmtid="{D5CDD505-2E9C-101B-9397-08002B2CF9AE}" pid="3" name="CTP_TimeStamp">
    <vt:lpwstr>2018-11-10 13:43:26Z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