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9" r:id="rId1"/>
  </p:sldMasterIdLst>
  <p:notesMasterIdLst>
    <p:notesMasterId r:id="rId49"/>
  </p:notesMasterIdLst>
  <p:sldIdLst>
    <p:sldId id="256" r:id="rId2"/>
    <p:sldId id="285" r:id="rId3"/>
    <p:sldId id="286" r:id="rId4"/>
    <p:sldId id="326" r:id="rId5"/>
    <p:sldId id="332" r:id="rId6"/>
    <p:sldId id="287" r:id="rId7"/>
    <p:sldId id="298" r:id="rId8"/>
    <p:sldId id="310" r:id="rId9"/>
    <p:sldId id="296" r:id="rId10"/>
    <p:sldId id="297" r:id="rId11"/>
    <p:sldId id="309" r:id="rId12"/>
    <p:sldId id="316" r:id="rId13"/>
    <p:sldId id="315" r:id="rId14"/>
    <p:sldId id="317" r:id="rId15"/>
    <p:sldId id="318" r:id="rId16"/>
    <p:sldId id="323" r:id="rId17"/>
    <p:sldId id="324" r:id="rId18"/>
    <p:sldId id="330" r:id="rId19"/>
    <p:sldId id="340" r:id="rId20"/>
    <p:sldId id="325" r:id="rId21"/>
    <p:sldId id="299" r:id="rId22"/>
    <p:sldId id="347" r:id="rId23"/>
    <p:sldId id="311" r:id="rId24"/>
    <p:sldId id="289" r:id="rId25"/>
    <p:sldId id="320" r:id="rId26"/>
    <p:sldId id="293" r:id="rId27"/>
    <p:sldId id="319" r:id="rId28"/>
    <p:sldId id="321" r:id="rId29"/>
    <p:sldId id="314" r:id="rId30"/>
    <p:sldId id="306" r:id="rId31"/>
    <p:sldId id="305" r:id="rId32"/>
    <p:sldId id="304" r:id="rId33"/>
    <p:sldId id="341" r:id="rId34"/>
    <p:sldId id="295" r:id="rId35"/>
    <p:sldId id="339" r:id="rId36"/>
    <p:sldId id="338" r:id="rId37"/>
    <p:sldId id="327" r:id="rId38"/>
    <p:sldId id="337" r:id="rId39"/>
    <p:sldId id="322" r:id="rId40"/>
    <p:sldId id="345" r:id="rId41"/>
    <p:sldId id="346" r:id="rId42"/>
    <p:sldId id="335" r:id="rId43"/>
    <p:sldId id="328" r:id="rId44"/>
    <p:sldId id="343" r:id="rId45"/>
    <p:sldId id="333" r:id="rId46"/>
    <p:sldId id="300" r:id="rId47"/>
    <p:sldId id="342" r:id="rId4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8DFF9"/>
    <a:srgbClr val="AFF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2F16CE2-DEEA-45A1-88C6-B1D8257615A2}">
  <a:tblStyle styleId="{62F16CE2-DEEA-45A1-88C6-B1D8257615A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2" autoAdjust="0"/>
    <p:restoredTop sz="64672" autoAdjust="0"/>
  </p:normalViewPr>
  <p:slideViewPr>
    <p:cSldViewPr snapToGrid="0">
      <p:cViewPr varScale="1">
        <p:scale>
          <a:sx n="113" d="100"/>
          <a:sy n="113" d="100"/>
        </p:scale>
        <p:origin x="130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5453046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2" name="Google Shape;462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767493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856277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7786897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646285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9156281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0628328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2139949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9058309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endParaRPr lang="en-IE" dirty="0" smtClean="0"/>
          </a:p>
        </p:txBody>
      </p:sp>
    </p:spTree>
    <p:extLst>
      <p:ext uri="{BB962C8B-B14F-4D97-AF65-F5344CB8AC3E}">
        <p14:creationId xmlns:p14="http://schemas.microsoft.com/office/powerpoint/2010/main" val="30293321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9202312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3" name="Google Shape;683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293680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6" name="Google Shape;476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464103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3" name="Google Shape;483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3738195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84458555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9009141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58333103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15838635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29394888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33453106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28654313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24247604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2868837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endParaRPr lang="en-IE" baseline="0" dirty="0" smtClean="0"/>
          </a:p>
        </p:txBody>
      </p:sp>
    </p:spTree>
    <p:extLst>
      <p:ext uri="{BB962C8B-B14F-4D97-AF65-F5344CB8AC3E}">
        <p14:creationId xmlns:p14="http://schemas.microsoft.com/office/powerpoint/2010/main" val="99368881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endParaRPr lang="en-IE" dirty="0" smtClean="0"/>
          </a:p>
        </p:txBody>
      </p:sp>
    </p:spTree>
    <p:extLst>
      <p:ext uri="{BB962C8B-B14F-4D97-AF65-F5344CB8AC3E}">
        <p14:creationId xmlns:p14="http://schemas.microsoft.com/office/powerpoint/2010/main" val="357672167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7897758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endParaRPr lang="en-US" sz="1100" b="0" i="0" u="none" strike="noStrike" cap="none" dirty="0" smtClean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5936442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00343978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51206854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28970859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3" name="Google Shape;683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Font typeface="+mj-lt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965148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3" name="Google Shape;483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1051035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7" name="Google Shape;547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250777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Font typeface="Wingdings" panose="05000000000000000000" pitchFamily="2" charset="2"/>
              <a:buNone/>
            </a:pP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1232664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3" name="Google Shape;483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5241718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5644398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endParaRPr lang="en-US" sz="1100" b="0" i="0" u="none" strike="noStrike" cap="none" dirty="0" smtClean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6015799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50079169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72123869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3" name="Google Shape;683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8805552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3" name="Google Shape;483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486208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Font typeface="Arial" panose="020B0604020202020204" pitchFamily="34" charset="0"/>
              <a:buNone/>
            </a:pP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45420760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" name="Google Shape;763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4" name="Google Shape;764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024547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1295086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endParaRPr lang="en-IE" dirty="0" smtClean="0"/>
          </a:p>
        </p:txBody>
      </p:sp>
    </p:spTree>
    <p:extLst>
      <p:ext uri="{BB962C8B-B14F-4D97-AF65-F5344CB8AC3E}">
        <p14:creationId xmlns:p14="http://schemas.microsoft.com/office/powerpoint/2010/main" val="13242092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1400279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517820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7479473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"/>
          <p:cNvSpPr/>
          <p:nvPr/>
        </p:nvSpPr>
        <p:spPr>
          <a:xfrm>
            <a:off x="-26775" y="2008375"/>
            <a:ext cx="9210650" cy="3172625"/>
          </a:xfrm>
          <a:custGeom>
            <a:avLst/>
            <a:gdLst/>
            <a:ahLst/>
            <a:cxnLst/>
            <a:rect l="l" t="t" r="r" b="b"/>
            <a:pathLst>
              <a:path w="368426" h="126905" extrusionOk="0">
                <a:moveTo>
                  <a:pt x="309" y="263"/>
                </a:moveTo>
                <a:lnTo>
                  <a:pt x="16502" y="11294"/>
                </a:lnTo>
                <a:lnTo>
                  <a:pt x="31551" y="5122"/>
                </a:lnTo>
                <a:lnTo>
                  <a:pt x="62412" y="4991"/>
                </a:lnTo>
                <a:lnTo>
                  <a:pt x="77652" y="0"/>
                </a:lnTo>
                <a:lnTo>
                  <a:pt x="92892" y="13527"/>
                </a:lnTo>
                <a:lnTo>
                  <a:pt x="107942" y="21276"/>
                </a:lnTo>
                <a:lnTo>
                  <a:pt x="122991" y="21145"/>
                </a:lnTo>
                <a:lnTo>
                  <a:pt x="138993" y="10375"/>
                </a:lnTo>
                <a:lnTo>
                  <a:pt x="154043" y="7880"/>
                </a:lnTo>
                <a:lnTo>
                  <a:pt x="168711" y="2349"/>
                </a:lnTo>
                <a:lnTo>
                  <a:pt x="184332" y="14841"/>
                </a:lnTo>
                <a:lnTo>
                  <a:pt x="199572" y="15274"/>
                </a:lnTo>
                <a:lnTo>
                  <a:pt x="214622" y="25085"/>
                </a:lnTo>
                <a:lnTo>
                  <a:pt x="230052" y="25085"/>
                </a:lnTo>
                <a:lnTo>
                  <a:pt x="246054" y="20094"/>
                </a:lnTo>
                <a:lnTo>
                  <a:pt x="261104" y="20094"/>
                </a:lnTo>
                <a:lnTo>
                  <a:pt x="275391" y="11426"/>
                </a:lnTo>
                <a:lnTo>
                  <a:pt x="291584" y="16810"/>
                </a:lnTo>
                <a:lnTo>
                  <a:pt x="305871" y="8143"/>
                </a:lnTo>
                <a:lnTo>
                  <a:pt x="336732" y="8012"/>
                </a:lnTo>
                <a:lnTo>
                  <a:pt x="351782" y="11294"/>
                </a:lnTo>
                <a:lnTo>
                  <a:pt x="367593" y="2758"/>
                </a:lnTo>
                <a:lnTo>
                  <a:pt x="368426" y="126905"/>
                </a:lnTo>
                <a:lnTo>
                  <a:pt x="0" y="126369"/>
                </a:lnTo>
                <a:close/>
              </a:path>
            </a:pathLst>
          </a:custGeom>
          <a:solidFill>
            <a:srgbClr val="AFF000">
              <a:alpha val="81920"/>
            </a:srgbClr>
          </a:solidFill>
          <a:ln>
            <a:noFill/>
          </a:ln>
        </p:spPr>
      </p:sp>
      <p:sp>
        <p:nvSpPr>
          <p:cNvPr id="35" name="Google Shape;35;p2"/>
          <p:cNvSpPr/>
          <p:nvPr/>
        </p:nvSpPr>
        <p:spPr>
          <a:xfrm>
            <a:off x="-26775" y="2139700"/>
            <a:ext cx="9210650" cy="3041300"/>
          </a:xfrm>
          <a:custGeom>
            <a:avLst/>
            <a:gdLst/>
            <a:ahLst/>
            <a:cxnLst/>
            <a:rect l="l" t="t" r="r" b="b"/>
            <a:pathLst>
              <a:path w="368426" h="121652" extrusionOk="0">
                <a:moveTo>
                  <a:pt x="309" y="5516"/>
                </a:moveTo>
                <a:lnTo>
                  <a:pt x="16692" y="11214"/>
                </a:lnTo>
                <a:lnTo>
                  <a:pt x="47172" y="11214"/>
                </a:lnTo>
                <a:lnTo>
                  <a:pt x="62412" y="6843"/>
                </a:lnTo>
                <a:lnTo>
                  <a:pt x="77652" y="16156"/>
                </a:lnTo>
                <a:lnTo>
                  <a:pt x="92892" y="16156"/>
                </a:lnTo>
                <a:lnTo>
                  <a:pt x="107370" y="11214"/>
                </a:lnTo>
                <a:lnTo>
                  <a:pt x="122610" y="8173"/>
                </a:lnTo>
                <a:lnTo>
                  <a:pt x="138612" y="8173"/>
                </a:lnTo>
                <a:lnTo>
                  <a:pt x="153852" y="10834"/>
                </a:lnTo>
                <a:lnTo>
                  <a:pt x="168711" y="7603"/>
                </a:lnTo>
                <a:lnTo>
                  <a:pt x="183951" y="12734"/>
                </a:lnTo>
                <a:lnTo>
                  <a:pt x="199572" y="20527"/>
                </a:lnTo>
                <a:lnTo>
                  <a:pt x="214050" y="15205"/>
                </a:lnTo>
                <a:lnTo>
                  <a:pt x="229671" y="15205"/>
                </a:lnTo>
                <a:lnTo>
                  <a:pt x="245292" y="5892"/>
                </a:lnTo>
                <a:lnTo>
                  <a:pt x="260532" y="11214"/>
                </a:lnTo>
                <a:lnTo>
                  <a:pt x="275772" y="11214"/>
                </a:lnTo>
                <a:lnTo>
                  <a:pt x="291012" y="6843"/>
                </a:lnTo>
                <a:lnTo>
                  <a:pt x="321492" y="6843"/>
                </a:lnTo>
                <a:lnTo>
                  <a:pt x="336732" y="15966"/>
                </a:lnTo>
                <a:lnTo>
                  <a:pt x="351210" y="12734"/>
                </a:lnTo>
                <a:lnTo>
                  <a:pt x="367593" y="0"/>
                </a:lnTo>
                <a:lnTo>
                  <a:pt x="368426" y="121652"/>
                </a:lnTo>
                <a:lnTo>
                  <a:pt x="0" y="121652"/>
                </a:lnTo>
                <a:close/>
              </a:path>
            </a:pathLst>
          </a:custGeom>
          <a:solidFill>
            <a:srgbClr val="00CEF6">
              <a:alpha val="73460"/>
            </a:srgbClr>
          </a:solidFill>
          <a:ln>
            <a:noFill/>
          </a:ln>
        </p:spPr>
      </p:sp>
      <p:sp>
        <p:nvSpPr>
          <p:cNvPr id="36" name="Google Shape;36;p2"/>
          <p:cNvSpPr/>
          <p:nvPr/>
        </p:nvSpPr>
        <p:spPr>
          <a:xfrm rot="8100000">
            <a:off x="1847981" y="1814569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AFF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2"/>
          <p:cNvSpPr/>
          <p:nvPr/>
        </p:nvSpPr>
        <p:spPr>
          <a:xfrm rot="8100000">
            <a:off x="6038981" y="2098419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00CEF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2"/>
          <p:cNvSpPr/>
          <p:nvPr/>
        </p:nvSpPr>
        <p:spPr>
          <a:xfrm rot="8100000">
            <a:off x="7181981" y="2131769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00CEF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" name="Google Shape;39;p2"/>
          <p:cNvGrpSpPr/>
          <p:nvPr/>
        </p:nvGrpSpPr>
        <p:grpSpPr>
          <a:xfrm>
            <a:off x="-9525" y="2024075"/>
            <a:ext cx="9167825" cy="595300"/>
            <a:chOff x="-9525" y="4462475"/>
            <a:chExt cx="9167825" cy="595300"/>
          </a:xfrm>
        </p:grpSpPr>
        <p:sp>
          <p:nvSpPr>
            <p:cNvPr id="40" name="Google Shape;40;p2"/>
            <p:cNvSpPr/>
            <p:nvPr/>
          </p:nvSpPr>
          <p:spPr>
            <a:xfrm>
              <a:off x="-9525" y="4581525"/>
              <a:ext cx="4205300" cy="476250"/>
            </a:xfrm>
            <a:custGeom>
              <a:avLst/>
              <a:gdLst/>
              <a:ahLst/>
              <a:cxnLst/>
              <a:rect l="l" t="t" r="r" b="b"/>
              <a:pathLst>
                <a:path w="168212" h="19050" extrusionOk="0">
                  <a:moveTo>
                    <a:pt x="0" y="1715"/>
                  </a:moveTo>
                  <a:lnTo>
                    <a:pt x="15812" y="16574"/>
                  </a:lnTo>
                  <a:lnTo>
                    <a:pt x="31052" y="16574"/>
                  </a:lnTo>
                  <a:lnTo>
                    <a:pt x="46292" y="14097"/>
                  </a:lnTo>
                  <a:lnTo>
                    <a:pt x="61532" y="19050"/>
                  </a:lnTo>
                  <a:lnTo>
                    <a:pt x="76581" y="11240"/>
                  </a:lnTo>
                  <a:lnTo>
                    <a:pt x="92012" y="11240"/>
                  </a:lnTo>
                  <a:lnTo>
                    <a:pt x="106871" y="0"/>
                  </a:lnTo>
                  <a:lnTo>
                    <a:pt x="122111" y="2667"/>
                  </a:lnTo>
                  <a:lnTo>
                    <a:pt x="137541" y="2667"/>
                  </a:lnTo>
                  <a:lnTo>
                    <a:pt x="152972" y="16002"/>
                  </a:lnTo>
                  <a:lnTo>
                    <a:pt x="168212" y="16002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1" name="Google Shape;41;p2"/>
            <p:cNvSpPr/>
            <p:nvPr/>
          </p:nvSpPr>
          <p:spPr>
            <a:xfrm>
              <a:off x="4195775" y="4462475"/>
              <a:ext cx="3424225" cy="590550"/>
            </a:xfrm>
            <a:custGeom>
              <a:avLst/>
              <a:gdLst/>
              <a:ahLst/>
              <a:cxnLst/>
              <a:rect l="l" t="t" r="r" b="b"/>
              <a:pathLst>
                <a:path w="136969" h="23622" extrusionOk="0">
                  <a:moveTo>
                    <a:pt x="0" y="20955"/>
                  </a:moveTo>
                  <a:lnTo>
                    <a:pt x="15049" y="9144"/>
                  </a:lnTo>
                  <a:lnTo>
                    <a:pt x="30480" y="4381"/>
                  </a:lnTo>
                  <a:lnTo>
                    <a:pt x="45720" y="13716"/>
                  </a:lnTo>
                  <a:lnTo>
                    <a:pt x="60769" y="13716"/>
                  </a:lnTo>
                  <a:lnTo>
                    <a:pt x="76009" y="16573"/>
                  </a:lnTo>
                  <a:lnTo>
                    <a:pt x="91249" y="11811"/>
                  </a:lnTo>
                  <a:lnTo>
                    <a:pt x="106680" y="23622"/>
                  </a:lnTo>
                  <a:lnTo>
                    <a:pt x="122110" y="23622"/>
                  </a:lnTo>
                  <a:lnTo>
                    <a:pt x="136969" y="0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2" name="Google Shape;42;p2"/>
            <p:cNvSpPr/>
            <p:nvPr/>
          </p:nvSpPr>
          <p:spPr>
            <a:xfrm>
              <a:off x="7624775" y="4472000"/>
              <a:ext cx="1533525" cy="414325"/>
            </a:xfrm>
            <a:custGeom>
              <a:avLst/>
              <a:gdLst/>
              <a:ahLst/>
              <a:cxnLst/>
              <a:rect l="l" t="t" r="r" b="b"/>
              <a:pathLst>
                <a:path w="61341" h="16573" extrusionOk="0">
                  <a:moveTo>
                    <a:pt x="0" y="0"/>
                  </a:moveTo>
                  <a:lnTo>
                    <a:pt x="15049" y="4762"/>
                  </a:lnTo>
                  <a:lnTo>
                    <a:pt x="30670" y="4762"/>
                  </a:lnTo>
                  <a:lnTo>
                    <a:pt x="45910" y="4762"/>
                  </a:lnTo>
                  <a:lnTo>
                    <a:pt x="61341" y="16573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43" name="Google Shape;43;p2"/>
          <p:cNvGrpSpPr/>
          <p:nvPr/>
        </p:nvGrpSpPr>
        <p:grpSpPr>
          <a:xfrm>
            <a:off x="-42837" y="2005088"/>
            <a:ext cx="9229575" cy="642787"/>
            <a:chOff x="-42837" y="4443488"/>
            <a:chExt cx="9229575" cy="642787"/>
          </a:xfrm>
        </p:grpSpPr>
        <p:sp>
          <p:nvSpPr>
            <p:cNvPr id="44" name="Google Shape;44;p2"/>
            <p:cNvSpPr/>
            <p:nvPr/>
          </p:nvSpPr>
          <p:spPr>
            <a:xfrm>
              <a:off x="1114450" y="49006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1495450" y="5029275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733450" y="4972125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352450" y="49626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-42837" y="46054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1876450" y="48340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2257450" y="482925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2638450" y="454826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3019450" y="461493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3400450" y="461493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3781450" y="49483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4162450" y="49483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4543450" y="4667325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4924450" y="45435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5305450" y="47721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5686450" y="47721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6067450" y="48483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6448450" y="472923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6829450" y="50245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7210450" y="50245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7591450" y="44434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7972450" y="45577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8353450" y="45577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8734450" y="45577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9129738" y="486735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9" name="Google Shape;69;p2"/>
          <p:cNvSpPr/>
          <p:nvPr/>
        </p:nvSpPr>
        <p:spPr>
          <a:xfrm>
            <a:off x="2990700" y="2147800"/>
            <a:ext cx="114600" cy="114600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2"/>
          <p:cNvSpPr/>
          <p:nvPr/>
        </p:nvSpPr>
        <p:spPr>
          <a:xfrm>
            <a:off x="1085700" y="2433550"/>
            <a:ext cx="114600" cy="114600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2"/>
          <p:cNvSpPr/>
          <p:nvPr/>
        </p:nvSpPr>
        <p:spPr>
          <a:xfrm>
            <a:off x="4895700" y="2077632"/>
            <a:ext cx="114600" cy="114600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2"/>
          <p:cNvSpPr/>
          <p:nvPr/>
        </p:nvSpPr>
        <p:spPr>
          <a:xfrm rot="8100000">
            <a:off x="8699949" y="1890769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AFF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2"/>
          <p:cNvSpPr txBox="1">
            <a:spLocks noGrp="1"/>
          </p:cNvSpPr>
          <p:nvPr>
            <p:ph type="ctrTitle"/>
          </p:nvPr>
        </p:nvSpPr>
        <p:spPr>
          <a:xfrm>
            <a:off x="2847975" y="3363425"/>
            <a:ext cx="56103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"/>
          <p:cNvSpPr/>
          <p:nvPr/>
        </p:nvSpPr>
        <p:spPr>
          <a:xfrm>
            <a:off x="-26775" y="2008375"/>
            <a:ext cx="9210650" cy="3172625"/>
          </a:xfrm>
          <a:custGeom>
            <a:avLst/>
            <a:gdLst/>
            <a:ahLst/>
            <a:cxnLst/>
            <a:rect l="l" t="t" r="r" b="b"/>
            <a:pathLst>
              <a:path w="368426" h="126905" extrusionOk="0">
                <a:moveTo>
                  <a:pt x="309" y="263"/>
                </a:moveTo>
                <a:lnTo>
                  <a:pt x="16502" y="11294"/>
                </a:lnTo>
                <a:lnTo>
                  <a:pt x="31551" y="5122"/>
                </a:lnTo>
                <a:lnTo>
                  <a:pt x="62412" y="4991"/>
                </a:lnTo>
                <a:lnTo>
                  <a:pt x="77652" y="0"/>
                </a:lnTo>
                <a:lnTo>
                  <a:pt x="92892" y="13527"/>
                </a:lnTo>
                <a:lnTo>
                  <a:pt x="107942" y="21276"/>
                </a:lnTo>
                <a:lnTo>
                  <a:pt x="122991" y="21145"/>
                </a:lnTo>
                <a:lnTo>
                  <a:pt x="138993" y="10375"/>
                </a:lnTo>
                <a:lnTo>
                  <a:pt x="154043" y="7880"/>
                </a:lnTo>
                <a:lnTo>
                  <a:pt x="168711" y="2349"/>
                </a:lnTo>
                <a:lnTo>
                  <a:pt x="184332" y="14841"/>
                </a:lnTo>
                <a:lnTo>
                  <a:pt x="199572" y="15274"/>
                </a:lnTo>
                <a:lnTo>
                  <a:pt x="214622" y="25085"/>
                </a:lnTo>
                <a:lnTo>
                  <a:pt x="230052" y="25085"/>
                </a:lnTo>
                <a:lnTo>
                  <a:pt x="246054" y="20094"/>
                </a:lnTo>
                <a:lnTo>
                  <a:pt x="261104" y="20094"/>
                </a:lnTo>
                <a:lnTo>
                  <a:pt x="275391" y="11426"/>
                </a:lnTo>
                <a:lnTo>
                  <a:pt x="291584" y="16810"/>
                </a:lnTo>
                <a:lnTo>
                  <a:pt x="305871" y="8143"/>
                </a:lnTo>
                <a:lnTo>
                  <a:pt x="336732" y="8012"/>
                </a:lnTo>
                <a:lnTo>
                  <a:pt x="351782" y="11294"/>
                </a:lnTo>
                <a:lnTo>
                  <a:pt x="367593" y="2758"/>
                </a:lnTo>
                <a:lnTo>
                  <a:pt x="368426" y="126905"/>
                </a:lnTo>
                <a:lnTo>
                  <a:pt x="0" y="126369"/>
                </a:lnTo>
                <a:close/>
              </a:path>
            </a:pathLst>
          </a:custGeom>
          <a:solidFill>
            <a:srgbClr val="AFF000">
              <a:alpha val="81920"/>
            </a:srgbClr>
          </a:solidFill>
          <a:ln>
            <a:noFill/>
          </a:ln>
        </p:spPr>
      </p:sp>
      <p:sp>
        <p:nvSpPr>
          <p:cNvPr id="76" name="Google Shape;76;p3"/>
          <p:cNvSpPr/>
          <p:nvPr/>
        </p:nvSpPr>
        <p:spPr>
          <a:xfrm>
            <a:off x="-26775" y="2139700"/>
            <a:ext cx="9210650" cy="3041300"/>
          </a:xfrm>
          <a:custGeom>
            <a:avLst/>
            <a:gdLst/>
            <a:ahLst/>
            <a:cxnLst/>
            <a:rect l="l" t="t" r="r" b="b"/>
            <a:pathLst>
              <a:path w="368426" h="121652" extrusionOk="0">
                <a:moveTo>
                  <a:pt x="309" y="5516"/>
                </a:moveTo>
                <a:lnTo>
                  <a:pt x="16692" y="11214"/>
                </a:lnTo>
                <a:lnTo>
                  <a:pt x="47172" y="11214"/>
                </a:lnTo>
                <a:lnTo>
                  <a:pt x="62412" y="6843"/>
                </a:lnTo>
                <a:lnTo>
                  <a:pt x="77652" y="16156"/>
                </a:lnTo>
                <a:lnTo>
                  <a:pt x="92892" y="16156"/>
                </a:lnTo>
                <a:lnTo>
                  <a:pt x="107370" y="11214"/>
                </a:lnTo>
                <a:lnTo>
                  <a:pt x="122610" y="8173"/>
                </a:lnTo>
                <a:lnTo>
                  <a:pt x="138612" y="8173"/>
                </a:lnTo>
                <a:lnTo>
                  <a:pt x="153852" y="10834"/>
                </a:lnTo>
                <a:lnTo>
                  <a:pt x="168711" y="7603"/>
                </a:lnTo>
                <a:lnTo>
                  <a:pt x="183951" y="12734"/>
                </a:lnTo>
                <a:lnTo>
                  <a:pt x="199572" y="20527"/>
                </a:lnTo>
                <a:lnTo>
                  <a:pt x="214050" y="15205"/>
                </a:lnTo>
                <a:lnTo>
                  <a:pt x="229671" y="15205"/>
                </a:lnTo>
                <a:lnTo>
                  <a:pt x="245292" y="5892"/>
                </a:lnTo>
                <a:lnTo>
                  <a:pt x="260532" y="11214"/>
                </a:lnTo>
                <a:lnTo>
                  <a:pt x="275772" y="11214"/>
                </a:lnTo>
                <a:lnTo>
                  <a:pt x="291012" y="6843"/>
                </a:lnTo>
                <a:lnTo>
                  <a:pt x="321492" y="6843"/>
                </a:lnTo>
                <a:lnTo>
                  <a:pt x="336732" y="15966"/>
                </a:lnTo>
                <a:lnTo>
                  <a:pt x="351210" y="12734"/>
                </a:lnTo>
                <a:lnTo>
                  <a:pt x="367593" y="0"/>
                </a:lnTo>
                <a:lnTo>
                  <a:pt x="368426" y="121652"/>
                </a:lnTo>
                <a:lnTo>
                  <a:pt x="0" y="121652"/>
                </a:lnTo>
                <a:close/>
              </a:path>
            </a:pathLst>
          </a:custGeom>
          <a:solidFill>
            <a:srgbClr val="00CEF6">
              <a:alpha val="73460"/>
            </a:srgbClr>
          </a:solidFill>
          <a:ln>
            <a:noFill/>
          </a:ln>
        </p:spPr>
      </p:sp>
      <p:sp>
        <p:nvSpPr>
          <p:cNvPr id="77" name="Google Shape;77;p3"/>
          <p:cNvSpPr/>
          <p:nvPr/>
        </p:nvSpPr>
        <p:spPr>
          <a:xfrm rot="8100000">
            <a:off x="1847981" y="1814569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AFF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3"/>
          <p:cNvSpPr/>
          <p:nvPr/>
        </p:nvSpPr>
        <p:spPr>
          <a:xfrm rot="8100000">
            <a:off x="6038981" y="2098419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00CEF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3"/>
          <p:cNvSpPr/>
          <p:nvPr/>
        </p:nvSpPr>
        <p:spPr>
          <a:xfrm rot="8100000">
            <a:off x="7181981" y="2131769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00CEF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" name="Google Shape;80;p3"/>
          <p:cNvGrpSpPr/>
          <p:nvPr/>
        </p:nvGrpSpPr>
        <p:grpSpPr>
          <a:xfrm>
            <a:off x="-9525" y="2024075"/>
            <a:ext cx="9167825" cy="595300"/>
            <a:chOff x="-9525" y="4462475"/>
            <a:chExt cx="9167825" cy="595300"/>
          </a:xfrm>
        </p:grpSpPr>
        <p:sp>
          <p:nvSpPr>
            <p:cNvPr id="81" name="Google Shape;81;p3"/>
            <p:cNvSpPr/>
            <p:nvPr/>
          </p:nvSpPr>
          <p:spPr>
            <a:xfrm>
              <a:off x="-9525" y="4581525"/>
              <a:ext cx="4205300" cy="476250"/>
            </a:xfrm>
            <a:custGeom>
              <a:avLst/>
              <a:gdLst/>
              <a:ahLst/>
              <a:cxnLst/>
              <a:rect l="l" t="t" r="r" b="b"/>
              <a:pathLst>
                <a:path w="168212" h="19050" extrusionOk="0">
                  <a:moveTo>
                    <a:pt x="0" y="1715"/>
                  </a:moveTo>
                  <a:lnTo>
                    <a:pt x="15812" y="16574"/>
                  </a:lnTo>
                  <a:lnTo>
                    <a:pt x="31052" y="16574"/>
                  </a:lnTo>
                  <a:lnTo>
                    <a:pt x="46292" y="14097"/>
                  </a:lnTo>
                  <a:lnTo>
                    <a:pt x="61532" y="19050"/>
                  </a:lnTo>
                  <a:lnTo>
                    <a:pt x="76581" y="11240"/>
                  </a:lnTo>
                  <a:lnTo>
                    <a:pt x="92012" y="11240"/>
                  </a:lnTo>
                  <a:lnTo>
                    <a:pt x="106871" y="0"/>
                  </a:lnTo>
                  <a:lnTo>
                    <a:pt x="122111" y="2667"/>
                  </a:lnTo>
                  <a:lnTo>
                    <a:pt x="137541" y="2667"/>
                  </a:lnTo>
                  <a:lnTo>
                    <a:pt x="152972" y="16002"/>
                  </a:lnTo>
                  <a:lnTo>
                    <a:pt x="168212" y="16002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82" name="Google Shape;82;p3"/>
            <p:cNvSpPr/>
            <p:nvPr/>
          </p:nvSpPr>
          <p:spPr>
            <a:xfrm>
              <a:off x="4195775" y="4462475"/>
              <a:ext cx="3424225" cy="590550"/>
            </a:xfrm>
            <a:custGeom>
              <a:avLst/>
              <a:gdLst/>
              <a:ahLst/>
              <a:cxnLst/>
              <a:rect l="l" t="t" r="r" b="b"/>
              <a:pathLst>
                <a:path w="136969" h="23622" extrusionOk="0">
                  <a:moveTo>
                    <a:pt x="0" y="20955"/>
                  </a:moveTo>
                  <a:lnTo>
                    <a:pt x="15049" y="9144"/>
                  </a:lnTo>
                  <a:lnTo>
                    <a:pt x="30480" y="4381"/>
                  </a:lnTo>
                  <a:lnTo>
                    <a:pt x="45720" y="13716"/>
                  </a:lnTo>
                  <a:lnTo>
                    <a:pt x="60769" y="13716"/>
                  </a:lnTo>
                  <a:lnTo>
                    <a:pt x="76009" y="16573"/>
                  </a:lnTo>
                  <a:lnTo>
                    <a:pt x="91249" y="11811"/>
                  </a:lnTo>
                  <a:lnTo>
                    <a:pt x="106680" y="23622"/>
                  </a:lnTo>
                  <a:lnTo>
                    <a:pt x="122110" y="23622"/>
                  </a:lnTo>
                  <a:lnTo>
                    <a:pt x="136969" y="0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83" name="Google Shape;83;p3"/>
            <p:cNvSpPr/>
            <p:nvPr/>
          </p:nvSpPr>
          <p:spPr>
            <a:xfrm>
              <a:off x="7624775" y="4472000"/>
              <a:ext cx="1533525" cy="414325"/>
            </a:xfrm>
            <a:custGeom>
              <a:avLst/>
              <a:gdLst/>
              <a:ahLst/>
              <a:cxnLst/>
              <a:rect l="l" t="t" r="r" b="b"/>
              <a:pathLst>
                <a:path w="61341" h="16573" extrusionOk="0">
                  <a:moveTo>
                    <a:pt x="0" y="0"/>
                  </a:moveTo>
                  <a:lnTo>
                    <a:pt x="15049" y="4762"/>
                  </a:lnTo>
                  <a:lnTo>
                    <a:pt x="30670" y="4762"/>
                  </a:lnTo>
                  <a:lnTo>
                    <a:pt x="45910" y="4762"/>
                  </a:lnTo>
                  <a:lnTo>
                    <a:pt x="61341" y="16573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84" name="Google Shape;84;p3"/>
          <p:cNvGrpSpPr/>
          <p:nvPr/>
        </p:nvGrpSpPr>
        <p:grpSpPr>
          <a:xfrm>
            <a:off x="-42837" y="2005088"/>
            <a:ext cx="9229575" cy="642787"/>
            <a:chOff x="-42837" y="4443488"/>
            <a:chExt cx="9229575" cy="642787"/>
          </a:xfrm>
        </p:grpSpPr>
        <p:sp>
          <p:nvSpPr>
            <p:cNvPr id="85" name="Google Shape;85;p3"/>
            <p:cNvSpPr/>
            <p:nvPr/>
          </p:nvSpPr>
          <p:spPr>
            <a:xfrm>
              <a:off x="1114450" y="49006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3"/>
            <p:cNvSpPr/>
            <p:nvPr/>
          </p:nvSpPr>
          <p:spPr>
            <a:xfrm>
              <a:off x="1495450" y="5029275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3"/>
            <p:cNvSpPr/>
            <p:nvPr/>
          </p:nvSpPr>
          <p:spPr>
            <a:xfrm>
              <a:off x="733450" y="4972125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3"/>
            <p:cNvSpPr/>
            <p:nvPr/>
          </p:nvSpPr>
          <p:spPr>
            <a:xfrm>
              <a:off x="352450" y="49626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3"/>
            <p:cNvSpPr/>
            <p:nvPr/>
          </p:nvSpPr>
          <p:spPr>
            <a:xfrm>
              <a:off x="-42837" y="46054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3"/>
            <p:cNvSpPr/>
            <p:nvPr/>
          </p:nvSpPr>
          <p:spPr>
            <a:xfrm>
              <a:off x="1876450" y="48340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3"/>
            <p:cNvSpPr/>
            <p:nvPr/>
          </p:nvSpPr>
          <p:spPr>
            <a:xfrm>
              <a:off x="2257450" y="482925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3"/>
            <p:cNvSpPr/>
            <p:nvPr/>
          </p:nvSpPr>
          <p:spPr>
            <a:xfrm>
              <a:off x="2638450" y="454826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3"/>
            <p:cNvSpPr/>
            <p:nvPr/>
          </p:nvSpPr>
          <p:spPr>
            <a:xfrm>
              <a:off x="3019450" y="461493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3"/>
            <p:cNvSpPr/>
            <p:nvPr/>
          </p:nvSpPr>
          <p:spPr>
            <a:xfrm>
              <a:off x="3400450" y="461493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3"/>
            <p:cNvSpPr/>
            <p:nvPr/>
          </p:nvSpPr>
          <p:spPr>
            <a:xfrm>
              <a:off x="3781450" y="49483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3"/>
            <p:cNvSpPr/>
            <p:nvPr/>
          </p:nvSpPr>
          <p:spPr>
            <a:xfrm>
              <a:off x="4162450" y="49483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3"/>
            <p:cNvSpPr/>
            <p:nvPr/>
          </p:nvSpPr>
          <p:spPr>
            <a:xfrm>
              <a:off x="4543450" y="4667325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4924450" y="45435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3"/>
            <p:cNvSpPr/>
            <p:nvPr/>
          </p:nvSpPr>
          <p:spPr>
            <a:xfrm>
              <a:off x="5305450" y="47721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3"/>
            <p:cNvSpPr/>
            <p:nvPr/>
          </p:nvSpPr>
          <p:spPr>
            <a:xfrm>
              <a:off x="5686450" y="47721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3"/>
            <p:cNvSpPr/>
            <p:nvPr/>
          </p:nvSpPr>
          <p:spPr>
            <a:xfrm>
              <a:off x="6067450" y="48483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3"/>
            <p:cNvSpPr/>
            <p:nvPr/>
          </p:nvSpPr>
          <p:spPr>
            <a:xfrm>
              <a:off x="6448450" y="472923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3"/>
            <p:cNvSpPr/>
            <p:nvPr/>
          </p:nvSpPr>
          <p:spPr>
            <a:xfrm>
              <a:off x="6829450" y="50245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3"/>
            <p:cNvSpPr/>
            <p:nvPr/>
          </p:nvSpPr>
          <p:spPr>
            <a:xfrm>
              <a:off x="7210450" y="50245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3"/>
            <p:cNvSpPr/>
            <p:nvPr/>
          </p:nvSpPr>
          <p:spPr>
            <a:xfrm>
              <a:off x="7591450" y="44434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3"/>
            <p:cNvSpPr/>
            <p:nvPr/>
          </p:nvSpPr>
          <p:spPr>
            <a:xfrm>
              <a:off x="7972450" y="45577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3"/>
            <p:cNvSpPr/>
            <p:nvPr/>
          </p:nvSpPr>
          <p:spPr>
            <a:xfrm>
              <a:off x="8353450" y="45577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3"/>
            <p:cNvSpPr/>
            <p:nvPr/>
          </p:nvSpPr>
          <p:spPr>
            <a:xfrm>
              <a:off x="8734450" y="45577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3"/>
            <p:cNvSpPr/>
            <p:nvPr/>
          </p:nvSpPr>
          <p:spPr>
            <a:xfrm>
              <a:off x="9129738" y="486735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0" name="Google Shape;110;p3"/>
          <p:cNvSpPr/>
          <p:nvPr/>
        </p:nvSpPr>
        <p:spPr>
          <a:xfrm>
            <a:off x="2990700" y="2147800"/>
            <a:ext cx="114600" cy="114600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3"/>
          <p:cNvSpPr/>
          <p:nvPr/>
        </p:nvSpPr>
        <p:spPr>
          <a:xfrm>
            <a:off x="1085700" y="2433550"/>
            <a:ext cx="114600" cy="114600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3"/>
          <p:cNvSpPr/>
          <p:nvPr/>
        </p:nvSpPr>
        <p:spPr>
          <a:xfrm>
            <a:off x="4895700" y="2077632"/>
            <a:ext cx="114600" cy="114600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3"/>
          <p:cNvSpPr/>
          <p:nvPr/>
        </p:nvSpPr>
        <p:spPr>
          <a:xfrm rot="8100000">
            <a:off x="8699949" y="1890769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AFF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3"/>
          <p:cNvSpPr txBox="1">
            <a:spLocks noGrp="1"/>
          </p:cNvSpPr>
          <p:nvPr>
            <p:ph type="ctrTitle"/>
          </p:nvPr>
        </p:nvSpPr>
        <p:spPr>
          <a:xfrm>
            <a:off x="2309350" y="3031150"/>
            <a:ext cx="52146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15" name="Google Shape;115;p3"/>
          <p:cNvSpPr txBox="1">
            <a:spLocks noGrp="1"/>
          </p:cNvSpPr>
          <p:nvPr>
            <p:ph type="subTitle" idx="1"/>
          </p:nvPr>
        </p:nvSpPr>
        <p:spPr>
          <a:xfrm>
            <a:off x="2309441" y="4059250"/>
            <a:ext cx="52146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>
                <a:solidFill>
                  <a:srgbClr val="FFFFFF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16" name="Google Shape;116;p3"/>
          <p:cNvSpPr txBox="1">
            <a:spLocks noGrp="1"/>
          </p:cNvSpPr>
          <p:nvPr>
            <p:ph type="sldNum" idx="12"/>
          </p:nvPr>
        </p:nvSpPr>
        <p:spPr>
          <a:xfrm>
            <a:off x="8556775" y="4826200"/>
            <a:ext cx="548700" cy="3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5"/>
          <p:cNvSpPr txBox="1">
            <a:spLocks noGrp="1"/>
          </p:cNvSpPr>
          <p:nvPr>
            <p:ph type="title"/>
          </p:nvPr>
        </p:nvSpPr>
        <p:spPr>
          <a:xfrm>
            <a:off x="733450" y="232970"/>
            <a:ext cx="7677000" cy="71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 dirty="0"/>
          </a:p>
        </p:txBody>
      </p:sp>
      <p:sp>
        <p:nvSpPr>
          <p:cNvPr id="162" name="Google Shape;162;p5"/>
          <p:cNvSpPr txBox="1">
            <a:spLocks noGrp="1"/>
          </p:cNvSpPr>
          <p:nvPr>
            <p:ph type="body" idx="1"/>
          </p:nvPr>
        </p:nvSpPr>
        <p:spPr>
          <a:xfrm>
            <a:off x="733450" y="1255108"/>
            <a:ext cx="7677000" cy="331211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101600" lvl="0" indent="0">
              <a:spcBef>
                <a:spcPts val="600"/>
              </a:spcBef>
              <a:spcAft>
                <a:spcPts val="0"/>
              </a:spcAft>
              <a:buSzPts val="2000"/>
              <a:buNone/>
              <a:defRPr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◉"/>
              <a:defRPr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 dirty="0"/>
          </a:p>
        </p:txBody>
      </p:sp>
      <p:sp>
        <p:nvSpPr>
          <p:cNvPr id="163" name="Google Shape;163;p5"/>
          <p:cNvSpPr/>
          <p:nvPr/>
        </p:nvSpPr>
        <p:spPr>
          <a:xfrm>
            <a:off x="-28575" y="4446775"/>
            <a:ext cx="9191625" cy="712478"/>
          </a:xfrm>
          <a:custGeom>
            <a:avLst/>
            <a:gdLst/>
            <a:ahLst/>
            <a:cxnLst/>
            <a:rect l="l" t="t" r="r" b="b"/>
            <a:pathLst>
              <a:path w="367665" h="41339" extrusionOk="0">
                <a:moveTo>
                  <a:pt x="381" y="381"/>
                </a:moveTo>
                <a:lnTo>
                  <a:pt x="16574" y="16383"/>
                </a:lnTo>
                <a:lnTo>
                  <a:pt x="31623" y="7430"/>
                </a:lnTo>
                <a:lnTo>
                  <a:pt x="62484" y="7239"/>
                </a:lnTo>
                <a:lnTo>
                  <a:pt x="77724" y="0"/>
                </a:lnTo>
                <a:lnTo>
                  <a:pt x="92964" y="19622"/>
                </a:lnTo>
                <a:lnTo>
                  <a:pt x="108014" y="30861"/>
                </a:lnTo>
                <a:lnTo>
                  <a:pt x="123063" y="30671"/>
                </a:lnTo>
                <a:lnTo>
                  <a:pt x="139065" y="15050"/>
                </a:lnTo>
                <a:lnTo>
                  <a:pt x="154115" y="11430"/>
                </a:lnTo>
                <a:lnTo>
                  <a:pt x="168783" y="3408"/>
                </a:lnTo>
                <a:lnTo>
                  <a:pt x="184404" y="21527"/>
                </a:lnTo>
                <a:lnTo>
                  <a:pt x="199644" y="22155"/>
                </a:lnTo>
                <a:lnTo>
                  <a:pt x="214694" y="36386"/>
                </a:lnTo>
                <a:lnTo>
                  <a:pt x="230124" y="36386"/>
                </a:lnTo>
                <a:lnTo>
                  <a:pt x="246126" y="29147"/>
                </a:lnTo>
                <a:lnTo>
                  <a:pt x="261176" y="29147"/>
                </a:lnTo>
                <a:lnTo>
                  <a:pt x="275463" y="16574"/>
                </a:lnTo>
                <a:lnTo>
                  <a:pt x="291656" y="24384"/>
                </a:lnTo>
                <a:lnTo>
                  <a:pt x="305943" y="11811"/>
                </a:lnTo>
                <a:lnTo>
                  <a:pt x="336804" y="11621"/>
                </a:lnTo>
                <a:lnTo>
                  <a:pt x="351854" y="16383"/>
                </a:lnTo>
                <a:lnTo>
                  <a:pt x="367665" y="4001"/>
                </a:lnTo>
                <a:lnTo>
                  <a:pt x="367284" y="41339"/>
                </a:lnTo>
                <a:lnTo>
                  <a:pt x="0" y="41339"/>
                </a:lnTo>
                <a:close/>
              </a:path>
            </a:pathLst>
          </a:custGeom>
          <a:solidFill>
            <a:srgbClr val="AFF000">
              <a:alpha val="81920"/>
            </a:srgbClr>
          </a:solidFill>
          <a:ln>
            <a:noFill/>
          </a:ln>
        </p:spPr>
      </p:sp>
      <p:sp>
        <p:nvSpPr>
          <p:cNvPr id="164" name="Google Shape;164;p5"/>
          <p:cNvSpPr/>
          <p:nvPr/>
        </p:nvSpPr>
        <p:spPr>
          <a:xfrm>
            <a:off x="-28575" y="4578111"/>
            <a:ext cx="9191625" cy="584439"/>
          </a:xfrm>
          <a:custGeom>
            <a:avLst/>
            <a:gdLst/>
            <a:ahLst/>
            <a:cxnLst/>
            <a:rect l="l" t="t" r="r" b="b"/>
            <a:pathLst>
              <a:path w="367665" h="33910" extrusionOk="0">
                <a:moveTo>
                  <a:pt x="381" y="8001"/>
                </a:moveTo>
                <a:lnTo>
                  <a:pt x="16764" y="16266"/>
                </a:lnTo>
                <a:lnTo>
                  <a:pt x="47244" y="16266"/>
                </a:lnTo>
                <a:lnTo>
                  <a:pt x="62484" y="9925"/>
                </a:lnTo>
                <a:lnTo>
                  <a:pt x="77724" y="23434"/>
                </a:lnTo>
                <a:lnTo>
                  <a:pt x="92964" y="23434"/>
                </a:lnTo>
                <a:lnTo>
                  <a:pt x="107442" y="16266"/>
                </a:lnTo>
                <a:lnTo>
                  <a:pt x="122682" y="11855"/>
                </a:lnTo>
                <a:lnTo>
                  <a:pt x="138684" y="11855"/>
                </a:lnTo>
                <a:lnTo>
                  <a:pt x="153924" y="15714"/>
                </a:lnTo>
                <a:lnTo>
                  <a:pt x="168783" y="11028"/>
                </a:lnTo>
                <a:lnTo>
                  <a:pt x="184023" y="18471"/>
                </a:lnTo>
                <a:lnTo>
                  <a:pt x="199644" y="29775"/>
                </a:lnTo>
                <a:lnTo>
                  <a:pt x="214122" y="22055"/>
                </a:lnTo>
                <a:lnTo>
                  <a:pt x="229743" y="22055"/>
                </a:lnTo>
                <a:lnTo>
                  <a:pt x="245364" y="8546"/>
                </a:lnTo>
                <a:lnTo>
                  <a:pt x="260604" y="16266"/>
                </a:lnTo>
                <a:lnTo>
                  <a:pt x="275844" y="16266"/>
                </a:lnTo>
                <a:lnTo>
                  <a:pt x="291084" y="9925"/>
                </a:lnTo>
                <a:lnTo>
                  <a:pt x="321564" y="9925"/>
                </a:lnTo>
                <a:lnTo>
                  <a:pt x="336804" y="23158"/>
                </a:lnTo>
                <a:lnTo>
                  <a:pt x="351282" y="18471"/>
                </a:lnTo>
                <a:lnTo>
                  <a:pt x="367665" y="0"/>
                </a:lnTo>
                <a:lnTo>
                  <a:pt x="367665" y="33910"/>
                </a:lnTo>
                <a:lnTo>
                  <a:pt x="0" y="33910"/>
                </a:lnTo>
                <a:close/>
              </a:path>
            </a:pathLst>
          </a:custGeom>
          <a:solidFill>
            <a:srgbClr val="00CEF6">
              <a:alpha val="73460"/>
            </a:srgbClr>
          </a:solidFill>
          <a:ln>
            <a:noFill/>
          </a:ln>
        </p:spPr>
      </p:sp>
      <p:sp>
        <p:nvSpPr>
          <p:cNvPr id="165" name="Google Shape;165;p5"/>
          <p:cNvSpPr/>
          <p:nvPr/>
        </p:nvSpPr>
        <p:spPr>
          <a:xfrm rot="8100000">
            <a:off x="1847981" y="4252969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AFF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5"/>
          <p:cNvSpPr/>
          <p:nvPr/>
        </p:nvSpPr>
        <p:spPr>
          <a:xfrm rot="8100000">
            <a:off x="6038981" y="4536819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00CEF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5"/>
          <p:cNvSpPr/>
          <p:nvPr/>
        </p:nvSpPr>
        <p:spPr>
          <a:xfrm rot="8100000">
            <a:off x="7181981" y="4570169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00CEF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8" name="Google Shape;168;p5"/>
          <p:cNvGrpSpPr/>
          <p:nvPr/>
        </p:nvGrpSpPr>
        <p:grpSpPr>
          <a:xfrm>
            <a:off x="-9525" y="4462475"/>
            <a:ext cx="9167825" cy="595300"/>
            <a:chOff x="-9525" y="4462475"/>
            <a:chExt cx="9167825" cy="595300"/>
          </a:xfrm>
        </p:grpSpPr>
        <p:sp>
          <p:nvSpPr>
            <p:cNvPr id="169" name="Google Shape;169;p5"/>
            <p:cNvSpPr/>
            <p:nvPr/>
          </p:nvSpPr>
          <p:spPr>
            <a:xfrm>
              <a:off x="-9525" y="4581525"/>
              <a:ext cx="4205300" cy="476250"/>
            </a:xfrm>
            <a:custGeom>
              <a:avLst/>
              <a:gdLst/>
              <a:ahLst/>
              <a:cxnLst/>
              <a:rect l="l" t="t" r="r" b="b"/>
              <a:pathLst>
                <a:path w="168212" h="19050" extrusionOk="0">
                  <a:moveTo>
                    <a:pt x="0" y="1715"/>
                  </a:moveTo>
                  <a:lnTo>
                    <a:pt x="15812" y="16574"/>
                  </a:lnTo>
                  <a:lnTo>
                    <a:pt x="31052" y="16574"/>
                  </a:lnTo>
                  <a:lnTo>
                    <a:pt x="46292" y="14097"/>
                  </a:lnTo>
                  <a:lnTo>
                    <a:pt x="61532" y="19050"/>
                  </a:lnTo>
                  <a:lnTo>
                    <a:pt x="76581" y="11240"/>
                  </a:lnTo>
                  <a:lnTo>
                    <a:pt x="92012" y="11240"/>
                  </a:lnTo>
                  <a:lnTo>
                    <a:pt x="106871" y="0"/>
                  </a:lnTo>
                  <a:lnTo>
                    <a:pt x="122111" y="2667"/>
                  </a:lnTo>
                  <a:lnTo>
                    <a:pt x="137541" y="2667"/>
                  </a:lnTo>
                  <a:lnTo>
                    <a:pt x="152972" y="16002"/>
                  </a:lnTo>
                  <a:lnTo>
                    <a:pt x="168212" y="16002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70" name="Google Shape;170;p5"/>
            <p:cNvSpPr/>
            <p:nvPr/>
          </p:nvSpPr>
          <p:spPr>
            <a:xfrm>
              <a:off x="4195775" y="4462475"/>
              <a:ext cx="3424225" cy="590550"/>
            </a:xfrm>
            <a:custGeom>
              <a:avLst/>
              <a:gdLst/>
              <a:ahLst/>
              <a:cxnLst/>
              <a:rect l="l" t="t" r="r" b="b"/>
              <a:pathLst>
                <a:path w="136969" h="23622" extrusionOk="0">
                  <a:moveTo>
                    <a:pt x="0" y="20955"/>
                  </a:moveTo>
                  <a:lnTo>
                    <a:pt x="15049" y="9144"/>
                  </a:lnTo>
                  <a:lnTo>
                    <a:pt x="30480" y="4381"/>
                  </a:lnTo>
                  <a:lnTo>
                    <a:pt x="45720" y="13716"/>
                  </a:lnTo>
                  <a:lnTo>
                    <a:pt x="60769" y="13716"/>
                  </a:lnTo>
                  <a:lnTo>
                    <a:pt x="76009" y="16573"/>
                  </a:lnTo>
                  <a:lnTo>
                    <a:pt x="91249" y="11811"/>
                  </a:lnTo>
                  <a:lnTo>
                    <a:pt x="106680" y="23622"/>
                  </a:lnTo>
                  <a:lnTo>
                    <a:pt x="122110" y="23622"/>
                  </a:lnTo>
                  <a:lnTo>
                    <a:pt x="136969" y="0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71" name="Google Shape;171;p5"/>
            <p:cNvSpPr/>
            <p:nvPr/>
          </p:nvSpPr>
          <p:spPr>
            <a:xfrm>
              <a:off x="7624775" y="4472000"/>
              <a:ext cx="1533525" cy="414325"/>
            </a:xfrm>
            <a:custGeom>
              <a:avLst/>
              <a:gdLst/>
              <a:ahLst/>
              <a:cxnLst/>
              <a:rect l="l" t="t" r="r" b="b"/>
              <a:pathLst>
                <a:path w="61341" h="16573" extrusionOk="0">
                  <a:moveTo>
                    <a:pt x="0" y="0"/>
                  </a:moveTo>
                  <a:lnTo>
                    <a:pt x="15049" y="4762"/>
                  </a:lnTo>
                  <a:lnTo>
                    <a:pt x="30670" y="4762"/>
                  </a:lnTo>
                  <a:lnTo>
                    <a:pt x="45910" y="4762"/>
                  </a:lnTo>
                  <a:lnTo>
                    <a:pt x="61341" y="16573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172" name="Google Shape;172;p5"/>
          <p:cNvGrpSpPr/>
          <p:nvPr/>
        </p:nvGrpSpPr>
        <p:grpSpPr>
          <a:xfrm>
            <a:off x="-42837" y="4443488"/>
            <a:ext cx="9229575" cy="642787"/>
            <a:chOff x="-42837" y="4443488"/>
            <a:chExt cx="9229575" cy="642787"/>
          </a:xfrm>
        </p:grpSpPr>
        <p:sp>
          <p:nvSpPr>
            <p:cNvPr id="173" name="Google Shape;173;p5"/>
            <p:cNvSpPr/>
            <p:nvPr/>
          </p:nvSpPr>
          <p:spPr>
            <a:xfrm>
              <a:off x="1114450" y="49006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5"/>
            <p:cNvSpPr/>
            <p:nvPr/>
          </p:nvSpPr>
          <p:spPr>
            <a:xfrm>
              <a:off x="1495450" y="5029275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5"/>
            <p:cNvSpPr/>
            <p:nvPr/>
          </p:nvSpPr>
          <p:spPr>
            <a:xfrm>
              <a:off x="733450" y="4972125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5"/>
            <p:cNvSpPr/>
            <p:nvPr/>
          </p:nvSpPr>
          <p:spPr>
            <a:xfrm>
              <a:off x="352450" y="49626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5"/>
            <p:cNvSpPr/>
            <p:nvPr/>
          </p:nvSpPr>
          <p:spPr>
            <a:xfrm>
              <a:off x="-42837" y="46054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5"/>
            <p:cNvSpPr/>
            <p:nvPr/>
          </p:nvSpPr>
          <p:spPr>
            <a:xfrm>
              <a:off x="1876450" y="48340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5"/>
            <p:cNvSpPr/>
            <p:nvPr/>
          </p:nvSpPr>
          <p:spPr>
            <a:xfrm>
              <a:off x="2257450" y="482925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5"/>
            <p:cNvSpPr/>
            <p:nvPr/>
          </p:nvSpPr>
          <p:spPr>
            <a:xfrm>
              <a:off x="2638450" y="454826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5"/>
            <p:cNvSpPr/>
            <p:nvPr/>
          </p:nvSpPr>
          <p:spPr>
            <a:xfrm>
              <a:off x="3019450" y="461493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5"/>
            <p:cNvSpPr/>
            <p:nvPr/>
          </p:nvSpPr>
          <p:spPr>
            <a:xfrm>
              <a:off x="3400450" y="461493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5"/>
            <p:cNvSpPr/>
            <p:nvPr/>
          </p:nvSpPr>
          <p:spPr>
            <a:xfrm>
              <a:off x="3781450" y="49483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5"/>
            <p:cNvSpPr/>
            <p:nvPr/>
          </p:nvSpPr>
          <p:spPr>
            <a:xfrm>
              <a:off x="4162450" y="49483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5"/>
            <p:cNvSpPr/>
            <p:nvPr/>
          </p:nvSpPr>
          <p:spPr>
            <a:xfrm>
              <a:off x="4543450" y="4667325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5"/>
            <p:cNvSpPr/>
            <p:nvPr/>
          </p:nvSpPr>
          <p:spPr>
            <a:xfrm>
              <a:off x="4924450" y="45435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5"/>
            <p:cNvSpPr/>
            <p:nvPr/>
          </p:nvSpPr>
          <p:spPr>
            <a:xfrm>
              <a:off x="5305450" y="47721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5"/>
            <p:cNvSpPr/>
            <p:nvPr/>
          </p:nvSpPr>
          <p:spPr>
            <a:xfrm>
              <a:off x="5686450" y="47721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5"/>
            <p:cNvSpPr/>
            <p:nvPr/>
          </p:nvSpPr>
          <p:spPr>
            <a:xfrm>
              <a:off x="6067450" y="48483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5"/>
            <p:cNvSpPr/>
            <p:nvPr/>
          </p:nvSpPr>
          <p:spPr>
            <a:xfrm>
              <a:off x="6448450" y="472923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5"/>
            <p:cNvSpPr/>
            <p:nvPr/>
          </p:nvSpPr>
          <p:spPr>
            <a:xfrm>
              <a:off x="6829450" y="50245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5"/>
            <p:cNvSpPr/>
            <p:nvPr/>
          </p:nvSpPr>
          <p:spPr>
            <a:xfrm>
              <a:off x="7210450" y="50245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5"/>
            <p:cNvSpPr/>
            <p:nvPr/>
          </p:nvSpPr>
          <p:spPr>
            <a:xfrm>
              <a:off x="7591450" y="44434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5"/>
            <p:cNvSpPr/>
            <p:nvPr/>
          </p:nvSpPr>
          <p:spPr>
            <a:xfrm>
              <a:off x="7972450" y="45577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5"/>
            <p:cNvSpPr/>
            <p:nvPr/>
          </p:nvSpPr>
          <p:spPr>
            <a:xfrm>
              <a:off x="8353450" y="45577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5"/>
            <p:cNvSpPr/>
            <p:nvPr/>
          </p:nvSpPr>
          <p:spPr>
            <a:xfrm>
              <a:off x="8734450" y="45577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5"/>
            <p:cNvSpPr/>
            <p:nvPr/>
          </p:nvSpPr>
          <p:spPr>
            <a:xfrm>
              <a:off x="9129738" y="486735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8" name="Google Shape;198;p5"/>
          <p:cNvSpPr/>
          <p:nvPr/>
        </p:nvSpPr>
        <p:spPr>
          <a:xfrm>
            <a:off x="2990700" y="4586200"/>
            <a:ext cx="114600" cy="114600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5"/>
          <p:cNvSpPr/>
          <p:nvPr/>
        </p:nvSpPr>
        <p:spPr>
          <a:xfrm>
            <a:off x="1085700" y="4871950"/>
            <a:ext cx="114600" cy="114600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5"/>
          <p:cNvSpPr/>
          <p:nvPr/>
        </p:nvSpPr>
        <p:spPr>
          <a:xfrm>
            <a:off x="4895700" y="4516032"/>
            <a:ext cx="114600" cy="114600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5"/>
          <p:cNvSpPr/>
          <p:nvPr/>
        </p:nvSpPr>
        <p:spPr>
          <a:xfrm rot="8100000">
            <a:off x="8699949" y="4329169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AFF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5"/>
          <p:cNvSpPr txBox="1">
            <a:spLocks noGrp="1"/>
          </p:cNvSpPr>
          <p:nvPr>
            <p:ph type="sldNum" idx="12"/>
          </p:nvPr>
        </p:nvSpPr>
        <p:spPr>
          <a:xfrm>
            <a:off x="8556775" y="4826200"/>
            <a:ext cx="548700" cy="3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6"/>
          <p:cNvSpPr txBox="1">
            <a:spLocks noGrp="1"/>
          </p:cNvSpPr>
          <p:nvPr>
            <p:ph type="title"/>
          </p:nvPr>
        </p:nvSpPr>
        <p:spPr>
          <a:xfrm>
            <a:off x="733450" y="257528"/>
            <a:ext cx="7677000" cy="71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 dirty="0"/>
          </a:p>
        </p:txBody>
      </p:sp>
      <p:sp>
        <p:nvSpPr>
          <p:cNvPr id="205" name="Google Shape;205;p6"/>
          <p:cNvSpPr txBox="1">
            <a:spLocks noGrp="1"/>
          </p:cNvSpPr>
          <p:nvPr>
            <p:ph type="body" idx="1"/>
          </p:nvPr>
        </p:nvSpPr>
        <p:spPr>
          <a:xfrm>
            <a:off x="733450" y="1226952"/>
            <a:ext cx="3737950" cy="29917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00050" lvl="0" indent="-285750">
              <a:spcBef>
                <a:spcPts val="600"/>
              </a:spcBef>
              <a:spcAft>
                <a:spcPts val="0"/>
              </a:spcAft>
              <a:buSzPct val="70000"/>
              <a:buFont typeface="Source Sans Pro" panose="020B0503030403020204" pitchFamily="34" charset="0"/>
              <a:buChar char="◉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◉"/>
              <a:defRPr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 dirty="0"/>
          </a:p>
        </p:txBody>
      </p:sp>
      <p:sp>
        <p:nvSpPr>
          <p:cNvPr id="206" name="Google Shape;206;p6"/>
          <p:cNvSpPr txBox="1">
            <a:spLocks noGrp="1"/>
          </p:cNvSpPr>
          <p:nvPr>
            <p:ph type="body" idx="2"/>
          </p:nvPr>
        </p:nvSpPr>
        <p:spPr>
          <a:xfrm>
            <a:off x="4672562" y="1226952"/>
            <a:ext cx="3737887" cy="29917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00050" lvl="0" indent="-285750">
              <a:spcBef>
                <a:spcPts val="600"/>
              </a:spcBef>
              <a:spcAft>
                <a:spcPts val="0"/>
              </a:spcAft>
              <a:buSzPct val="70000"/>
              <a:buFont typeface="Source Sans Pro" panose="020B0503030403020204" pitchFamily="34" charset="0"/>
              <a:buChar char="◉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◉"/>
              <a:defRPr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 dirty="0"/>
          </a:p>
        </p:txBody>
      </p:sp>
      <p:sp>
        <p:nvSpPr>
          <p:cNvPr id="207" name="Google Shape;207;p6"/>
          <p:cNvSpPr/>
          <p:nvPr/>
        </p:nvSpPr>
        <p:spPr>
          <a:xfrm>
            <a:off x="-28575" y="4446775"/>
            <a:ext cx="9191625" cy="712478"/>
          </a:xfrm>
          <a:custGeom>
            <a:avLst/>
            <a:gdLst/>
            <a:ahLst/>
            <a:cxnLst/>
            <a:rect l="l" t="t" r="r" b="b"/>
            <a:pathLst>
              <a:path w="367665" h="41339" extrusionOk="0">
                <a:moveTo>
                  <a:pt x="381" y="381"/>
                </a:moveTo>
                <a:lnTo>
                  <a:pt x="16574" y="16383"/>
                </a:lnTo>
                <a:lnTo>
                  <a:pt x="31623" y="7430"/>
                </a:lnTo>
                <a:lnTo>
                  <a:pt x="62484" y="7239"/>
                </a:lnTo>
                <a:lnTo>
                  <a:pt x="77724" y="0"/>
                </a:lnTo>
                <a:lnTo>
                  <a:pt x="92964" y="19622"/>
                </a:lnTo>
                <a:lnTo>
                  <a:pt x="108014" y="30861"/>
                </a:lnTo>
                <a:lnTo>
                  <a:pt x="123063" y="30671"/>
                </a:lnTo>
                <a:lnTo>
                  <a:pt x="139065" y="15050"/>
                </a:lnTo>
                <a:lnTo>
                  <a:pt x="154115" y="11430"/>
                </a:lnTo>
                <a:lnTo>
                  <a:pt x="168783" y="3408"/>
                </a:lnTo>
                <a:lnTo>
                  <a:pt x="184404" y="21527"/>
                </a:lnTo>
                <a:lnTo>
                  <a:pt x="199644" y="22155"/>
                </a:lnTo>
                <a:lnTo>
                  <a:pt x="214694" y="36386"/>
                </a:lnTo>
                <a:lnTo>
                  <a:pt x="230124" y="36386"/>
                </a:lnTo>
                <a:lnTo>
                  <a:pt x="246126" y="29147"/>
                </a:lnTo>
                <a:lnTo>
                  <a:pt x="261176" y="29147"/>
                </a:lnTo>
                <a:lnTo>
                  <a:pt x="275463" y="16574"/>
                </a:lnTo>
                <a:lnTo>
                  <a:pt x="291656" y="24384"/>
                </a:lnTo>
                <a:lnTo>
                  <a:pt x="305943" y="11811"/>
                </a:lnTo>
                <a:lnTo>
                  <a:pt x="336804" y="11621"/>
                </a:lnTo>
                <a:lnTo>
                  <a:pt x="351854" y="16383"/>
                </a:lnTo>
                <a:lnTo>
                  <a:pt x="367665" y="4001"/>
                </a:lnTo>
                <a:lnTo>
                  <a:pt x="367284" y="41339"/>
                </a:lnTo>
                <a:lnTo>
                  <a:pt x="0" y="41339"/>
                </a:lnTo>
                <a:close/>
              </a:path>
            </a:pathLst>
          </a:custGeom>
          <a:solidFill>
            <a:srgbClr val="AFF000">
              <a:alpha val="81920"/>
            </a:srgbClr>
          </a:solidFill>
          <a:ln>
            <a:noFill/>
          </a:ln>
        </p:spPr>
      </p:sp>
      <p:sp>
        <p:nvSpPr>
          <p:cNvPr id="208" name="Google Shape;208;p6"/>
          <p:cNvSpPr/>
          <p:nvPr/>
        </p:nvSpPr>
        <p:spPr>
          <a:xfrm>
            <a:off x="-28575" y="4578111"/>
            <a:ext cx="9191625" cy="584439"/>
          </a:xfrm>
          <a:custGeom>
            <a:avLst/>
            <a:gdLst/>
            <a:ahLst/>
            <a:cxnLst/>
            <a:rect l="l" t="t" r="r" b="b"/>
            <a:pathLst>
              <a:path w="367665" h="33910" extrusionOk="0">
                <a:moveTo>
                  <a:pt x="381" y="8001"/>
                </a:moveTo>
                <a:lnTo>
                  <a:pt x="16764" y="16266"/>
                </a:lnTo>
                <a:lnTo>
                  <a:pt x="47244" y="16266"/>
                </a:lnTo>
                <a:lnTo>
                  <a:pt x="62484" y="9925"/>
                </a:lnTo>
                <a:lnTo>
                  <a:pt x="77724" y="23434"/>
                </a:lnTo>
                <a:lnTo>
                  <a:pt x="92964" y="23434"/>
                </a:lnTo>
                <a:lnTo>
                  <a:pt x="107442" y="16266"/>
                </a:lnTo>
                <a:lnTo>
                  <a:pt x="122682" y="11855"/>
                </a:lnTo>
                <a:lnTo>
                  <a:pt x="138684" y="11855"/>
                </a:lnTo>
                <a:lnTo>
                  <a:pt x="153924" y="15714"/>
                </a:lnTo>
                <a:lnTo>
                  <a:pt x="168783" y="11028"/>
                </a:lnTo>
                <a:lnTo>
                  <a:pt x="184023" y="18471"/>
                </a:lnTo>
                <a:lnTo>
                  <a:pt x="199644" y="29775"/>
                </a:lnTo>
                <a:lnTo>
                  <a:pt x="214122" y="22055"/>
                </a:lnTo>
                <a:lnTo>
                  <a:pt x="229743" y="22055"/>
                </a:lnTo>
                <a:lnTo>
                  <a:pt x="245364" y="8546"/>
                </a:lnTo>
                <a:lnTo>
                  <a:pt x="260604" y="16266"/>
                </a:lnTo>
                <a:lnTo>
                  <a:pt x="275844" y="16266"/>
                </a:lnTo>
                <a:lnTo>
                  <a:pt x="291084" y="9925"/>
                </a:lnTo>
                <a:lnTo>
                  <a:pt x="321564" y="9925"/>
                </a:lnTo>
                <a:lnTo>
                  <a:pt x="336804" y="23158"/>
                </a:lnTo>
                <a:lnTo>
                  <a:pt x="351282" y="18471"/>
                </a:lnTo>
                <a:lnTo>
                  <a:pt x="367665" y="0"/>
                </a:lnTo>
                <a:lnTo>
                  <a:pt x="367665" y="33910"/>
                </a:lnTo>
                <a:lnTo>
                  <a:pt x="0" y="33910"/>
                </a:lnTo>
                <a:close/>
              </a:path>
            </a:pathLst>
          </a:custGeom>
          <a:solidFill>
            <a:srgbClr val="00CEF6">
              <a:alpha val="73460"/>
            </a:srgbClr>
          </a:solidFill>
          <a:ln>
            <a:noFill/>
          </a:ln>
        </p:spPr>
      </p:sp>
      <p:sp>
        <p:nvSpPr>
          <p:cNvPr id="209" name="Google Shape;209;p6"/>
          <p:cNvSpPr/>
          <p:nvPr/>
        </p:nvSpPr>
        <p:spPr>
          <a:xfrm rot="8100000">
            <a:off x="1847981" y="4252969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AFF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6"/>
          <p:cNvSpPr/>
          <p:nvPr/>
        </p:nvSpPr>
        <p:spPr>
          <a:xfrm rot="8100000">
            <a:off x="6038981" y="4536819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00CEF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6"/>
          <p:cNvSpPr/>
          <p:nvPr/>
        </p:nvSpPr>
        <p:spPr>
          <a:xfrm rot="8100000">
            <a:off x="7181981" y="4570169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00CEF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2" name="Google Shape;212;p6"/>
          <p:cNvGrpSpPr/>
          <p:nvPr/>
        </p:nvGrpSpPr>
        <p:grpSpPr>
          <a:xfrm>
            <a:off x="-9525" y="4462475"/>
            <a:ext cx="9167825" cy="595300"/>
            <a:chOff x="-9525" y="4462475"/>
            <a:chExt cx="9167825" cy="595300"/>
          </a:xfrm>
        </p:grpSpPr>
        <p:sp>
          <p:nvSpPr>
            <p:cNvPr id="213" name="Google Shape;213;p6"/>
            <p:cNvSpPr/>
            <p:nvPr/>
          </p:nvSpPr>
          <p:spPr>
            <a:xfrm>
              <a:off x="-9525" y="4581525"/>
              <a:ext cx="4205300" cy="476250"/>
            </a:xfrm>
            <a:custGeom>
              <a:avLst/>
              <a:gdLst/>
              <a:ahLst/>
              <a:cxnLst/>
              <a:rect l="l" t="t" r="r" b="b"/>
              <a:pathLst>
                <a:path w="168212" h="19050" extrusionOk="0">
                  <a:moveTo>
                    <a:pt x="0" y="1715"/>
                  </a:moveTo>
                  <a:lnTo>
                    <a:pt x="15812" y="16574"/>
                  </a:lnTo>
                  <a:lnTo>
                    <a:pt x="31052" y="16574"/>
                  </a:lnTo>
                  <a:lnTo>
                    <a:pt x="46292" y="14097"/>
                  </a:lnTo>
                  <a:lnTo>
                    <a:pt x="61532" y="19050"/>
                  </a:lnTo>
                  <a:lnTo>
                    <a:pt x="76581" y="11240"/>
                  </a:lnTo>
                  <a:lnTo>
                    <a:pt x="92012" y="11240"/>
                  </a:lnTo>
                  <a:lnTo>
                    <a:pt x="106871" y="0"/>
                  </a:lnTo>
                  <a:lnTo>
                    <a:pt x="122111" y="2667"/>
                  </a:lnTo>
                  <a:lnTo>
                    <a:pt x="137541" y="2667"/>
                  </a:lnTo>
                  <a:lnTo>
                    <a:pt x="152972" y="16002"/>
                  </a:lnTo>
                  <a:lnTo>
                    <a:pt x="168212" y="16002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14" name="Google Shape;214;p6"/>
            <p:cNvSpPr/>
            <p:nvPr/>
          </p:nvSpPr>
          <p:spPr>
            <a:xfrm>
              <a:off x="4195775" y="4462475"/>
              <a:ext cx="3424225" cy="590550"/>
            </a:xfrm>
            <a:custGeom>
              <a:avLst/>
              <a:gdLst/>
              <a:ahLst/>
              <a:cxnLst/>
              <a:rect l="l" t="t" r="r" b="b"/>
              <a:pathLst>
                <a:path w="136969" h="23622" extrusionOk="0">
                  <a:moveTo>
                    <a:pt x="0" y="20955"/>
                  </a:moveTo>
                  <a:lnTo>
                    <a:pt x="15049" y="9144"/>
                  </a:lnTo>
                  <a:lnTo>
                    <a:pt x="30480" y="4381"/>
                  </a:lnTo>
                  <a:lnTo>
                    <a:pt x="45720" y="13716"/>
                  </a:lnTo>
                  <a:lnTo>
                    <a:pt x="60769" y="13716"/>
                  </a:lnTo>
                  <a:lnTo>
                    <a:pt x="76009" y="16573"/>
                  </a:lnTo>
                  <a:lnTo>
                    <a:pt x="91249" y="11811"/>
                  </a:lnTo>
                  <a:lnTo>
                    <a:pt x="106680" y="23622"/>
                  </a:lnTo>
                  <a:lnTo>
                    <a:pt x="122110" y="23622"/>
                  </a:lnTo>
                  <a:lnTo>
                    <a:pt x="136969" y="0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15" name="Google Shape;215;p6"/>
            <p:cNvSpPr/>
            <p:nvPr/>
          </p:nvSpPr>
          <p:spPr>
            <a:xfrm>
              <a:off x="7624775" y="4472000"/>
              <a:ext cx="1533525" cy="414325"/>
            </a:xfrm>
            <a:custGeom>
              <a:avLst/>
              <a:gdLst/>
              <a:ahLst/>
              <a:cxnLst/>
              <a:rect l="l" t="t" r="r" b="b"/>
              <a:pathLst>
                <a:path w="61341" h="16573" extrusionOk="0">
                  <a:moveTo>
                    <a:pt x="0" y="0"/>
                  </a:moveTo>
                  <a:lnTo>
                    <a:pt x="15049" y="4762"/>
                  </a:lnTo>
                  <a:lnTo>
                    <a:pt x="30670" y="4762"/>
                  </a:lnTo>
                  <a:lnTo>
                    <a:pt x="45910" y="4762"/>
                  </a:lnTo>
                  <a:lnTo>
                    <a:pt x="61341" y="16573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216" name="Google Shape;216;p6"/>
          <p:cNvGrpSpPr/>
          <p:nvPr/>
        </p:nvGrpSpPr>
        <p:grpSpPr>
          <a:xfrm>
            <a:off x="-42837" y="4443488"/>
            <a:ext cx="9229575" cy="642787"/>
            <a:chOff x="-42837" y="4443488"/>
            <a:chExt cx="9229575" cy="642787"/>
          </a:xfrm>
        </p:grpSpPr>
        <p:sp>
          <p:nvSpPr>
            <p:cNvPr id="217" name="Google Shape;217;p6"/>
            <p:cNvSpPr/>
            <p:nvPr/>
          </p:nvSpPr>
          <p:spPr>
            <a:xfrm>
              <a:off x="1114450" y="49006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6"/>
            <p:cNvSpPr/>
            <p:nvPr/>
          </p:nvSpPr>
          <p:spPr>
            <a:xfrm>
              <a:off x="1495450" y="5029275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6"/>
            <p:cNvSpPr/>
            <p:nvPr/>
          </p:nvSpPr>
          <p:spPr>
            <a:xfrm>
              <a:off x="733450" y="4972125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6"/>
            <p:cNvSpPr/>
            <p:nvPr/>
          </p:nvSpPr>
          <p:spPr>
            <a:xfrm>
              <a:off x="352450" y="49626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6"/>
            <p:cNvSpPr/>
            <p:nvPr/>
          </p:nvSpPr>
          <p:spPr>
            <a:xfrm>
              <a:off x="-42837" y="46054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6"/>
            <p:cNvSpPr/>
            <p:nvPr/>
          </p:nvSpPr>
          <p:spPr>
            <a:xfrm>
              <a:off x="1876450" y="48340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6"/>
            <p:cNvSpPr/>
            <p:nvPr/>
          </p:nvSpPr>
          <p:spPr>
            <a:xfrm>
              <a:off x="2257450" y="482925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6"/>
            <p:cNvSpPr/>
            <p:nvPr/>
          </p:nvSpPr>
          <p:spPr>
            <a:xfrm>
              <a:off x="2638450" y="454826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6"/>
            <p:cNvSpPr/>
            <p:nvPr/>
          </p:nvSpPr>
          <p:spPr>
            <a:xfrm>
              <a:off x="3019450" y="461493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6"/>
            <p:cNvSpPr/>
            <p:nvPr/>
          </p:nvSpPr>
          <p:spPr>
            <a:xfrm>
              <a:off x="3400450" y="461493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6"/>
            <p:cNvSpPr/>
            <p:nvPr/>
          </p:nvSpPr>
          <p:spPr>
            <a:xfrm>
              <a:off x="3781450" y="49483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6"/>
            <p:cNvSpPr/>
            <p:nvPr/>
          </p:nvSpPr>
          <p:spPr>
            <a:xfrm>
              <a:off x="4162450" y="49483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6"/>
            <p:cNvSpPr/>
            <p:nvPr/>
          </p:nvSpPr>
          <p:spPr>
            <a:xfrm>
              <a:off x="4543450" y="4667325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6"/>
            <p:cNvSpPr/>
            <p:nvPr/>
          </p:nvSpPr>
          <p:spPr>
            <a:xfrm>
              <a:off x="4924450" y="45435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6"/>
            <p:cNvSpPr/>
            <p:nvPr/>
          </p:nvSpPr>
          <p:spPr>
            <a:xfrm>
              <a:off x="5305450" y="47721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6"/>
            <p:cNvSpPr/>
            <p:nvPr/>
          </p:nvSpPr>
          <p:spPr>
            <a:xfrm>
              <a:off x="5686450" y="47721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6"/>
            <p:cNvSpPr/>
            <p:nvPr/>
          </p:nvSpPr>
          <p:spPr>
            <a:xfrm>
              <a:off x="6067450" y="48483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6"/>
            <p:cNvSpPr/>
            <p:nvPr/>
          </p:nvSpPr>
          <p:spPr>
            <a:xfrm>
              <a:off x="6448450" y="472923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6"/>
            <p:cNvSpPr/>
            <p:nvPr/>
          </p:nvSpPr>
          <p:spPr>
            <a:xfrm>
              <a:off x="6829450" y="50245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6"/>
            <p:cNvSpPr/>
            <p:nvPr/>
          </p:nvSpPr>
          <p:spPr>
            <a:xfrm>
              <a:off x="7210450" y="50245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6"/>
            <p:cNvSpPr/>
            <p:nvPr/>
          </p:nvSpPr>
          <p:spPr>
            <a:xfrm>
              <a:off x="7591450" y="44434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6"/>
            <p:cNvSpPr/>
            <p:nvPr/>
          </p:nvSpPr>
          <p:spPr>
            <a:xfrm>
              <a:off x="7972450" y="45577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6"/>
            <p:cNvSpPr/>
            <p:nvPr/>
          </p:nvSpPr>
          <p:spPr>
            <a:xfrm>
              <a:off x="8353450" y="45577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6"/>
            <p:cNvSpPr/>
            <p:nvPr/>
          </p:nvSpPr>
          <p:spPr>
            <a:xfrm>
              <a:off x="8734450" y="45577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6"/>
            <p:cNvSpPr/>
            <p:nvPr/>
          </p:nvSpPr>
          <p:spPr>
            <a:xfrm>
              <a:off x="9129738" y="486735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2" name="Google Shape;242;p6"/>
          <p:cNvSpPr/>
          <p:nvPr/>
        </p:nvSpPr>
        <p:spPr>
          <a:xfrm>
            <a:off x="2990700" y="4586200"/>
            <a:ext cx="114600" cy="114600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6"/>
          <p:cNvSpPr/>
          <p:nvPr/>
        </p:nvSpPr>
        <p:spPr>
          <a:xfrm>
            <a:off x="1085700" y="4871950"/>
            <a:ext cx="114600" cy="114600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6"/>
          <p:cNvSpPr/>
          <p:nvPr/>
        </p:nvSpPr>
        <p:spPr>
          <a:xfrm>
            <a:off x="4895700" y="4516032"/>
            <a:ext cx="114600" cy="114600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6"/>
          <p:cNvSpPr/>
          <p:nvPr/>
        </p:nvSpPr>
        <p:spPr>
          <a:xfrm rot="8100000">
            <a:off x="8699949" y="4329169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AFF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6"/>
          <p:cNvSpPr txBox="1">
            <a:spLocks noGrp="1"/>
          </p:cNvSpPr>
          <p:nvPr>
            <p:ph type="sldNum" idx="12"/>
          </p:nvPr>
        </p:nvSpPr>
        <p:spPr>
          <a:xfrm>
            <a:off x="8556775" y="4826200"/>
            <a:ext cx="548700" cy="3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8"/>
          <p:cNvSpPr txBox="1">
            <a:spLocks noGrp="1"/>
          </p:cNvSpPr>
          <p:nvPr>
            <p:ph type="title"/>
          </p:nvPr>
        </p:nvSpPr>
        <p:spPr>
          <a:xfrm>
            <a:off x="1047750" y="634125"/>
            <a:ext cx="6996600" cy="71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294" name="Google Shape;294;p8"/>
          <p:cNvSpPr/>
          <p:nvPr/>
        </p:nvSpPr>
        <p:spPr>
          <a:xfrm>
            <a:off x="-28575" y="4446775"/>
            <a:ext cx="9191625" cy="712478"/>
          </a:xfrm>
          <a:custGeom>
            <a:avLst/>
            <a:gdLst/>
            <a:ahLst/>
            <a:cxnLst/>
            <a:rect l="l" t="t" r="r" b="b"/>
            <a:pathLst>
              <a:path w="367665" h="41339" extrusionOk="0">
                <a:moveTo>
                  <a:pt x="381" y="381"/>
                </a:moveTo>
                <a:lnTo>
                  <a:pt x="16574" y="16383"/>
                </a:lnTo>
                <a:lnTo>
                  <a:pt x="31623" y="7430"/>
                </a:lnTo>
                <a:lnTo>
                  <a:pt x="62484" y="7239"/>
                </a:lnTo>
                <a:lnTo>
                  <a:pt x="77724" y="0"/>
                </a:lnTo>
                <a:lnTo>
                  <a:pt x="92964" y="19622"/>
                </a:lnTo>
                <a:lnTo>
                  <a:pt x="108014" y="30861"/>
                </a:lnTo>
                <a:lnTo>
                  <a:pt x="123063" y="30671"/>
                </a:lnTo>
                <a:lnTo>
                  <a:pt x="139065" y="15050"/>
                </a:lnTo>
                <a:lnTo>
                  <a:pt x="154115" y="11430"/>
                </a:lnTo>
                <a:lnTo>
                  <a:pt x="168783" y="3408"/>
                </a:lnTo>
                <a:lnTo>
                  <a:pt x="184404" y="21527"/>
                </a:lnTo>
                <a:lnTo>
                  <a:pt x="199644" y="22155"/>
                </a:lnTo>
                <a:lnTo>
                  <a:pt x="214694" y="36386"/>
                </a:lnTo>
                <a:lnTo>
                  <a:pt x="230124" y="36386"/>
                </a:lnTo>
                <a:lnTo>
                  <a:pt x="246126" y="29147"/>
                </a:lnTo>
                <a:lnTo>
                  <a:pt x="261176" y="29147"/>
                </a:lnTo>
                <a:lnTo>
                  <a:pt x="275463" y="16574"/>
                </a:lnTo>
                <a:lnTo>
                  <a:pt x="291656" y="24384"/>
                </a:lnTo>
                <a:lnTo>
                  <a:pt x="305943" y="11811"/>
                </a:lnTo>
                <a:lnTo>
                  <a:pt x="336804" y="11621"/>
                </a:lnTo>
                <a:lnTo>
                  <a:pt x="351854" y="16383"/>
                </a:lnTo>
                <a:lnTo>
                  <a:pt x="367665" y="4001"/>
                </a:lnTo>
                <a:lnTo>
                  <a:pt x="367284" y="41339"/>
                </a:lnTo>
                <a:lnTo>
                  <a:pt x="0" y="41339"/>
                </a:lnTo>
                <a:close/>
              </a:path>
            </a:pathLst>
          </a:custGeom>
          <a:solidFill>
            <a:srgbClr val="AFF000">
              <a:alpha val="81920"/>
            </a:srgbClr>
          </a:solidFill>
          <a:ln>
            <a:noFill/>
          </a:ln>
        </p:spPr>
      </p:sp>
      <p:sp>
        <p:nvSpPr>
          <p:cNvPr id="295" name="Google Shape;295;p8"/>
          <p:cNvSpPr/>
          <p:nvPr/>
        </p:nvSpPr>
        <p:spPr>
          <a:xfrm>
            <a:off x="-28575" y="4578111"/>
            <a:ext cx="9191625" cy="584439"/>
          </a:xfrm>
          <a:custGeom>
            <a:avLst/>
            <a:gdLst/>
            <a:ahLst/>
            <a:cxnLst/>
            <a:rect l="l" t="t" r="r" b="b"/>
            <a:pathLst>
              <a:path w="367665" h="33910" extrusionOk="0">
                <a:moveTo>
                  <a:pt x="381" y="8001"/>
                </a:moveTo>
                <a:lnTo>
                  <a:pt x="16764" y="16266"/>
                </a:lnTo>
                <a:lnTo>
                  <a:pt x="47244" y="16266"/>
                </a:lnTo>
                <a:lnTo>
                  <a:pt x="62484" y="9925"/>
                </a:lnTo>
                <a:lnTo>
                  <a:pt x="77724" y="23434"/>
                </a:lnTo>
                <a:lnTo>
                  <a:pt x="92964" y="23434"/>
                </a:lnTo>
                <a:lnTo>
                  <a:pt x="107442" y="16266"/>
                </a:lnTo>
                <a:lnTo>
                  <a:pt x="122682" y="11855"/>
                </a:lnTo>
                <a:lnTo>
                  <a:pt x="138684" y="11855"/>
                </a:lnTo>
                <a:lnTo>
                  <a:pt x="153924" y="15714"/>
                </a:lnTo>
                <a:lnTo>
                  <a:pt x="168783" y="11028"/>
                </a:lnTo>
                <a:lnTo>
                  <a:pt x="184023" y="18471"/>
                </a:lnTo>
                <a:lnTo>
                  <a:pt x="199644" y="29775"/>
                </a:lnTo>
                <a:lnTo>
                  <a:pt x="214122" y="22055"/>
                </a:lnTo>
                <a:lnTo>
                  <a:pt x="229743" y="22055"/>
                </a:lnTo>
                <a:lnTo>
                  <a:pt x="245364" y="8546"/>
                </a:lnTo>
                <a:lnTo>
                  <a:pt x="260604" y="16266"/>
                </a:lnTo>
                <a:lnTo>
                  <a:pt x="275844" y="16266"/>
                </a:lnTo>
                <a:lnTo>
                  <a:pt x="291084" y="9925"/>
                </a:lnTo>
                <a:lnTo>
                  <a:pt x="321564" y="9925"/>
                </a:lnTo>
                <a:lnTo>
                  <a:pt x="336804" y="23158"/>
                </a:lnTo>
                <a:lnTo>
                  <a:pt x="351282" y="18471"/>
                </a:lnTo>
                <a:lnTo>
                  <a:pt x="367665" y="0"/>
                </a:lnTo>
                <a:lnTo>
                  <a:pt x="367665" y="33910"/>
                </a:lnTo>
                <a:lnTo>
                  <a:pt x="0" y="33910"/>
                </a:lnTo>
                <a:close/>
              </a:path>
            </a:pathLst>
          </a:custGeom>
          <a:solidFill>
            <a:srgbClr val="00CEF6">
              <a:alpha val="73460"/>
            </a:srgbClr>
          </a:solidFill>
          <a:ln>
            <a:noFill/>
          </a:ln>
        </p:spPr>
      </p:sp>
      <p:sp>
        <p:nvSpPr>
          <p:cNvPr id="296" name="Google Shape;296;p8"/>
          <p:cNvSpPr/>
          <p:nvPr/>
        </p:nvSpPr>
        <p:spPr>
          <a:xfrm rot="8100000">
            <a:off x="1847981" y="4252969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AFF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8"/>
          <p:cNvSpPr/>
          <p:nvPr/>
        </p:nvSpPr>
        <p:spPr>
          <a:xfrm rot="8100000">
            <a:off x="6038981" y="4536819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00CEF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8"/>
          <p:cNvSpPr/>
          <p:nvPr/>
        </p:nvSpPr>
        <p:spPr>
          <a:xfrm rot="8100000">
            <a:off x="7181981" y="4570169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00CEF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9" name="Google Shape;299;p8"/>
          <p:cNvGrpSpPr/>
          <p:nvPr/>
        </p:nvGrpSpPr>
        <p:grpSpPr>
          <a:xfrm>
            <a:off x="-9525" y="4462475"/>
            <a:ext cx="9167825" cy="595300"/>
            <a:chOff x="-9525" y="4462475"/>
            <a:chExt cx="9167825" cy="595300"/>
          </a:xfrm>
        </p:grpSpPr>
        <p:sp>
          <p:nvSpPr>
            <p:cNvPr id="300" name="Google Shape;300;p8"/>
            <p:cNvSpPr/>
            <p:nvPr/>
          </p:nvSpPr>
          <p:spPr>
            <a:xfrm>
              <a:off x="-9525" y="4581525"/>
              <a:ext cx="4205300" cy="476250"/>
            </a:xfrm>
            <a:custGeom>
              <a:avLst/>
              <a:gdLst/>
              <a:ahLst/>
              <a:cxnLst/>
              <a:rect l="l" t="t" r="r" b="b"/>
              <a:pathLst>
                <a:path w="168212" h="19050" extrusionOk="0">
                  <a:moveTo>
                    <a:pt x="0" y="1715"/>
                  </a:moveTo>
                  <a:lnTo>
                    <a:pt x="15812" y="16574"/>
                  </a:lnTo>
                  <a:lnTo>
                    <a:pt x="31052" y="16574"/>
                  </a:lnTo>
                  <a:lnTo>
                    <a:pt x="46292" y="14097"/>
                  </a:lnTo>
                  <a:lnTo>
                    <a:pt x="61532" y="19050"/>
                  </a:lnTo>
                  <a:lnTo>
                    <a:pt x="76581" y="11240"/>
                  </a:lnTo>
                  <a:lnTo>
                    <a:pt x="92012" y="11240"/>
                  </a:lnTo>
                  <a:lnTo>
                    <a:pt x="106871" y="0"/>
                  </a:lnTo>
                  <a:lnTo>
                    <a:pt x="122111" y="2667"/>
                  </a:lnTo>
                  <a:lnTo>
                    <a:pt x="137541" y="2667"/>
                  </a:lnTo>
                  <a:lnTo>
                    <a:pt x="152972" y="16002"/>
                  </a:lnTo>
                  <a:lnTo>
                    <a:pt x="168212" y="16002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01" name="Google Shape;301;p8"/>
            <p:cNvSpPr/>
            <p:nvPr/>
          </p:nvSpPr>
          <p:spPr>
            <a:xfrm>
              <a:off x="4195775" y="4462475"/>
              <a:ext cx="3424225" cy="590550"/>
            </a:xfrm>
            <a:custGeom>
              <a:avLst/>
              <a:gdLst/>
              <a:ahLst/>
              <a:cxnLst/>
              <a:rect l="l" t="t" r="r" b="b"/>
              <a:pathLst>
                <a:path w="136969" h="23622" extrusionOk="0">
                  <a:moveTo>
                    <a:pt x="0" y="20955"/>
                  </a:moveTo>
                  <a:lnTo>
                    <a:pt x="15049" y="9144"/>
                  </a:lnTo>
                  <a:lnTo>
                    <a:pt x="30480" y="4381"/>
                  </a:lnTo>
                  <a:lnTo>
                    <a:pt x="45720" y="13716"/>
                  </a:lnTo>
                  <a:lnTo>
                    <a:pt x="60769" y="13716"/>
                  </a:lnTo>
                  <a:lnTo>
                    <a:pt x="76009" y="16573"/>
                  </a:lnTo>
                  <a:lnTo>
                    <a:pt x="91249" y="11811"/>
                  </a:lnTo>
                  <a:lnTo>
                    <a:pt x="106680" y="23622"/>
                  </a:lnTo>
                  <a:lnTo>
                    <a:pt x="122110" y="23622"/>
                  </a:lnTo>
                  <a:lnTo>
                    <a:pt x="136969" y="0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02" name="Google Shape;302;p8"/>
            <p:cNvSpPr/>
            <p:nvPr/>
          </p:nvSpPr>
          <p:spPr>
            <a:xfrm>
              <a:off x="7624775" y="4472000"/>
              <a:ext cx="1533525" cy="414325"/>
            </a:xfrm>
            <a:custGeom>
              <a:avLst/>
              <a:gdLst/>
              <a:ahLst/>
              <a:cxnLst/>
              <a:rect l="l" t="t" r="r" b="b"/>
              <a:pathLst>
                <a:path w="61341" h="16573" extrusionOk="0">
                  <a:moveTo>
                    <a:pt x="0" y="0"/>
                  </a:moveTo>
                  <a:lnTo>
                    <a:pt x="15049" y="4762"/>
                  </a:lnTo>
                  <a:lnTo>
                    <a:pt x="30670" y="4762"/>
                  </a:lnTo>
                  <a:lnTo>
                    <a:pt x="45910" y="4762"/>
                  </a:lnTo>
                  <a:lnTo>
                    <a:pt x="61341" y="16573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303" name="Google Shape;303;p8"/>
          <p:cNvGrpSpPr/>
          <p:nvPr/>
        </p:nvGrpSpPr>
        <p:grpSpPr>
          <a:xfrm>
            <a:off x="-42837" y="4443488"/>
            <a:ext cx="9229575" cy="642787"/>
            <a:chOff x="-42837" y="4443488"/>
            <a:chExt cx="9229575" cy="642787"/>
          </a:xfrm>
        </p:grpSpPr>
        <p:sp>
          <p:nvSpPr>
            <p:cNvPr id="304" name="Google Shape;304;p8"/>
            <p:cNvSpPr/>
            <p:nvPr/>
          </p:nvSpPr>
          <p:spPr>
            <a:xfrm>
              <a:off x="1114450" y="49006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8"/>
            <p:cNvSpPr/>
            <p:nvPr/>
          </p:nvSpPr>
          <p:spPr>
            <a:xfrm>
              <a:off x="1495450" y="5029275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8"/>
            <p:cNvSpPr/>
            <p:nvPr/>
          </p:nvSpPr>
          <p:spPr>
            <a:xfrm>
              <a:off x="733450" y="4972125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8"/>
            <p:cNvSpPr/>
            <p:nvPr/>
          </p:nvSpPr>
          <p:spPr>
            <a:xfrm>
              <a:off x="352450" y="49626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8"/>
            <p:cNvSpPr/>
            <p:nvPr/>
          </p:nvSpPr>
          <p:spPr>
            <a:xfrm>
              <a:off x="-42837" y="46054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8"/>
            <p:cNvSpPr/>
            <p:nvPr/>
          </p:nvSpPr>
          <p:spPr>
            <a:xfrm>
              <a:off x="1876450" y="48340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8"/>
            <p:cNvSpPr/>
            <p:nvPr/>
          </p:nvSpPr>
          <p:spPr>
            <a:xfrm>
              <a:off x="2257450" y="482925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8"/>
            <p:cNvSpPr/>
            <p:nvPr/>
          </p:nvSpPr>
          <p:spPr>
            <a:xfrm>
              <a:off x="2638450" y="454826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8"/>
            <p:cNvSpPr/>
            <p:nvPr/>
          </p:nvSpPr>
          <p:spPr>
            <a:xfrm>
              <a:off x="3019450" y="461493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8"/>
            <p:cNvSpPr/>
            <p:nvPr/>
          </p:nvSpPr>
          <p:spPr>
            <a:xfrm>
              <a:off x="3400450" y="461493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8"/>
            <p:cNvSpPr/>
            <p:nvPr/>
          </p:nvSpPr>
          <p:spPr>
            <a:xfrm>
              <a:off x="3781450" y="49483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8"/>
            <p:cNvSpPr/>
            <p:nvPr/>
          </p:nvSpPr>
          <p:spPr>
            <a:xfrm>
              <a:off x="4162450" y="49483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8"/>
            <p:cNvSpPr/>
            <p:nvPr/>
          </p:nvSpPr>
          <p:spPr>
            <a:xfrm>
              <a:off x="4543450" y="4667325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8"/>
            <p:cNvSpPr/>
            <p:nvPr/>
          </p:nvSpPr>
          <p:spPr>
            <a:xfrm>
              <a:off x="4924450" y="45435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8"/>
            <p:cNvSpPr/>
            <p:nvPr/>
          </p:nvSpPr>
          <p:spPr>
            <a:xfrm>
              <a:off x="5305450" y="47721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8"/>
            <p:cNvSpPr/>
            <p:nvPr/>
          </p:nvSpPr>
          <p:spPr>
            <a:xfrm>
              <a:off x="5686450" y="47721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8"/>
            <p:cNvSpPr/>
            <p:nvPr/>
          </p:nvSpPr>
          <p:spPr>
            <a:xfrm>
              <a:off x="6067450" y="48483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8"/>
            <p:cNvSpPr/>
            <p:nvPr/>
          </p:nvSpPr>
          <p:spPr>
            <a:xfrm>
              <a:off x="6448450" y="472923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8"/>
            <p:cNvSpPr/>
            <p:nvPr/>
          </p:nvSpPr>
          <p:spPr>
            <a:xfrm>
              <a:off x="6829450" y="50245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8"/>
            <p:cNvSpPr/>
            <p:nvPr/>
          </p:nvSpPr>
          <p:spPr>
            <a:xfrm>
              <a:off x="7210450" y="50245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8"/>
            <p:cNvSpPr/>
            <p:nvPr/>
          </p:nvSpPr>
          <p:spPr>
            <a:xfrm>
              <a:off x="7591450" y="44434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8"/>
            <p:cNvSpPr/>
            <p:nvPr/>
          </p:nvSpPr>
          <p:spPr>
            <a:xfrm>
              <a:off x="7972450" y="45577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8"/>
            <p:cNvSpPr/>
            <p:nvPr/>
          </p:nvSpPr>
          <p:spPr>
            <a:xfrm>
              <a:off x="8353450" y="45577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8"/>
            <p:cNvSpPr/>
            <p:nvPr/>
          </p:nvSpPr>
          <p:spPr>
            <a:xfrm>
              <a:off x="8734450" y="45577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8"/>
            <p:cNvSpPr/>
            <p:nvPr/>
          </p:nvSpPr>
          <p:spPr>
            <a:xfrm>
              <a:off x="9129738" y="486735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9" name="Google Shape;329;p8"/>
          <p:cNvSpPr/>
          <p:nvPr/>
        </p:nvSpPr>
        <p:spPr>
          <a:xfrm>
            <a:off x="2990700" y="4586200"/>
            <a:ext cx="114600" cy="114600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" name="Google Shape;330;p8"/>
          <p:cNvSpPr/>
          <p:nvPr/>
        </p:nvSpPr>
        <p:spPr>
          <a:xfrm>
            <a:off x="1085700" y="4871950"/>
            <a:ext cx="114600" cy="114600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p8"/>
          <p:cNvSpPr/>
          <p:nvPr/>
        </p:nvSpPr>
        <p:spPr>
          <a:xfrm>
            <a:off x="4895700" y="4516032"/>
            <a:ext cx="114600" cy="114600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" name="Google Shape;332;p8"/>
          <p:cNvSpPr/>
          <p:nvPr/>
        </p:nvSpPr>
        <p:spPr>
          <a:xfrm rot="8100000">
            <a:off x="8699949" y="4329169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AFF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333;p8"/>
          <p:cNvSpPr txBox="1">
            <a:spLocks noGrp="1"/>
          </p:cNvSpPr>
          <p:nvPr>
            <p:ph type="sldNum" idx="12"/>
          </p:nvPr>
        </p:nvSpPr>
        <p:spPr>
          <a:xfrm>
            <a:off x="8556775" y="4826200"/>
            <a:ext cx="548700" cy="3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10"/>
          <p:cNvSpPr/>
          <p:nvPr/>
        </p:nvSpPr>
        <p:spPr>
          <a:xfrm>
            <a:off x="-28575" y="4446775"/>
            <a:ext cx="9191625" cy="712478"/>
          </a:xfrm>
          <a:custGeom>
            <a:avLst/>
            <a:gdLst/>
            <a:ahLst/>
            <a:cxnLst/>
            <a:rect l="l" t="t" r="r" b="b"/>
            <a:pathLst>
              <a:path w="367665" h="41339" extrusionOk="0">
                <a:moveTo>
                  <a:pt x="381" y="381"/>
                </a:moveTo>
                <a:lnTo>
                  <a:pt x="16574" y="16383"/>
                </a:lnTo>
                <a:lnTo>
                  <a:pt x="31623" y="7430"/>
                </a:lnTo>
                <a:lnTo>
                  <a:pt x="62484" y="7239"/>
                </a:lnTo>
                <a:lnTo>
                  <a:pt x="77724" y="0"/>
                </a:lnTo>
                <a:lnTo>
                  <a:pt x="92964" y="19622"/>
                </a:lnTo>
                <a:lnTo>
                  <a:pt x="108014" y="30861"/>
                </a:lnTo>
                <a:lnTo>
                  <a:pt x="123063" y="30671"/>
                </a:lnTo>
                <a:lnTo>
                  <a:pt x="139065" y="15050"/>
                </a:lnTo>
                <a:lnTo>
                  <a:pt x="154115" y="11430"/>
                </a:lnTo>
                <a:lnTo>
                  <a:pt x="168783" y="3408"/>
                </a:lnTo>
                <a:lnTo>
                  <a:pt x="184404" y="21527"/>
                </a:lnTo>
                <a:lnTo>
                  <a:pt x="199644" y="22155"/>
                </a:lnTo>
                <a:lnTo>
                  <a:pt x="214694" y="36386"/>
                </a:lnTo>
                <a:lnTo>
                  <a:pt x="230124" y="36386"/>
                </a:lnTo>
                <a:lnTo>
                  <a:pt x="246126" y="29147"/>
                </a:lnTo>
                <a:lnTo>
                  <a:pt x="261176" y="29147"/>
                </a:lnTo>
                <a:lnTo>
                  <a:pt x="275463" y="16574"/>
                </a:lnTo>
                <a:lnTo>
                  <a:pt x="291656" y="24384"/>
                </a:lnTo>
                <a:lnTo>
                  <a:pt x="305943" y="11811"/>
                </a:lnTo>
                <a:lnTo>
                  <a:pt x="336804" y="11621"/>
                </a:lnTo>
                <a:lnTo>
                  <a:pt x="351854" y="16383"/>
                </a:lnTo>
                <a:lnTo>
                  <a:pt x="367665" y="4001"/>
                </a:lnTo>
                <a:lnTo>
                  <a:pt x="367284" y="41339"/>
                </a:lnTo>
                <a:lnTo>
                  <a:pt x="0" y="41339"/>
                </a:lnTo>
                <a:close/>
              </a:path>
            </a:pathLst>
          </a:custGeom>
          <a:solidFill>
            <a:srgbClr val="AFF000">
              <a:alpha val="81920"/>
            </a:srgbClr>
          </a:solidFill>
          <a:ln>
            <a:noFill/>
          </a:ln>
        </p:spPr>
      </p:sp>
      <p:sp>
        <p:nvSpPr>
          <p:cNvPr id="378" name="Google Shape;378;p10"/>
          <p:cNvSpPr/>
          <p:nvPr/>
        </p:nvSpPr>
        <p:spPr>
          <a:xfrm>
            <a:off x="-28575" y="4578111"/>
            <a:ext cx="9191625" cy="584439"/>
          </a:xfrm>
          <a:custGeom>
            <a:avLst/>
            <a:gdLst/>
            <a:ahLst/>
            <a:cxnLst/>
            <a:rect l="l" t="t" r="r" b="b"/>
            <a:pathLst>
              <a:path w="367665" h="33910" extrusionOk="0">
                <a:moveTo>
                  <a:pt x="381" y="8001"/>
                </a:moveTo>
                <a:lnTo>
                  <a:pt x="16764" y="16266"/>
                </a:lnTo>
                <a:lnTo>
                  <a:pt x="47244" y="16266"/>
                </a:lnTo>
                <a:lnTo>
                  <a:pt x="62484" y="9925"/>
                </a:lnTo>
                <a:lnTo>
                  <a:pt x="77724" y="23434"/>
                </a:lnTo>
                <a:lnTo>
                  <a:pt x="92964" y="23434"/>
                </a:lnTo>
                <a:lnTo>
                  <a:pt x="107442" y="16266"/>
                </a:lnTo>
                <a:lnTo>
                  <a:pt x="122682" y="11855"/>
                </a:lnTo>
                <a:lnTo>
                  <a:pt x="138684" y="11855"/>
                </a:lnTo>
                <a:lnTo>
                  <a:pt x="153924" y="15714"/>
                </a:lnTo>
                <a:lnTo>
                  <a:pt x="168783" y="11028"/>
                </a:lnTo>
                <a:lnTo>
                  <a:pt x="184023" y="18471"/>
                </a:lnTo>
                <a:lnTo>
                  <a:pt x="199644" y="29775"/>
                </a:lnTo>
                <a:lnTo>
                  <a:pt x="214122" y="22055"/>
                </a:lnTo>
                <a:lnTo>
                  <a:pt x="229743" y="22055"/>
                </a:lnTo>
                <a:lnTo>
                  <a:pt x="245364" y="8546"/>
                </a:lnTo>
                <a:lnTo>
                  <a:pt x="260604" y="16266"/>
                </a:lnTo>
                <a:lnTo>
                  <a:pt x="275844" y="16266"/>
                </a:lnTo>
                <a:lnTo>
                  <a:pt x="291084" y="9925"/>
                </a:lnTo>
                <a:lnTo>
                  <a:pt x="321564" y="9925"/>
                </a:lnTo>
                <a:lnTo>
                  <a:pt x="336804" y="23158"/>
                </a:lnTo>
                <a:lnTo>
                  <a:pt x="351282" y="18471"/>
                </a:lnTo>
                <a:lnTo>
                  <a:pt x="367665" y="0"/>
                </a:lnTo>
                <a:lnTo>
                  <a:pt x="367665" y="33910"/>
                </a:lnTo>
                <a:lnTo>
                  <a:pt x="0" y="33910"/>
                </a:lnTo>
                <a:close/>
              </a:path>
            </a:pathLst>
          </a:custGeom>
          <a:solidFill>
            <a:srgbClr val="00CEF6">
              <a:alpha val="73460"/>
            </a:srgbClr>
          </a:solidFill>
          <a:ln>
            <a:noFill/>
          </a:ln>
        </p:spPr>
      </p:sp>
      <p:sp>
        <p:nvSpPr>
          <p:cNvPr id="379" name="Google Shape;379;p10"/>
          <p:cNvSpPr/>
          <p:nvPr/>
        </p:nvSpPr>
        <p:spPr>
          <a:xfrm rot="8100000">
            <a:off x="1847981" y="4252969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AFF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" name="Google Shape;380;p10"/>
          <p:cNvSpPr/>
          <p:nvPr/>
        </p:nvSpPr>
        <p:spPr>
          <a:xfrm rot="8100000">
            <a:off x="6038981" y="4536819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00CEF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" name="Google Shape;381;p10"/>
          <p:cNvSpPr/>
          <p:nvPr/>
        </p:nvSpPr>
        <p:spPr>
          <a:xfrm rot="8100000">
            <a:off x="7181981" y="4570169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00CEF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2" name="Google Shape;382;p10"/>
          <p:cNvGrpSpPr/>
          <p:nvPr/>
        </p:nvGrpSpPr>
        <p:grpSpPr>
          <a:xfrm>
            <a:off x="-9525" y="4462475"/>
            <a:ext cx="9167825" cy="595300"/>
            <a:chOff x="-9525" y="4462475"/>
            <a:chExt cx="9167825" cy="595300"/>
          </a:xfrm>
        </p:grpSpPr>
        <p:sp>
          <p:nvSpPr>
            <p:cNvPr id="383" name="Google Shape;383;p10"/>
            <p:cNvSpPr/>
            <p:nvPr/>
          </p:nvSpPr>
          <p:spPr>
            <a:xfrm>
              <a:off x="-9525" y="4581525"/>
              <a:ext cx="4205300" cy="476250"/>
            </a:xfrm>
            <a:custGeom>
              <a:avLst/>
              <a:gdLst/>
              <a:ahLst/>
              <a:cxnLst/>
              <a:rect l="l" t="t" r="r" b="b"/>
              <a:pathLst>
                <a:path w="168212" h="19050" extrusionOk="0">
                  <a:moveTo>
                    <a:pt x="0" y="1715"/>
                  </a:moveTo>
                  <a:lnTo>
                    <a:pt x="15812" y="16574"/>
                  </a:lnTo>
                  <a:lnTo>
                    <a:pt x="31052" y="16574"/>
                  </a:lnTo>
                  <a:lnTo>
                    <a:pt x="46292" y="14097"/>
                  </a:lnTo>
                  <a:lnTo>
                    <a:pt x="61532" y="19050"/>
                  </a:lnTo>
                  <a:lnTo>
                    <a:pt x="76581" y="11240"/>
                  </a:lnTo>
                  <a:lnTo>
                    <a:pt x="92012" y="11240"/>
                  </a:lnTo>
                  <a:lnTo>
                    <a:pt x="106871" y="0"/>
                  </a:lnTo>
                  <a:lnTo>
                    <a:pt x="122111" y="2667"/>
                  </a:lnTo>
                  <a:lnTo>
                    <a:pt x="137541" y="2667"/>
                  </a:lnTo>
                  <a:lnTo>
                    <a:pt x="152972" y="16002"/>
                  </a:lnTo>
                  <a:lnTo>
                    <a:pt x="168212" y="16002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84" name="Google Shape;384;p10"/>
            <p:cNvSpPr/>
            <p:nvPr/>
          </p:nvSpPr>
          <p:spPr>
            <a:xfrm>
              <a:off x="4195775" y="4462475"/>
              <a:ext cx="3424225" cy="590550"/>
            </a:xfrm>
            <a:custGeom>
              <a:avLst/>
              <a:gdLst/>
              <a:ahLst/>
              <a:cxnLst/>
              <a:rect l="l" t="t" r="r" b="b"/>
              <a:pathLst>
                <a:path w="136969" h="23622" extrusionOk="0">
                  <a:moveTo>
                    <a:pt x="0" y="20955"/>
                  </a:moveTo>
                  <a:lnTo>
                    <a:pt x="15049" y="9144"/>
                  </a:lnTo>
                  <a:lnTo>
                    <a:pt x="30480" y="4381"/>
                  </a:lnTo>
                  <a:lnTo>
                    <a:pt x="45720" y="13716"/>
                  </a:lnTo>
                  <a:lnTo>
                    <a:pt x="60769" y="13716"/>
                  </a:lnTo>
                  <a:lnTo>
                    <a:pt x="76009" y="16573"/>
                  </a:lnTo>
                  <a:lnTo>
                    <a:pt x="91249" y="11811"/>
                  </a:lnTo>
                  <a:lnTo>
                    <a:pt x="106680" y="23622"/>
                  </a:lnTo>
                  <a:lnTo>
                    <a:pt x="122110" y="23622"/>
                  </a:lnTo>
                  <a:lnTo>
                    <a:pt x="136969" y="0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85" name="Google Shape;385;p10"/>
            <p:cNvSpPr/>
            <p:nvPr/>
          </p:nvSpPr>
          <p:spPr>
            <a:xfrm>
              <a:off x="7624775" y="4472000"/>
              <a:ext cx="1533525" cy="414325"/>
            </a:xfrm>
            <a:custGeom>
              <a:avLst/>
              <a:gdLst/>
              <a:ahLst/>
              <a:cxnLst/>
              <a:rect l="l" t="t" r="r" b="b"/>
              <a:pathLst>
                <a:path w="61341" h="16573" extrusionOk="0">
                  <a:moveTo>
                    <a:pt x="0" y="0"/>
                  </a:moveTo>
                  <a:lnTo>
                    <a:pt x="15049" y="4762"/>
                  </a:lnTo>
                  <a:lnTo>
                    <a:pt x="30670" y="4762"/>
                  </a:lnTo>
                  <a:lnTo>
                    <a:pt x="45910" y="4762"/>
                  </a:lnTo>
                  <a:lnTo>
                    <a:pt x="61341" y="16573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386" name="Google Shape;386;p10"/>
          <p:cNvGrpSpPr/>
          <p:nvPr/>
        </p:nvGrpSpPr>
        <p:grpSpPr>
          <a:xfrm>
            <a:off x="-42837" y="4443488"/>
            <a:ext cx="9229575" cy="642787"/>
            <a:chOff x="-42837" y="4443488"/>
            <a:chExt cx="9229575" cy="642787"/>
          </a:xfrm>
        </p:grpSpPr>
        <p:sp>
          <p:nvSpPr>
            <p:cNvPr id="387" name="Google Shape;387;p10"/>
            <p:cNvSpPr/>
            <p:nvPr/>
          </p:nvSpPr>
          <p:spPr>
            <a:xfrm>
              <a:off x="1114450" y="49006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10"/>
            <p:cNvSpPr/>
            <p:nvPr/>
          </p:nvSpPr>
          <p:spPr>
            <a:xfrm>
              <a:off x="1495450" y="5029275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10"/>
            <p:cNvSpPr/>
            <p:nvPr/>
          </p:nvSpPr>
          <p:spPr>
            <a:xfrm>
              <a:off x="733450" y="4972125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10"/>
            <p:cNvSpPr/>
            <p:nvPr/>
          </p:nvSpPr>
          <p:spPr>
            <a:xfrm>
              <a:off x="352450" y="49626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10"/>
            <p:cNvSpPr/>
            <p:nvPr/>
          </p:nvSpPr>
          <p:spPr>
            <a:xfrm>
              <a:off x="-42837" y="46054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10"/>
            <p:cNvSpPr/>
            <p:nvPr/>
          </p:nvSpPr>
          <p:spPr>
            <a:xfrm>
              <a:off x="1876450" y="48340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10"/>
            <p:cNvSpPr/>
            <p:nvPr/>
          </p:nvSpPr>
          <p:spPr>
            <a:xfrm>
              <a:off x="2257450" y="482925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10"/>
            <p:cNvSpPr/>
            <p:nvPr/>
          </p:nvSpPr>
          <p:spPr>
            <a:xfrm>
              <a:off x="2638450" y="454826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10"/>
            <p:cNvSpPr/>
            <p:nvPr/>
          </p:nvSpPr>
          <p:spPr>
            <a:xfrm>
              <a:off x="3019450" y="461493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10"/>
            <p:cNvSpPr/>
            <p:nvPr/>
          </p:nvSpPr>
          <p:spPr>
            <a:xfrm>
              <a:off x="3400450" y="461493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10"/>
            <p:cNvSpPr/>
            <p:nvPr/>
          </p:nvSpPr>
          <p:spPr>
            <a:xfrm>
              <a:off x="3781450" y="49483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10"/>
            <p:cNvSpPr/>
            <p:nvPr/>
          </p:nvSpPr>
          <p:spPr>
            <a:xfrm>
              <a:off x="4162450" y="49483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10"/>
            <p:cNvSpPr/>
            <p:nvPr/>
          </p:nvSpPr>
          <p:spPr>
            <a:xfrm>
              <a:off x="4543450" y="4667325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10"/>
            <p:cNvSpPr/>
            <p:nvPr/>
          </p:nvSpPr>
          <p:spPr>
            <a:xfrm>
              <a:off x="4924450" y="45435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10"/>
            <p:cNvSpPr/>
            <p:nvPr/>
          </p:nvSpPr>
          <p:spPr>
            <a:xfrm>
              <a:off x="5305450" y="47721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10"/>
            <p:cNvSpPr/>
            <p:nvPr/>
          </p:nvSpPr>
          <p:spPr>
            <a:xfrm>
              <a:off x="5686450" y="47721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10"/>
            <p:cNvSpPr/>
            <p:nvPr/>
          </p:nvSpPr>
          <p:spPr>
            <a:xfrm>
              <a:off x="6067450" y="48483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10"/>
            <p:cNvSpPr/>
            <p:nvPr/>
          </p:nvSpPr>
          <p:spPr>
            <a:xfrm>
              <a:off x="6448450" y="472923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10"/>
            <p:cNvSpPr/>
            <p:nvPr/>
          </p:nvSpPr>
          <p:spPr>
            <a:xfrm>
              <a:off x="6829450" y="50245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10"/>
            <p:cNvSpPr/>
            <p:nvPr/>
          </p:nvSpPr>
          <p:spPr>
            <a:xfrm>
              <a:off x="7210450" y="50245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10"/>
            <p:cNvSpPr/>
            <p:nvPr/>
          </p:nvSpPr>
          <p:spPr>
            <a:xfrm>
              <a:off x="7591450" y="44434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10"/>
            <p:cNvSpPr/>
            <p:nvPr/>
          </p:nvSpPr>
          <p:spPr>
            <a:xfrm>
              <a:off x="7972450" y="45577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10"/>
            <p:cNvSpPr/>
            <p:nvPr/>
          </p:nvSpPr>
          <p:spPr>
            <a:xfrm>
              <a:off x="8353450" y="45577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10"/>
            <p:cNvSpPr/>
            <p:nvPr/>
          </p:nvSpPr>
          <p:spPr>
            <a:xfrm>
              <a:off x="8734450" y="45577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10"/>
            <p:cNvSpPr/>
            <p:nvPr/>
          </p:nvSpPr>
          <p:spPr>
            <a:xfrm>
              <a:off x="9129738" y="486735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2" name="Google Shape;412;p10"/>
          <p:cNvSpPr/>
          <p:nvPr/>
        </p:nvSpPr>
        <p:spPr>
          <a:xfrm>
            <a:off x="2990700" y="4586200"/>
            <a:ext cx="114600" cy="114600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3" name="Google Shape;413;p10"/>
          <p:cNvSpPr/>
          <p:nvPr/>
        </p:nvSpPr>
        <p:spPr>
          <a:xfrm>
            <a:off x="1085700" y="4871950"/>
            <a:ext cx="114600" cy="114600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4" name="Google Shape;414;p10"/>
          <p:cNvSpPr/>
          <p:nvPr/>
        </p:nvSpPr>
        <p:spPr>
          <a:xfrm>
            <a:off x="4895700" y="4516032"/>
            <a:ext cx="114600" cy="114600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" name="Google Shape;415;p10"/>
          <p:cNvSpPr/>
          <p:nvPr/>
        </p:nvSpPr>
        <p:spPr>
          <a:xfrm rot="8100000">
            <a:off x="8699949" y="4329169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AFF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6" name="Google Shape;416;p10"/>
          <p:cNvSpPr txBox="1">
            <a:spLocks noGrp="1"/>
          </p:cNvSpPr>
          <p:nvPr>
            <p:ph type="sldNum" idx="12"/>
          </p:nvPr>
        </p:nvSpPr>
        <p:spPr>
          <a:xfrm>
            <a:off x="8556775" y="4826200"/>
            <a:ext cx="548700" cy="3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BLANK_1"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12"/>
          <p:cNvSpPr txBox="1">
            <a:spLocks noGrp="1"/>
          </p:cNvSpPr>
          <p:nvPr>
            <p:ph type="sldNum" idx="12"/>
          </p:nvPr>
        </p:nvSpPr>
        <p:spPr>
          <a:xfrm>
            <a:off x="8556775" y="4826200"/>
            <a:ext cx="548700" cy="3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"/>
          <p:cNvGrpSpPr/>
          <p:nvPr/>
        </p:nvGrpSpPr>
        <p:grpSpPr>
          <a:xfrm>
            <a:off x="381000" y="7"/>
            <a:ext cx="8382000" cy="5162348"/>
            <a:chOff x="381000" y="-18750"/>
            <a:chExt cx="8382000" cy="5181000"/>
          </a:xfrm>
        </p:grpSpPr>
        <p:cxnSp>
          <p:nvCxnSpPr>
            <p:cNvPr id="7" name="Google Shape;7;p1"/>
            <p:cNvCxnSpPr/>
            <p:nvPr/>
          </p:nvCxnSpPr>
          <p:spPr>
            <a:xfrm>
              <a:off x="762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" name="Google Shape;8;p1"/>
            <p:cNvCxnSpPr/>
            <p:nvPr/>
          </p:nvCxnSpPr>
          <p:spPr>
            <a:xfrm>
              <a:off x="1524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" name="Google Shape;9;p1"/>
            <p:cNvCxnSpPr/>
            <p:nvPr/>
          </p:nvCxnSpPr>
          <p:spPr>
            <a:xfrm>
              <a:off x="2286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" name="Google Shape;10;p1"/>
            <p:cNvCxnSpPr/>
            <p:nvPr/>
          </p:nvCxnSpPr>
          <p:spPr>
            <a:xfrm>
              <a:off x="3048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" name="Google Shape;11;p1"/>
            <p:cNvCxnSpPr/>
            <p:nvPr/>
          </p:nvCxnSpPr>
          <p:spPr>
            <a:xfrm>
              <a:off x="3810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" name="Google Shape;12;p1"/>
            <p:cNvCxnSpPr/>
            <p:nvPr/>
          </p:nvCxnSpPr>
          <p:spPr>
            <a:xfrm>
              <a:off x="4572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" name="Google Shape;13;p1"/>
            <p:cNvCxnSpPr/>
            <p:nvPr/>
          </p:nvCxnSpPr>
          <p:spPr>
            <a:xfrm>
              <a:off x="5334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Google Shape;14;p1"/>
            <p:cNvCxnSpPr/>
            <p:nvPr/>
          </p:nvCxnSpPr>
          <p:spPr>
            <a:xfrm>
              <a:off x="6096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" name="Google Shape;15;p1"/>
            <p:cNvCxnSpPr/>
            <p:nvPr/>
          </p:nvCxnSpPr>
          <p:spPr>
            <a:xfrm>
              <a:off x="6858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" name="Google Shape;16;p1"/>
            <p:cNvCxnSpPr/>
            <p:nvPr/>
          </p:nvCxnSpPr>
          <p:spPr>
            <a:xfrm>
              <a:off x="7620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Google Shape;17;p1"/>
            <p:cNvCxnSpPr/>
            <p:nvPr/>
          </p:nvCxnSpPr>
          <p:spPr>
            <a:xfrm>
              <a:off x="8382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" name="Google Shape;18;p1"/>
            <p:cNvCxnSpPr/>
            <p:nvPr/>
          </p:nvCxnSpPr>
          <p:spPr>
            <a:xfrm>
              <a:off x="381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19" name="Google Shape;19;p1"/>
            <p:cNvCxnSpPr/>
            <p:nvPr/>
          </p:nvCxnSpPr>
          <p:spPr>
            <a:xfrm>
              <a:off x="1143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20" name="Google Shape;20;p1"/>
            <p:cNvCxnSpPr/>
            <p:nvPr/>
          </p:nvCxnSpPr>
          <p:spPr>
            <a:xfrm>
              <a:off x="1905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21" name="Google Shape;21;p1"/>
            <p:cNvCxnSpPr/>
            <p:nvPr/>
          </p:nvCxnSpPr>
          <p:spPr>
            <a:xfrm>
              <a:off x="2667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22" name="Google Shape;22;p1"/>
            <p:cNvCxnSpPr/>
            <p:nvPr/>
          </p:nvCxnSpPr>
          <p:spPr>
            <a:xfrm>
              <a:off x="3429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23" name="Google Shape;23;p1"/>
            <p:cNvCxnSpPr/>
            <p:nvPr/>
          </p:nvCxnSpPr>
          <p:spPr>
            <a:xfrm>
              <a:off x="4191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24" name="Google Shape;24;p1"/>
            <p:cNvCxnSpPr/>
            <p:nvPr/>
          </p:nvCxnSpPr>
          <p:spPr>
            <a:xfrm>
              <a:off x="4953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25" name="Google Shape;25;p1"/>
            <p:cNvCxnSpPr/>
            <p:nvPr/>
          </p:nvCxnSpPr>
          <p:spPr>
            <a:xfrm>
              <a:off x="5715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26" name="Google Shape;26;p1"/>
            <p:cNvCxnSpPr/>
            <p:nvPr/>
          </p:nvCxnSpPr>
          <p:spPr>
            <a:xfrm>
              <a:off x="6477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27" name="Google Shape;27;p1"/>
            <p:cNvCxnSpPr/>
            <p:nvPr/>
          </p:nvCxnSpPr>
          <p:spPr>
            <a:xfrm>
              <a:off x="7239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28" name="Google Shape;28;p1"/>
            <p:cNvCxnSpPr/>
            <p:nvPr/>
          </p:nvCxnSpPr>
          <p:spPr>
            <a:xfrm>
              <a:off x="8001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29" name="Google Shape;29;p1"/>
            <p:cNvCxnSpPr/>
            <p:nvPr/>
          </p:nvCxnSpPr>
          <p:spPr>
            <a:xfrm>
              <a:off x="8763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med" len="med"/>
              <a:tailEnd type="none" w="med" len="med"/>
            </a:ln>
          </p:spPr>
        </p:cxnSp>
      </p:grpSp>
      <p:sp>
        <p:nvSpPr>
          <p:cNvPr id="30" name="Google Shape;30;p1"/>
          <p:cNvSpPr txBox="1">
            <a:spLocks noGrp="1"/>
          </p:cNvSpPr>
          <p:nvPr>
            <p:ph type="title"/>
          </p:nvPr>
        </p:nvSpPr>
        <p:spPr>
          <a:xfrm>
            <a:off x="1047750" y="306675"/>
            <a:ext cx="6996600" cy="7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CEF6"/>
              </a:buClr>
              <a:buSzPts val="2000"/>
              <a:buFont typeface="Oswald"/>
              <a:buNone/>
              <a:defRPr sz="2000" b="1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CEF6"/>
              </a:buClr>
              <a:buSzPts val="2000"/>
              <a:buFont typeface="Oswald"/>
              <a:buNone/>
              <a:defRPr sz="2000" b="1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CEF6"/>
              </a:buClr>
              <a:buSzPts val="2000"/>
              <a:buFont typeface="Oswald"/>
              <a:buNone/>
              <a:defRPr sz="2000" b="1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CEF6"/>
              </a:buClr>
              <a:buSzPts val="2000"/>
              <a:buFont typeface="Oswald"/>
              <a:buNone/>
              <a:defRPr sz="2000" b="1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CEF6"/>
              </a:buClr>
              <a:buSzPts val="2000"/>
              <a:buFont typeface="Oswald"/>
              <a:buNone/>
              <a:defRPr sz="2000" b="1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0CEF6"/>
              </a:buClr>
              <a:buSzPts val="2000"/>
              <a:buFont typeface="Oswald"/>
              <a:buNone/>
              <a:defRPr sz="2000" b="1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0CEF6"/>
              </a:buClr>
              <a:buSzPts val="2000"/>
              <a:buFont typeface="Oswald"/>
              <a:buNone/>
              <a:defRPr sz="2000" b="1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0CEF6"/>
              </a:buClr>
              <a:buSzPts val="2000"/>
              <a:buFont typeface="Oswald"/>
              <a:buNone/>
              <a:defRPr sz="2000" b="1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0CEF6"/>
              </a:buClr>
              <a:buSzPts val="2000"/>
              <a:buFont typeface="Oswald"/>
              <a:buNone/>
              <a:defRPr sz="2000" b="1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31" name="Google Shape;31;p1"/>
          <p:cNvSpPr txBox="1">
            <a:spLocks noGrp="1"/>
          </p:cNvSpPr>
          <p:nvPr>
            <p:ph type="body" idx="1"/>
          </p:nvPr>
        </p:nvSpPr>
        <p:spPr>
          <a:xfrm>
            <a:off x="1075850" y="1540175"/>
            <a:ext cx="6996600" cy="192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Clr>
                <a:srgbClr val="28324A"/>
              </a:buClr>
              <a:buSzPts val="2000"/>
              <a:buFont typeface="Source Sans Pro"/>
              <a:buChar char="◉"/>
              <a:defRPr sz="20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Clr>
                <a:srgbClr val="28324A"/>
              </a:buClr>
              <a:buSzPts val="1800"/>
              <a:buFont typeface="Source Sans Pro"/>
              <a:buChar char="◉"/>
              <a:defRPr sz="18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Clr>
                <a:srgbClr val="28324A"/>
              </a:buClr>
              <a:buSzPts val="1800"/>
              <a:buFont typeface="Source Sans Pro"/>
              <a:buChar char="■"/>
              <a:defRPr sz="18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rgbClr val="28324A"/>
              </a:buClr>
              <a:buSzPts val="1800"/>
              <a:buFont typeface="Source Sans Pro"/>
              <a:buChar char="●"/>
              <a:defRPr sz="18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rgbClr val="28324A"/>
              </a:buClr>
              <a:buSzPts val="1800"/>
              <a:buFont typeface="Source Sans Pro"/>
              <a:buChar char="○"/>
              <a:defRPr sz="18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rgbClr val="28324A"/>
              </a:buClr>
              <a:buSzPts val="1800"/>
              <a:buFont typeface="Source Sans Pro"/>
              <a:buChar char="■"/>
              <a:defRPr sz="18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rgbClr val="28324A"/>
              </a:buClr>
              <a:buSzPts val="1800"/>
              <a:buFont typeface="Source Sans Pro"/>
              <a:buChar char="●"/>
              <a:defRPr sz="18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rgbClr val="28324A"/>
              </a:buClr>
              <a:buSzPts val="1800"/>
              <a:buFont typeface="Source Sans Pro"/>
              <a:buChar char="○"/>
              <a:defRPr sz="18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rgbClr val="28324A"/>
              </a:buClr>
              <a:buSzPts val="1800"/>
              <a:buFont typeface="Source Sans Pro"/>
              <a:buChar char="■"/>
              <a:defRPr sz="18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32" name="Google Shape;32;p1"/>
          <p:cNvSpPr txBox="1">
            <a:spLocks noGrp="1"/>
          </p:cNvSpPr>
          <p:nvPr>
            <p:ph type="sldNum" idx="12"/>
          </p:nvPr>
        </p:nvSpPr>
        <p:spPr>
          <a:xfrm>
            <a:off x="8556775" y="4826200"/>
            <a:ext cx="548700" cy="31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0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r">
              <a:buNone/>
              <a:defRPr sz="10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algn="r">
              <a:buNone/>
              <a:defRPr sz="10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algn="r">
              <a:buNone/>
              <a:defRPr sz="10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algn="r">
              <a:buNone/>
              <a:defRPr sz="10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algn="r">
              <a:buNone/>
              <a:defRPr sz="10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algn="r">
              <a:buNone/>
              <a:defRPr sz="10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algn="r">
              <a:buNone/>
              <a:defRPr sz="10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algn="r">
              <a:buNone/>
              <a:defRPr sz="10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4" r:id="rId5"/>
    <p:sldLayoutId id="2147483656" r:id="rId6"/>
    <p:sldLayoutId id="2147483658" r:id="rId7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13"/>
          <p:cNvSpPr txBox="1">
            <a:spLocks noGrp="1"/>
          </p:cNvSpPr>
          <p:nvPr>
            <p:ph type="ctrTitle"/>
          </p:nvPr>
        </p:nvSpPr>
        <p:spPr>
          <a:xfrm>
            <a:off x="0" y="3363425"/>
            <a:ext cx="8458275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4000" b="0" dirty="0" smtClean="0"/>
              <a:t>Adding data visualization </a:t>
            </a:r>
            <a:br>
              <a:rPr lang="en-US" sz="4000" b="0" dirty="0" smtClean="0"/>
            </a:br>
            <a:r>
              <a:rPr lang="en-US" sz="4000" b="0" dirty="0" smtClean="0"/>
              <a:t>to your Flask app with React Victory charts</a:t>
            </a:r>
            <a:endParaRPr sz="4000" b="0" dirty="0"/>
          </a:p>
        </p:txBody>
      </p:sp>
      <p:sp>
        <p:nvSpPr>
          <p:cNvPr id="3" name="Google Shape;464;p13"/>
          <p:cNvSpPr txBox="1">
            <a:spLocks/>
          </p:cNvSpPr>
          <p:nvPr/>
        </p:nvSpPr>
        <p:spPr>
          <a:xfrm>
            <a:off x="-1" y="4523224"/>
            <a:ext cx="8458275" cy="50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Oswald"/>
              <a:buNone/>
              <a:defRPr sz="4800" b="1" i="0" u="none" strike="noStrike" cap="non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Oswald"/>
              <a:buNone/>
              <a:defRPr sz="4800" b="1" i="0" u="none" strike="noStrike" cap="non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Oswald"/>
              <a:buNone/>
              <a:defRPr sz="4800" b="1" i="0" u="none" strike="noStrike" cap="non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Oswald"/>
              <a:buNone/>
              <a:defRPr sz="4800" b="1" i="0" u="none" strike="noStrike" cap="non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Oswald"/>
              <a:buNone/>
              <a:defRPr sz="4800" b="1" i="0" u="none" strike="noStrike" cap="non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Oswald"/>
              <a:buNone/>
              <a:defRPr sz="4800" b="1" i="0" u="none" strike="noStrike" cap="non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Oswald"/>
              <a:buNone/>
              <a:defRPr sz="4800" b="1" i="0" u="none" strike="noStrike" cap="non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Oswald"/>
              <a:buNone/>
              <a:defRPr sz="4800" b="1" i="0" u="none" strike="noStrike" cap="non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Oswald"/>
              <a:buNone/>
              <a:defRPr sz="4800" b="1" i="0" u="none" strike="noStrike" cap="non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r>
              <a:rPr lang="en-US" sz="2400" b="0" dirty="0" smtClean="0"/>
              <a:t>Allyn Hunt</a:t>
            </a:r>
            <a:endParaRPr lang="en-US" sz="2400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What my boss sees</a:t>
            </a:r>
            <a:endParaRPr lang="en-I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10</a:t>
            </a:fld>
            <a:endParaRPr lang="en"/>
          </a:p>
        </p:txBody>
      </p:sp>
      <p:pic>
        <p:nvPicPr>
          <p:cNvPr id="2054" name="Picture 6" descr="Image result for it's always sunny charlie pepe silvia 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504950"/>
            <a:ext cx="3810000" cy="213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838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11</a:t>
            </a:fld>
            <a:endParaRPr lang="en"/>
          </a:p>
        </p:txBody>
      </p:sp>
      <p:sp>
        <p:nvSpPr>
          <p:cNvPr id="6" name="Rounded Rectangle 5"/>
          <p:cNvSpPr/>
          <p:nvPr/>
        </p:nvSpPr>
        <p:spPr>
          <a:xfrm>
            <a:off x="5744968" y="214321"/>
            <a:ext cx="1484171" cy="16452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IE" sz="1200" dirty="0" smtClean="0"/>
              <a:t>Company</a:t>
            </a:r>
            <a:endParaRPr lang="en-IE" sz="1200" dirty="0"/>
          </a:p>
        </p:txBody>
      </p:sp>
      <p:sp>
        <p:nvSpPr>
          <p:cNvPr id="7" name="Rectangle 6"/>
          <p:cNvSpPr/>
          <p:nvPr/>
        </p:nvSpPr>
        <p:spPr>
          <a:xfrm>
            <a:off x="5744968" y="567787"/>
            <a:ext cx="1484171" cy="114556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IE" sz="1200" dirty="0"/>
              <a:t>Name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IE" sz="1200" dirty="0"/>
              <a:t>CEO name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IE" sz="1200" dirty="0"/>
              <a:t>Business </a:t>
            </a:r>
            <a:r>
              <a:rPr lang="en-IE" sz="1200" dirty="0" smtClean="0"/>
              <a:t>type</a:t>
            </a:r>
            <a:endParaRPr lang="en-IE" sz="1200" dirty="0"/>
          </a:p>
        </p:txBody>
      </p:sp>
      <p:sp>
        <p:nvSpPr>
          <p:cNvPr id="8" name="Rounded Rectangle 7"/>
          <p:cNvSpPr/>
          <p:nvPr/>
        </p:nvSpPr>
        <p:spPr>
          <a:xfrm>
            <a:off x="4034524" y="2850571"/>
            <a:ext cx="1484171" cy="16452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IE" sz="1200" dirty="0" smtClean="0"/>
              <a:t>Finance</a:t>
            </a:r>
            <a:endParaRPr lang="en-IE" sz="1200" dirty="0"/>
          </a:p>
        </p:txBody>
      </p:sp>
      <p:sp>
        <p:nvSpPr>
          <p:cNvPr id="9" name="Rectangle 8"/>
          <p:cNvSpPr/>
          <p:nvPr/>
        </p:nvSpPr>
        <p:spPr>
          <a:xfrm>
            <a:off x="4034524" y="3153351"/>
            <a:ext cx="1484171" cy="113978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IE" sz="1200" dirty="0" smtClean="0"/>
              <a:t>Q1 earnings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IE" sz="1200" dirty="0" smtClean="0"/>
              <a:t>Q2 </a:t>
            </a:r>
            <a:r>
              <a:rPr lang="en-IE" sz="1200" dirty="0"/>
              <a:t>earnings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IE" sz="1200" dirty="0" smtClean="0"/>
              <a:t>Q3 earnings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IE" sz="1200" dirty="0" smtClean="0"/>
              <a:t>Q4 earnings</a:t>
            </a:r>
            <a:endParaRPr lang="en-IE" sz="1200" dirty="0"/>
          </a:p>
        </p:txBody>
      </p:sp>
      <p:sp>
        <p:nvSpPr>
          <p:cNvPr id="10" name="Rounded Rectangle 9"/>
          <p:cNvSpPr/>
          <p:nvPr/>
        </p:nvSpPr>
        <p:spPr>
          <a:xfrm>
            <a:off x="5744968" y="2850571"/>
            <a:ext cx="1484171" cy="16452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IE" sz="1200" dirty="0"/>
              <a:t>Finance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744968" y="3153351"/>
            <a:ext cx="1484171" cy="113978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IE" sz="1200" dirty="0"/>
              <a:t>Q1 earnings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IE" sz="1200" dirty="0"/>
              <a:t>Q2 earnings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IE" sz="1200" dirty="0"/>
              <a:t>Q3 earnings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IE" sz="1200" dirty="0"/>
              <a:t>Q4 earnings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7455414" y="2850571"/>
            <a:ext cx="1484171" cy="16452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IE" sz="1200" dirty="0"/>
              <a:t>Finance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455414" y="3153351"/>
            <a:ext cx="1484171" cy="113978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IE" sz="1200" dirty="0"/>
              <a:t>Q1 earnings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IE" sz="1200" dirty="0"/>
              <a:t>Q2 earnings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IE" sz="1200" dirty="0"/>
              <a:t>Q3 earnings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IE" sz="1200" dirty="0"/>
              <a:t>Q4 earnings</a:t>
            </a:r>
          </a:p>
        </p:txBody>
      </p:sp>
      <p:cxnSp>
        <p:nvCxnSpPr>
          <p:cNvPr id="14" name="Straight Connector 13"/>
          <p:cNvCxnSpPr>
            <a:stCxn id="6" idx="2"/>
            <a:endCxn id="10" idx="0"/>
          </p:cNvCxnSpPr>
          <p:nvPr/>
        </p:nvCxnSpPr>
        <p:spPr>
          <a:xfrm>
            <a:off x="6487054" y="1859550"/>
            <a:ext cx="0" cy="991021"/>
          </a:xfrm>
          <a:prstGeom prst="line">
            <a:avLst/>
          </a:prstGeom>
          <a:ln w="38100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4776612" y="2497105"/>
            <a:ext cx="3420887" cy="18691"/>
          </a:xfrm>
          <a:prstGeom prst="line">
            <a:avLst/>
          </a:prstGeom>
          <a:ln w="38100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endCxn id="8" idx="0"/>
          </p:cNvCxnSpPr>
          <p:nvPr/>
        </p:nvCxnSpPr>
        <p:spPr>
          <a:xfrm flipH="1">
            <a:off x="4776610" y="2508318"/>
            <a:ext cx="1" cy="342253"/>
          </a:xfrm>
          <a:prstGeom prst="line">
            <a:avLst/>
          </a:prstGeom>
          <a:ln w="38100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endCxn id="12" idx="0"/>
          </p:cNvCxnSpPr>
          <p:nvPr/>
        </p:nvCxnSpPr>
        <p:spPr>
          <a:xfrm>
            <a:off x="8197499" y="2497105"/>
            <a:ext cx="1" cy="353466"/>
          </a:xfrm>
          <a:prstGeom prst="line">
            <a:avLst/>
          </a:prstGeom>
          <a:ln w="38100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230425" y="184251"/>
            <a:ext cx="3429000" cy="489364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IE" sz="9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endParaRPr lang="en-IE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IE" sz="9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</a:t>
            </a:r>
            <a:r>
              <a:rPr lang="en-IE" sz="900" dirty="0">
                <a:solidFill>
                  <a:srgbClr val="9CDCF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"BUSINESS_TYPE"</a:t>
            </a:r>
            <a:r>
              <a:rPr lang="en-IE" sz="9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en-IE" sz="900" dirty="0">
                <a:solidFill>
                  <a:srgbClr val="CE917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"Manufacturing"</a:t>
            </a:r>
            <a:r>
              <a:rPr lang="en-IE" sz="9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IE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IE" sz="9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</a:t>
            </a:r>
            <a:r>
              <a:rPr lang="en-IE" sz="900" dirty="0">
                <a:solidFill>
                  <a:srgbClr val="9CDCF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"COMPANY"</a:t>
            </a:r>
            <a:r>
              <a:rPr lang="en-IE" sz="9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en-IE" sz="900" dirty="0">
                <a:solidFill>
                  <a:srgbClr val="CE917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"Stark Industries"</a:t>
            </a:r>
            <a:r>
              <a:rPr lang="en-IE" sz="9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IE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IE" sz="9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</a:t>
            </a:r>
            <a:r>
              <a:rPr lang="en-IE" sz="900" dirty="0">
                <a:solidFill>
                  <a:srgbClr val="9CDCF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"COMPANY_CEO"</a:t>
            </a:r>
            <a:r>
              <a:rPr lang="en-IE" sz="9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en-IE" sz="900" dirty="0">
                <a:solidFill>
                  <a:srgbClr val="CE917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"Pepper Potts"</a:t>
            </a:r>
            <a:r>
              <a:rPr lang="en-IE" sz="9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IE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IE" sz="9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</a:t>
            </a:r>
            <a:r>
              <a:rPr lang="en-IE" sz="900" dirty="0">
                <a:solidFill>
                  <a:srgbClr val="9CDCF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"FINANCE"</a:t>
            </a:r>
            <a:r>
              <a:rPr lang="en-IE" sz="9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: [</a:t>
            </a:r>
            <a:endParaRPr lang="en-IE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IE" sz="9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   {</a:t>
            </a:r>
            <a:endParaRPr lang="en-IE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IE" sz="9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       </a:t>
            </a:r>
            <a:r>
              <a:rPr lang="en-IE" sz="900" dirty="0">
                <a:solidFill>
                  <a:srgbClr val="9CDCF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"Q1_EARNINGS"</a:t>
            </a:r>
            <a:r>
              <a:rPr lang="en-IE" sz="9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en-IE" sz="900" dirty="0">
                <a:solidFill>
                  <a:srgbClr val="B5CEA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7825000000.0</a:t>
            </a:r>
            <a:r>
              <a:rPr lang="en-IE" sz="9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IE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IE" sz="9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       </a:t>
            </a:r>
            <a:r>
              <a:rPr lang="en-IE" sz="900" dirty="0">
                <a:solidFill>
                  <a:srgbClr val="9CDCF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"Q2_EARNINGS"</a:t>
            </a:r>
            <a:r>
              <a:rPr lang="en-IE" sz="9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en-IE" sz="900" dirty="0">
                <a:solidFill>
                  <a:srgbClr val="B5CEA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7825000000.0</a:t>
            </a:r>
            <a:r>
              <a:rPr lang="en-IE" sz="9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IE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IE" sz="9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       </a:t>
            </a:r>
            <a:r>
              <a:rPr lang="en-IE" sz="900" dirty="0">
                <a:solidFill>
                  <a:srgbClr val="9CDCF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"Q3_EARNINGS"</a:t>
            </a:r>
            <a:r>
              <a:rPr lang="en-IE" sz="9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en-IE" sz="900" dirty="0">
                <a:solidFill>
                  <a:srgbClr val="B5CEA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7825000000.0</a:t>
            </a:r>
            <a:r>
              <a:rPr lang="en-IE" sz="9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IE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IE" sz="9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       </a:t>
            </a:r>
            <a:r>
              <a:rPr lang="en-IE" sz="900" dirty="0">
                <a:solidFill>
                  <a:srgbClr val="9CDCF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"Q4_EARNINGS"</a:t>
            </a:r>
            <a:r>
              <a:rPr lang="en-IE" sz="9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en-IE" sz="900" dirty="0">
                <a:solidFill>
                  <a:srgbClr val="B5CEA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7825000000.0</a:t>
            </a:r>
            <a:r>
              <a:rPr lang="en-IE" sz="9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IE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IE" sz="9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       </a:t>
            </a:r>
            <a:r>
              <a:rPr lang="en-IE" sz="900" dirty="0">
                <a:solidFill>
                  <a:srgbClr val="9CDCF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"YEAR"</a:t>
            </a:r>
            <a:r>
              <a:rPr lang="en-IE" sz="9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en-IE" sz="900" dirty="0">
                <a:solidFill>
                  <a:srgbClr val="B5CEA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2018</a:t>
            </a:r>
            <a:endParaRPr lang="en-IE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IE" sz="9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   },</a:t>
            </a:r>
            <a:endParaRPr lang="en-IE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IE" sz="9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   {</a:t>
            </a:r>
            <a:endParaRPr lang="en-IE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IE" sz="9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       </a:t>
            </a:r>
            <a:r>
              <a:rPr lang="en-IE" sz="900" dirty="0">
                <a:solidFill>
                  <a:srgbClr val="9CDCF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"Q1_EARNINGS"</a:t>
            </a:r>
            <a:r>
              <a:rPr lang="en-IE" sz="9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en-IE" sz="900" dirty="0">
                <a:solidFill>
                  <a:srgbClr val="B5CEA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7825000000.0</a:t>
            </a:r>
            <a:r>
              <a:rPr lang="en-IE" sz="9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IE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IE" sz="9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       </a:t>
            </a:r>
            <a:r>
              <a:rPr lang="en-IE" sz="900" dirty="0">
                <a:solidFill>
                  <a:srgbClr val="9CDCF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"Q2_EARNINGS"</a:t>
            </a:r>
            <a:r>
              <a:rPr lang="en-IE" sz="9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en-IE" sz="900" dirty="0">
                <a:solidFill>
                  <a:srgbClr val="B5CEA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7825000000.0</a:t>
            </a:r>
            <a:r>
              <a:rPr lang="en-IE" sz="9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IE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IE" sz="9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       </a:t>
            </a:r>
            <a:r>
              <a:rPr lang="en-IE" sz="900" dirty="0">
                <a:solidFill>
                  <a:srgbClr val="9CDCF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"Q3_EARNINGS"</a:t>
            </a:r>
            <a:r>
              <a:rPr lang="en-IE" sz="9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en-IE" sz="900" dirty="0">
                <a:solidFill>
                  <a:srgbClr val="B5CEA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7825000000.0</a:t>
            </a:r>
            <a:r>
              <a:rPr lang="en-IE" sz="9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IE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IE" sz="9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       </a:t>
            </a:r>
            <a:r>
              <a:rPr lang="en-IE" sz="900" dirty="0">
                <a:solidFill>
                  <a:srgbClr val="9CDCF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"Q4_EARNINGS"</a:t>
            </a:r>
            <a:r>
              <a:rPr lang="en-IE" sz="9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en-IE" sz="900" dirty="0">
                <a:solidFill>
                  <a:srgbClr val="B5CEA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7825000000.0</a:t>
            </a:r>
            <a:r>
              <a:rPr lang="en-IE" sz="9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IE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IE" sz="9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       </a:t>
            </a:r>
            <a:r>
              <a:rPr lang="en-IE" sz="900" dirty="0">
                <a:solidFill>
                  <a:srgbClr val="9CDCF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"YEAR"</a:t>
            </a:r>
            <a:r>
              <a:rPr lang="en-IE" sz="9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en-IE" sz="900" dirty="0">
                <a:solidFill>
                  <a:srgbClr val="B5CEA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2017</a:t>
            </a:r>
            <a:endParaRPr lang="en-IE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IE" sz="9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   },</a:t>
            </a:r>
            <a:endParaRPr lang="en-IE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IE" sz="9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   {</a:t>
            </a:r>
            <a:endParaRPr lang="en-IE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IE" sz="9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       </a:t>
            </a:r>
            <a:r>
              <a:rPr lang="en-IE" sz="900" dirty="0">
                <a:solidFill>
                  <a:srgbClr val="9CDCF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"Q1_EARNINGS"</a:t>
            </a:r>
            <a:r>
              <a:rPr lang="en-IE" sz="9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en-IE" sz="900" dirty="0">
                <a:solidFill>
                  <a:srgbClr val="B5CEA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7825000000.0</a:t>
            </a:r>
            <a:r>
              <a:rPr lang="en-IE" sz="9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IE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IE" sz="9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       </a:t>
            </a:r>
            <a:r>
              <a:rPr lang="en-IE" sz="900" dirty="0">
                <a:solidFill>
                  <a:srgbClr val="9CDCF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"Q2_EARNINGS"</a:t>
            </a:r>
            <a:r>
              <a:rPr lang="en-IE" sz="9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en-IE" sz="900" dirty="0">
                <a:solidFill>
                  <a:srgbClr val="B5CEA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7825000000.0</a:t>
            </a:r>
            <a:r>
              <a:rPr lang="en-IE" sz="9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IE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IE" sz="9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       </a:t>
            </a:r>
            <a:r>
              <a:rPr lang="en-IE" sz="900" dirty="0">
                <a:solidFill>
                  <a:srgbClr val="9CDCF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"Q3_EARNINGS"</a:t>
            </a:r>
            <a:r>
              <a:rPr lang="en-IE" sz="9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en-IE" sz="900" dirty="0">
                <a:solidFill>
                  <a:srgbClr val="B5CEA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7825000000.0</a:t>
            </a:r>
            <a:r>
              <a:rPr lang="en-IE" sz="9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IE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IE" sz="9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       </a:t>
            </a:r>
            <a:r>
              <a:rPr lang="en-IE" sz="900" dirty="0">
                <a:solidFill>
                  <a:srgbClr val="9CDCF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"Q4_EARNINGS"</a:t>
            </a:r>
            <a:r>
              <a:rPr lang="en-IE" sz="9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en-IE" sz="900" dirty="0">
                <a:solidFill>
                  <a:srgbClr val="B5CEA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7825000000.0</a:t>
            </a:r>
            <a:r>
              <a:rPr lang="en-IE" sz="9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IE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IE" sz="9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       </a:t>
            </a:r>
            <a:r>
              <a:rPr lang="en-IE" sz="900" dirty="0">
                <a:solidFill>
                  <a:srgbClr val="9CDCF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"YEAR"</a:t>
            </a:r>
            <a:r>
              <a:rPr lang="en-IE" sz="9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en-IE" sz="900" dirty="0">
                <a:solidFill>
                  <a:srgbClr val="B5CEA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2016</a:t>
            </a:r>
            <a:endParaRPr lang="en-IE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IE" sz="9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   },</a:t>
            </a:r>
            <a:endParaRPr lang="en-IE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IE" sz="9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   {</a:t>
            </a:r>
            <a:endParaRPr lang="en-IE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IE" sz="9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       </a:t>
            </a:r>
            <a:r>
              <a:rPr lang="en-IE" sz="900" dirty="0">
                <a:solidFill>
                  <a:srgbClr val="9CDCF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"Q1_EARNINGS"</a:t>
            </a:r>
            <a:r>
              <a:rPr lang="en-IE" sz="9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en-IE" sz="900" dirty="0">
                <a:solidFill>
                  <a:srgbClr val="B5CEA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7825000000.0</a:t>
            </a:r>
            <a:r>
              <a:rPr lang="en-IE" sz="9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IE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IE" sz="9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       </a:t>
            </a:r>
            <a:r>
              <a:rPr lang="en-IE" sz="900" dirty="0">
                <a:solidFill>
                  <a:srgbClr val="9CDCF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"Q2_EARNINGS"</a:t>
            </a:r>
            <a:r>
              <a:rPr lang="en-IE" sz="9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en-IE" sz="900" dirty="0">
                <a:solidFill>
                  <a:srgbClr val="B5CEA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7825000000.0</a:t>
            </a:r>
            <a:r>
              <a:rPr lang="en-IE" sz="9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IE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IE" sz="9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       </a:t>
            </a:r>
            <a:r>
              <a:rPr lang="en-IE" sz="900" dirty="0">
                <a:solidFill>
                  <a:srgbClr val="9CDCF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"Q3_EARNINGS"</a:t>
            </a:r>
            <a:r>
              <a:rPr lang="en-IE" sz="9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en-IE" sz="900" dirty="0">
                <a:solidFill>
                  <a:srgbClr val="B5CEA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7825000000.0</a:t>
            </a:r>
            <a:r>
              <a:rPr lang="en-IE" sz="9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IE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IE" sz="9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       </a:t>
            </a:r>
            <a:r>
              <a:rPr lang="en-IE" sz="900" dirty="0">
                <a:solidFill>
                  <a:srgbClr val="9CDCF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"Q4_EARNINGS"</a:t>
            </a:r>
            <a:r>
              <a:rPr lang="en-IE" sz="9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en-IE" sz="900" dirty="0">
                <a:solidFill>
                  <a:srgbClr val="B5CEA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7825000000.0</a:t>
            </a:r>
            <a:r>
              <a:rPr lang="en-IE" sz="9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IE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IE" sz="9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       </a:t>
            </a:r>
            <a:r>
              <a:rPr lang="en-IE" sz="900" dirty="0">
                <a:solidFill>
                  <a:srgbClr val="9CDCF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"YEAR"</a:t>
            </a:r>
            <a:r>
              <a:rPr lang="en-IE" sz="9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en-IE" sz="900" dirty="0">
                <a:solidFill>
                  <a:srgbClr val="B5CEA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2015</a:t>
            </a:r>
            <a:endParaRPr lang="en-IE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IE" sz="9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   }</a:t>
            </a:r>
            <a:endParaRPr lang="en-IE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IE" sz="9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]</a:t>
            </a:r>
            <a:endParaRPr lang="en-IE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IE" sz="9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endParaRPr lang="en-IE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4533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Add </a:t>
            </a:r>
            <a:r>
              <a:rPr lang="en-IE" dirty="0" smtClean="0"/>
              <a:t>Finance item </a:t>
            </a:r>
            <a:r>
              <a:rPr lang="en-IE" dirty="0"/>
              <a:t>to database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12</a:t>
            </a:fld>
            <a:endParaRPr lang="en"/>
          </a:p>
        </p:txBody>
      </p:sp>
      <p:sp>
        <p:nvSpPr>
          <p:cNvPr id="6" name="TextBox 5"/>
          <p:cNvSpPr txBox="1"/>
          <p:nvPr/>
        </p:nvSpPr>
        <p:spPr>
          <a:xfrm>
            <a:off x="733450" y="1226952"/>
            <a:ext cx="5498737" cy="158504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IE" sz="800" dirty="0">
                <a:solidFill>
                  <a:srgbClr val="569CD6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class</a:t>
            </a:r>
            <a:r>
              <a:rPr lang="en-IE" sz="8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IE" sz="800" dirty="0">
                <a:solidFill>
                  <a:srgbClr val="4EC9B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Finance</a:t>
            </a:r>
            <a:r>
              <a:rPr lang="en-IE" sz="8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IE" sz="800" dirty="0" err="1">
                <a:solidFill>
                  <a:srgbClr val="4EC9B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db</a:t>
            </a:r>
            <a:r>
              <a:rPr lang="en-IE" sz="800" dirty="0" err="1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IE" sz="800" dirty="0" err="1">
                <a:solidFill>
                  <a:srgbClr val="4EC9B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Model</a:t>
            </a:r>
            <a:r>
              <a:rPr lang="en-IE" sz="8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):</a:t>
            </a:r>
            <a:endParaRPr lang="en-IE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IE" sz="8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__</a:t>
            </a:r>
            <a:r>
              <a:rPr lang="en-IE" sz="800" dirty="0" err="1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tablename</a:t>
            </a:r>
            <a:r>
              <a:rPr lang="en-IE" sz="8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__ </a:t>
            </a:r>
            <a:r>
              <a:rPr lang="en-IE" sz="800" dirty="0" smtClean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=</a:t>
            </a:r>
            <a:r>
              <a:rPr lang="en-IE" sz="8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IE" sz="800" dirty="0">
                <a:solidFill>
                  <a:srgbClr val="CE917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'finance'</a:t>
            </a:r>
            <a:endParaRPr lang="en-IE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IE" sz="8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</a:t>
            </a:r>
            <a:r>
              <a:rPr lang="en-IE" sz="800" dirty="0">
                <a:solidFill>
                  <a:srgbClr val="DCDCAA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id</a:t>
            </a:r>
            <a:r>
              <a:rPr lang="en-IE" sz="8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IE" sz="800" dirty="0" smtClean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    =</a:t>
            </a:r>
            <a:r>
              <a:rPr lang="en-IE" sz="8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IE" sz="800" dirty="0" err="1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db.Column</a:t>
            </a:r>
            <a:r>
              <a:rPr lang="en-IE" sz="8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IE" sz="800" dirty="0" err="1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db.Integer</a:t>
            </a:r>
            <a:r>
              <a:rPr lang="en-IE" sz="8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en-IE" sz="800" dirty="0" err="1">
                <a:solidFill>
                  <a:srgbClr val="9CDCF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primary_key</a:t>
            </a:r>
            <a:r>
              <a:rPr lang="en-IE" sz="8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IE" sz="800" dirty="0">
                <a:solidFill>
                  <a:srgbClr val="569CD6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True</a:t>
            </a:r>
            <a:r>
              <a:rPr lang="en-IE" sz="8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IE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IE" sz="8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year </a:t>
            </a:r>
            <a:r>
              <a:rPr lang="en-IE" sz="800" dirty="0" smtClean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    =</a:t>
            </a:r>
            <a:r>
              <a:rPr lang="en-IE" sz="8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IE" sz="800" dirty="0" err="1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db.Column</a:t>
            </a:r>
            <a:r>
              <a:rPr lang="en-IE" sz="8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IE" sz="800" dirty="0" err="1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db.Integer</a:t>
            </a:r>
            <a:r>
              <a:rPr lang="en-IE" sz="800" dirty="0" smtClean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IE" sz="8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IE" sz="800" dirty="0">
                <a:solidFill>
                  <a:srgbClr val="9CDCF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default</a:t>
            </a:r>
            <a:r>
              <a:rPr lang="en-IE" sz="8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IE" sz="800" dirty="0">
                <a:solidFill>
                  <a:srgbClr val="B5CEA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1999</a:t>
            </a:r>
            <a:r>
              <a:rPr lang="en-IE" sz="8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IE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IE" sz="8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q1_earnings </a:t>
            </a:r>
            <a:r>
              <a:rPr lang="en-IE" sz="800" dirty="0" smtClean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=</a:t>
            </a:r>
            <a:r>
              <a:rPr lang="en-IE" sz="8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IE" sz="800" dirty="0" err="1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db.Column</a:t>
            </a:r>
            <a:r>
              <a:rPr lang="en-IE" sz="8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IE" sz="800" dirty="0" err="1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db.Float</a:t>
            </a:r>
            <a:r>
              <a:rPr lang="en-IE" sz="8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IE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IE" sz="8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q2_earnings </a:t>
            </a:r>
            <a:r>
              <a:rPr lang="en-IE" sz="800" dirty="0" smtClean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=</a:t>
            </a:r>
            <a:r>
              <a:rPr lang="en-IE" sz="8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IE" sz="800" dirty="0" err="1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db.Column</a:t>
            </a:r>
            <a:r>
              <a:rPr lang="en-IE" sz="8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IE" sz="800" dirty="0" err="1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db.Float</a:t>
            </a:r>
            <a:r>
              <a:rPr lang="en-IE" sz="8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IE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IE" sz="8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q3_earnings </a:t>
            </a:r>
            <a:r>
              <a:rPr lang="en-IE" sz="800" dirty="0" smtClean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=</a:t>
            </a:r>
            <a:r>
              <a:rPr lang="en-IE" sz="8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IE" sz="800" dirty="0" err="1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db.Column</a:t>
            </a:r>
            <a:r>
              <a:rPr lang="en-IE" sz="8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IE" sz="800" dirty="0" err="1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db.Float</a:t>
            </a:r>
            <a:r>
              <a:rPr lang="en-IE" sz="8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IE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IE" sz="8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q4_earnings </a:t>
            </a:r>
            <a:r>
              <a:rPr lang="en-IE" sz="800" dirty="0" smtClean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=</a:t>
            </a:r>
            <a:r>
              <a:rPr lang="en-IE" sz="8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IE" sz="800" dirty="0" err="1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db.Column</a:t>
            </a:r>
            <a:r>
              <a:rPr lang="en-IE" sz="8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IE" sz="800" dirty="0" err="1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db.Float</a:t>
            </a:r>
            <a:r>
              <a:rPr lang="en-IE" sz="8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IE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IE" sz="10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</a:t>
            </a:r>
            <a:r>
              <a:rPr lang="en-IE" sz="1000" dirty="0" err="1" smtClean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company_id</a:t>
            </a:r>
            <a:r>
              <a:rPr lang="en-IE" sz="10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IE" sz="1000" dirty="0" smtClean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=</a:t>
            </a:r>
            <a:r>
              <a:rPr lang="en-IE" sz="10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IE" sz="1000" dirty="0" err="1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db.Column</a:t>
            </a:r>
            <a:r>
              <a:rPr lang="en-IE" sz="10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IE" sz="1000" dirty="0" err="1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db.Integer</a:t>
            </a:r>
            <a:r>
              <a:rPr lang="en-IE" sz="10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en-IE" sz="1000" dirty="0" err="1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db.ForeignKey</a:t>
            </a:r>
            <a:r>
              <a:rPr lang="en-IE" sz="10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IE" sz="1000" dirty="0">
                <a:solidFill>
                  <a:srgbClr val="CE917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'company.id'</a:t>
            </a:r>
            <a:r>
              <a:rPr lang="en-IE" sz="10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))</a:t>
            </a:r>
            <a:endParaRPr lang="en-IE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IE" sz="8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IE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IE" sz="8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</a:t>
            </a:r>
            <a:r>
              <a:rPr lang="en-IE" sz="800" dirty="0" err="1">
                <a:solidFill>
                  <a:srgbClr val="569CD6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def</a:t>
            </a:r>
            <a:r>
              <a:rPr lang="en-IE" sz="8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IE" sz="800" dirty="0">
                <a:solidFill>
                  <a:srgbClr val="DCDCAA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__</a:t>
            </a:r>
            <a:r>
              <a:rPr lang="en-IE" sz="800" dirty="0" err="1">
                <a:solidFill>
                  <a:srgbClr val="DCDCAA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repr</a:t>
            </a:r>
            <a:r>
              <a:rPr lang="en-IE" sz="800" dirty="0">
                <a:solidFill>
                  <a:srgbClr val="DCDCAA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__</a:t>
            </a:r>
            <a:r>
              <a:rPr lang="en-IE" sz="8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IE" sz="800" dirty="0">
                <a:solidFill>
                  <a:srgbClr val="9CDCF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self</a:t>
            </a:r>
            <a:r>
              <a:rPr lang="en-IE" sz="8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):</a:t>
            </a:r>
            <a:endParaRPr lang="en-IE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IE" sz="8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   </a:t>
            </a:r>
            <a:r>
              <a:rPr lang="en-IE" sz="800" dirty="0">
                <a:solidFill>
                  <a:srgbClr val="C586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return</a:t>
            </a:r>
            <a:r>
              <a:rPr lang="en-IE" sz="8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IE" sz="800" dirty="0">
                <a:solidFill>
                  <a:srgbClr val="CE917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'&lt;Finance </a:t>
            </a:r>
            <a:r>
              <a:rPr lang="en-IE" sz="800" dirty="0">
                <a:solidFill>
                  <a:srgbClr val="569CD6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{}</a:t>
            </a:r>
            <a:r>
              <a:rPr lang="en-IE" sz="800" dirty="0">
                <a:solidFill>
                  <a:srgbClr val="CE917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&gt;'</a:t>
            </a:r>
            <a:r>
              <a:rPr lang="en-IE" sz="8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.format(</a:t>
            </a:r>
            <a:r>
              <a:rPr lang="en-IE" sz="800" dirty="0">
                <a:solidFill>
                  <a:srgbClr val="569CD6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self</a:t>
            </a:r>
            <a:r>
              <a:rPr lang="en-IE" sz="8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.id)</a:t>
            </a:r>
            <a:endParaRPr lang="en-IE" sz="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Line Callout 2 (Accent Bar) 6"/>
          <p:cNvSpPr/>
          <p:nvPr/>
        </p:nvSpPr>
        <p:spPr>
          <a:xfrm>
            <a:off x="6488026" y="855268"/>
            <a:ext cx="2068749" cy="608347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76372"/>
              <a:gd name="adj6" fmla="val -180733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idx="2"/>
          </p:nvPr>
        </p:nvSpPr>
        <p:spPr>
          <a:xfrm>
            <a:off x="6488026" y="846207"/>
            <a:ext cx="2068749" cy="617408"/>
          </a:xfrm>
        </p:spPr>
        <p:txBody>
          <a:bodyPr anchor="ctr"/>
          <a:lstStyle/>
          <a:p>
            <a:pPr marL="114300" indent="0">
              <a:buNone/>
            </a:pPr>
            <a:r>
              <a:rPr lang="en-IE" sz="1600" dirty="0" smtClean="0">
                <a:solidFill>
                  <a:schemeClr val="bg1"/>
                </a:solidFill>
              </a:rPr>
              <a:t>Database model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931268" y="2922797"/>
            <a:ext cx="5817141" cy="209288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IE" sz="9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stark_finance_y1 = Finance(</a:t>
            </a:r>
            <a:endParaRPr lang="en-IE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IE" sz="9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</a:t>
            </a:r>
            <a:r>
              <a:rPr lang="en-IE" sz="900" dirty="0">
                <a:solidFill>
                  <a:srgbClr val="9CDCF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year</a:t>
            </a:r>
            <a:r>
              <a:rPr lang="en-IE" sz="9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   = stark_finance_y1[</a:t>
            </a:r>
            <a:r>
              <a:rPr lang="en-IE" sz="900" dirty="0">
                <a:solidFill>
                  <a:srgbClr val="CE917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"YEAR"</a:t>
            </a:r>
            <a:r>
              <a:rPr lang="en-IE" sz="9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],</a:t>
            </a:r>
            <a:endParaRPr lang="en-IE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IE" sz="9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</a:t>
            </a:r>
            <a:r>
              <a:rPr lang="en-IE" sz="900" dirty="0">
                <a:solidFill>
                  <a:srgbClr val="9CDCF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q1_earnings</a:t>
            </a:r>
            <a:r>
              <a:rPr lang="en-IE" sz="9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= stark_finance_y1[</a:t>
            </a:r>
            <a:r>
              <a:rPr lang="en-IE" sz="900" dirty="0">
                <a:solidFill>
                  <a:srgbClr val="CE917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"Q1_EARNINGS"</a:t>
            </a:r>
            <a:r>
              <a:rPr lang="en-IE" sz="9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],</a:t>
            </a:r>
            <a:endParaRPr lang="en-IE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IE" sz="9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</a:t>
            </a:r>
            <a:r>
              <a:rPr lang="en-IE" sz="900" dirty="0">
                <a:solidFill>
                  <a:srgbClr val="9CDCF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q2_earnings</a:t>
            </a:r>
            <a:r>
              <a:rPr lang="en-IE" sz="9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= stark_finance_y1[</a:t>
            </a:r>
            <a:r>
              <a:rPr lang="en-IE" sz="900" dirty="0">
                <a:solidFill>
                  <a:srgbClr val="CE917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"Q2_EARNINGS"</a:t>
            </a:r>
            <a:r>
              <a:rPr lang="en-IE" sz="9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],</a:t>
            </a:r>
            <a:endParaRPr lang="en-IE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IE" sz="9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</a:t>
            </a:r>
            <a:r>
              <a:rPr lang="en-IE" sz="900" dirty="0">
                <a:solidFill>
                  <a:srgbClr val="9CDCF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q3_earnings</a:t>
            </a:r>
            <a:r>
              <a:rPr lang="en-IE" sz="9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= stark_finance_y1[</a:t>
            </a:r>
            <a:r>
              <a:rPr lang="en-IE" sz="900" dirty="0">
                <a:solidFill>
                  <a:srgbClr val="CE917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"Q3_EARNINGS"</a:t>
            </a:r>
            <a:r>
              <a:rPr lang="en-IE" sz="9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],</a:t>
            </a:r>
            <a:endParaRPr lang="en-IE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IE" sz="9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</a:t>
            </a:r>
            <a:r>
              <a:rPr lang="en-IE" sz="900" dirty="0">
                <a:solidFill>
                  <a:srgbClr val="9CDCF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q4_earnings</a:t>
            </a:r>
            <a:r>
              <a:rPr lang="en-IE" sz="9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= stark_finance_y1[</a:t>
            </a:r>
            <a:r>
              <a:rPr lang="en-IE" sz="900" dirty="0">
                <a:solidFill>
                  <a:srgbClr val="CE917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"Q4_EARNINGS"</a:t>
            </a:r>
            <a:r>
              <a:rPr lang="en-IE" sz="9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endParaRPr lang="en-IE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IE" sz="9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IE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IE" sz="8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IE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IE" sz="7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stark_finance_y4 = Finance(</a:t>
            </a:r>
            <a:endParaRPr lang="en-IE" sz="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IE" sz="7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</a:t>
            </a:r>
            <a:r>
              <a:rPr lang="en-IE" sz="700" dirty="0">
                <a:solidFill>
                  <a:srgbClr val="9CDCF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year</a:t>
            </a:r>
            <a:r>
              <a:rPr lang="en-IE" sz="7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   = stark_finance_y4[</a:t>
            </a:r>
            <a:r>
              <a:rPr lang="en-IE" sz="700" dirty="0">
                <a:solidFill>
                  <a:srgbClr val="CE917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"YEAR"</a:t>
            </a:r>
            <a:r>
              <a:rPr lang="en-IE" sz="7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],</a:t>
            </a:r>
            <a:endParaRPr lang="en-IE" sz="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IE" sz="7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</a:t>
            </a:r>
            <a:r>
              <a:rPr lang="en-IE" sz="700" dirty="0">
                <a:solidFill>
                  <a:srgbClr val="9CDCF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q1_earnings</a:t>
            </a:r>
            <a:r>
              <a:rPr lang="en-IE" sz="7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= stark_finance_y4[</a:t>
            </a:r>
            <a:r>
              <a:rPr lang="en-IE" sz="700" dirty="0">
                <a:solidFill>
                  <a:srgbClr val="CE917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"Q1_EARNINGS"</a:t>
            </a:r>
            <a:r>
              <a:rPr lang="en-IE" sz="7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],</a:t>
            </a:r>
            <a:endParaRPr lang="en-IE" sz="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IE" sz="7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</a:t>
            </a:r>
            <a:r>
              <a:rPr lang="en-IE" sz="700" dirty="0">
                <a:solidFill>
                  <a:srgbClr val="9CDCF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q2_earnings</a:t>
            </a:r>
            <a:r>
              <a:rPr lang="en-IE" sz="7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= stark_finance_y4[</a:t>
            </a:r>
            <a:r>
              <a:rPr lang="en-IE" sz="700" dirty="0">
                <a:solidFill>
                  <a:srgbClr val="CE917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"Q2_EARNINGS"</a:t>
            </a:r>
            <a:r>
              <a:rPr lang="en-IE" sz="7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],</a:t>
            </a:r>
            <a:endParaRPr lang="en-IE" sz="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IE" sz="7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</a:t>
            </a:r>
            <a:r>
              <a:rPr lang="en-IE" sz="700" dirty="0">
                <a:solidFill>
                  <a:srgbClr val="9CDCF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q3_earnings</a:t>
            </a:r>
            <a:r>
              <a:rPr lang="en-IE" sz="7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= stark_finance_y4[</a:t>
            </a:r>
            <a:r>
              <a:rPr lang="en-IE" sz="700" dirty="0">
                <a:solidFill>
                  <a:srgbClr val="CE917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"Q3_EARNINGS"</a:t>
            </a:r>
            <a:r>
              <a:rPr lang="en-IE" sz="7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],</a:t>
            </a:r>
            <a:endParaRPr lang="en-IE" sz="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IE" sz="7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</a:t>
            </a:r>
            <a:r>
              <a:rPr lang="en-IE" sz="700" dirty="0">
                <a:solidFill>
                  <a:srgbClr val="9CDCF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q4_earnings</a:t>
            </a:r>
            <a:r>
              <a:rPr lang="en-IE" sz="7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= stark_finance_y4[</a:t>
            </a:r>
            <a:r>
              <a:rPr lang="en-IE" sz="700" dirty="0">
                <a:solidFill>
                  <a:srgbClr val="CE917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"Q4_EARNINGS"</a:t>
            </a:r>
            <a:r>
              <a:rPr lang="en-IE" sz="7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endParaRPr lang="en-IE" sz="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IE" sz="8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IE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IE" sz="900" dirty="0" err="1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finance_list</a:t>
            </a:r>
            <a:r>
              <a:rPr lang="en-IE" sz="9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= [stark_finance_y1, stark_finance_y2, stark_finance_y3, stark_finance_y4</a:t>
            </a:r>
            <a:r>
              <a:rPr lang="en-IE" sz="900" dirty="0" smtClean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endParaRPr lang="en-IE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Line Callout 2 (Accent Bar) 9"/>
          <p:cNvSpPr/>
          <p:nvPr/>
        </p:nvSpPr>
        <p:spPr>
          <a:xfrm flipH="1">
            <a:off x="194228" y="3315063"/>
            <a:ext cx="2068749" cy="705703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210855"/>
              <a:gd name="adj6" fmla="val -37285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idx="2"/>
          </p:nvPr>
        </p:nvSpPr>
        <p:spPr>
          <a:xfrm>
            <a:off x="194229" y="3315063"/>
            <a:ext cx="2068750" cy="705703"/>
          </a:xfrm>
        </p:spPr>
        <p:txBody>
          <a:bodyPr anchor="ctr"/>
          <a:lstStyle/>
          <a:p>
            <a:pPr marL="114300" indent="0">
              <a:buNone/>
            </a:pPr>
            <a:r>
              <a:rPr lang="en-IE" sz="1600" dirty="0" smtClean="0">
                <a:solidFill>
                  <a:schemeClr val="bg1"/>
                </a:solidFill>
              </a:rPr>
              <a:t>List of Finance objects</a:t>
            </a:r>
          </a:p>
        </p:txBody>
      </p:sp>
    </p:spTree>
    <p:extLst>
      <p:ext uri="{BB962C8B-B14F-4D97-AF65-F5344CB8AC3E}">
        <p14:creationId xmlns:p14="http://schemas.microsoft.com/office/powerpoint/2010/main" val="947039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build="p"/>
      <p:bldP spid="9" grpId="0" animBg="1"/>
      <p:bldP spid="10" grpId="0" animBg="1"/>
      <p:bldP spid="11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Add Company item to database</a:t>
            </a:r>
            <a:endParaRPr lang="en-I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13</a:t>
            </a:fld>
            <a:endParaRPr lang="en"/>
          </a:p>
        </p:txBody>
      </p:sp>
      <p:sp>
        <p:nvSpPr>
          <p:cNvPr id="8" name="TextBox 7"/>
          <p:cNvSpPr txBox="1"/>
          <p:nvPr/>
        </p:nvSpPr>
        <p:spPr>
          <a:xfrm>
            <a:off x="733450" y="1226952"/>
            <a:ext cx="5498737" cy="163121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IE" sz="1000" dirty="0">
                <a:solidFill>
                  <a:srgbClr val="569CD6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class</a:t>
            </a:r>
            <a:r>
              <a:rPr lang="en-IE" sz="10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IE" sz="1000" dirty="0">
                <a:solidFill>
                  <a:srgbClr val="4EC9B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Company</a:t>
            </a:r>
            <a:r>
              <a:rPr lang="en-IE" sz="10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IE" sz="1000" dirty="0" err="1">
                <a:solidFill>
                  <a:srgbClr val="4EC9B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db</a:t>
            </a:r>
            <a:r>
              <a:rPr lang="en-IE" sz="1000" dirty="0" err="1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IE" sz="1000" dirty="0" err="1">
                <a:solidFill>
                  <a:srgbClr val="4EC9B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Model</a:t>
            </a:r>
            <a:r>
              <a:rPr lang="en-IE" sz="10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):</a:t>
            </a:r>
            <a:endParaRPr lang="en-IE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IE" sz="10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__</a:t>
            </a:r>
            <a:r>
              <a:rPr lang="en-IE" sz="1000" dirty="0" err="1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tablename</a:t>
            </a:r>
            <a:r>
              <a:rPr lang="en-IE" sz="10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__ = </a:t>
            </a:r>
            <a:r>
              <a:rPr lang="en-IE" sz="1000" dirty="0">
                <a:solidFill>
                  <a:srgbClr val="CE917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'company'</a:t>
            </a:r>
            <a:endParaRPr lang="en-IE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IE" sz="10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</a:t>
            </a:r>
            <a:r>
              <a:rPr lang="en-IE" sz="1000" dirty="0">
                <a:solidFill>
                  <a:srgbClr val="DCDCAA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id</a:t>
            </a:r>
            <a:r>
              <a:rPr lang="en-IE" sz="10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IE" sz="1000" dirty="0" smtClean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=</a:t>
            </a:r>
            <a:r>
              <a:rPr lang="en-IE" sz="10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IE" sz="1000" dirty="0" err="1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db.Column</a:t>
            </a:r>
            <a:r>
              <a:rPr lang="en-IE" sz="10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IE" sz="1000" dirty="0" err="1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db.Integer</a:t>
            </a:r>
            <a:r>
              <a:rPr lang="en-IE" sz="10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en-IE" sz="1000" dirty="0" err="1">
                <a:solidFill>
                  <a:srgbClr val="9CDCF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primary_key</a:t>
            </a:r>
            <a:r>
              <a:rPr lang="en-IE" sz="10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IE" sz="1000" dirty="0">
                <a:solidFill>
                  <a:srgbClr val="569CD6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True</a:t>
            </a:r>
            <a:r>
              <a:rPr lang="en-IE" sz="10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IE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IE" sz="10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name </a:t>
            </a:r>
            <a:r>
              <a:rPr lang="en-IE" sz="1000" dirty="0" smtClean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=</a:t>
            </a:r>
            <a:r>
              <a:rPr lang="en-IE" sz="10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IE" sz="1000" dirty="0" err="1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db.Column</a:t>
            </a:r>
            <a:r>
              <a:rPr lang="en-IE" sz="10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IE" sz="1000" dirty="0" err="1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db.String</a:t>
            </a:r>
            <a:r>
              <a:rPr lang="en-IE" sz="10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IE" sz="1000" dirty="0">
                <a:solidFill>
                  <a:srgbClr val="B5CEA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140</a:t>
            </a:r>
            <a:r>
              <a:rPr lang="en-IE" sz="10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))</a:t>
            </a:r>
            <a:endParaRPr lang="en-IE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IE" sz="10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</a:t>
            </a:r>
            <a:r>
              <a:rPr lang="en-IE" sz="1000" dirty="0" err="1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company_ceo</a:t>
            </a:r>
            <a:r>
              <a:rPr lang="en-IE" sz="10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IE" sz="1000" dirty="0" smtClean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=</a:t>
            </a:r>
            <a:r>
              <a:rPr lang="en-IE" sz="10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IE" sz="1000" dirty="0" err="1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db.Column</a:t>
            </a:r>
            <a:r>
              <a:rPr lang="en-IE" sz="10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IE" sz="1000" dirty="0" err="1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db.String</a:t>
            </a:r>
            <a:r>
              <a:rPr lang="en-IE" sz="10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IE" sz="1000" dirty="0">
                <a:solidFill>
                  <a:srgbClr val="B5CEA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140</a:t>
            </a:r>
            <a:r>
              <a:rPr lang="en-IE" sz="10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))</a:t>
            </a:r>
            <a:endParaRPr lang="en-IE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IE" sz="10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</a:t>
            </a:r>
            <a:r>
              <a:rPr lang="en-IE" sz="1000" dirty="0" err="1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business_type</a:t>
            </a:r>
            <a:r>
              <a:rPr lang="en-IE" sz="10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IE" sz="1000" dirty="0" smtClean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=</a:t>
            </a:r>
            <a:r>
              <a:rPr lang="en-IE" sz="10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IE" sz="1000" dirty="0" err="1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db.Column</a:t>
            </a:r>
            <a:r>
              <a:rPr lang="en-IE" sz="10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IE" sz="1000" dirty="0" err="1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db.String</a:t>
            </a:r>
            <a:r>
              <a:rPr lang="en-IE" sz="10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IE" sz="1000" dirty="0">
                <a:solidFill>
                  <a:srgbClr val="B5CEA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140</a:t>
            </a:r>
            <a:r>
              <a:rPr lang="en-IE" sz="10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))</a:t>
            </a:r>
            <a:endParaRPr lang="en-IE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IE" sz="10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finances = </a:t>
            </a:r>
            <a:r>
              <a:rPr lang="en-IE" sz="1000" dirty="0" err="1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db.relationship</a:t>
            </a:r>
            <a:r>
              <a:rPr lang="en-IE" sz="10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IE" sz="1000" dirty="0">
                <a:solidFill>
                  <a:srgbClr val="CE917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'Finance'</a:t>
            </a:r>
            <a:r>
              <a:rPr lang="en-IE" sz="10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en-IE" sz="1000" dirty="0" err="1">
                <a:solidFill>
                  <a:srgbClr val="9CDCF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backref</a:t>
            </a:r>
            <a:r>
              <a:rPr lang="en-IE" sz="10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IE" sz="1000" dirty="0">
                <a:solidFill>
                  <a:srgbClr val="CE917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'finance'</a:t>
            </a:r>
            <a:r>
              <a:rPr lang="en-IE" sz="10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en-IE" sz="1000" dirty="0">
                <a:solidFill>
                  <a:srgbClr val="9CDCF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lazy</a:t>
            </a:r>
            <a:r>
              <a:rPr lang="en-IE" sz="10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IE" sz="1000" dirty="0">
                <a:solidFill>
                  <a:srgbClr val="CE917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'dynamic'</a:t>
            </a:r>
            <a:r>
              <a:rPr lang="en-IE" sz="10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IE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IE" sz="10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IE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IE" sz="10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</a:t>
            </a:r>
            <a:r>
              <a:rPr lang="en-IE" sz="1000" dirty="0" err="1">
                <a:solidFill>
                  <a:srgbClr val="569CD6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def</a:t>
            </a:r>
            <a:r>
              <a:rPr lang="en-IE" sz="10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IE" sz="1000" dirty="0">
                <a:solidFill>
                  <a:srgbClr val="DCDCAA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__</a:t>
            </a:r>
            <a:r>
              <a:rPr lang="en-IE" sz="1000" dirty="0" err="1">
                <a:solidFill>
                  <a:srgbClr val="DCDCAA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repr</a:t>
            </a:r>
            <a:r>
              <a:rPr lang="en-IE" sz="1000" dirty="0">
                <a:solidFill>
                  <a:srgbClr val="DCDCAA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__</a:t>
            </a:r>
            <a:r>
              <a:rPr lang="en-IE" sz="10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IE" sz="1000" dirty="0">
                <a:solidFill>
                  <a:srgbClr val="9CDCF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self</a:t>
            </a:r>
            <a:r>
              <a:rPr lang="en-IE" sz="10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):</a:t>
            </a:r>
            <a:endParaRPr lang="en-IE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IE" sz="10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   </a:t>
            </a:r>
            <a:r>
              <a:rPr lang="en-IE" sz="1000" dirty="0">
                <a:solidFill>
                  <a:srgbClr val="C586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return</a:t>
            </a:r>
            <a:r>
              <a:rPr lang="en-IE" sz="10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IE" sz="1000" dirty="0">
                <a:solidFill>
                  <a:srgbClr val="CE917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'&lt;Company </a:t>
            </a:r>
            <a:r>
              <a:rPr lang="en-IE" sz="1000" dirty="0">
                <a:solidFill>
                  <a:srgbClr val="569CD6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{}</a:t>
            </a:r>
            <a:r>
              <a:rPr lang="en-IE" sz="1000" dirty="0">
                <a:solidFill>
                  <a:srgbClr val="CE917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&gt;'</a:t>
            </a:r>
            <a:r>
              <a:rPr lang="en-IE" sz="10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.format(</a:t>
            </a:r>
            <a:r>
              <a:rPr lang="en-IE" sz="1000" dirty="0">
                <a:solidFill>
                  <a:srgbClr val="569CD6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self</a:t>
            </a:r>
            <a:r>
              <a:rPr lang="en-IE" sz="10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.name</a:t>
            </a:r>
            <a:r>
              <a:rPr lang="en-IE" sz="1000" dirty="0" smtClean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IE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58038" y="3440767"/>
            <a:ext cx="5498737" cy="132343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IE" sz="1000" dirty="0" err="1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my_stark_company</a:t>
            </a:r>
            <a:r>
              <a:rPr lang="en-IE" sz="10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= Company(</a:t>
            </a:r>
            <a:endParaRPr lang="en-IE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IE" sz="10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</a:t>
            </a:r>
            <a:r>
              <a:rPr lang="en-IE" sz="1000" dirty="0">
                <a:solidFill>
                  <a:srgbClr val="9CDCF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name</a:t>
            </a:r>
            <a:r>
              <a:rPr lang="en-IE" sz="10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       = </a:t>
            </a:r>
            <a:r>
              <a:rPr lang="en-IE" sz="1000" dirty="0" err="1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stark_company</a:t>
            </a:r>
            <a:r>
              <a:rPr lang="en-IE" sz="10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IE" sz="1000" dirty="0">
                <a:solidFill>
                  <a:srgbClr val="CE917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"COMPANY"</a:t>
            </a:r>
            <a:r>
              <a:rPr lang="en-IE" sz="10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],</a:t>
            </a:r>
            <a:endParaRPr lang="en-IE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IE" sz="10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</a:t>
            </a:r>
            <a:r>
              <a:rPr lang="en-IE" sz="1000" dirty="0" err="1">
                <a:solidFill>
                  <a:srgbClr val="9CDCF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company_ceo</a:t>
            </a:r>
            <a:r>
              <a:rPr lang="en-IE" sz="10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= </a:t>
            </a:r>
            <a:r>
              <a:rPr lang="en-IE" sz="1000" dirty="0" err="1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stark_company</a:t>
            </a:r>
            <a:r>
              <a:rPr lang="en-IE" sz="10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IE" sz="1000" dirty="0">
                <a:solidFill>
                  <a:srgbClr val="CE917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"COMPANY_CEO"</a:t>
            </a:r>
            <a:r>
              <a:rPr lang="en-IE" sz="10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],</a:t>
            </a:r>
            <a:endParaRPr lang="en-IE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IE" sz="10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</a:t>
            </a:r>
            <a:r>
              <a:rPr lang="en-IE" sz="1000" dirty="0" err="1">
                <a:solidFill>
                  <a:srgbClr val="9CDCF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business_type</a:t>
            </a:r>
            <a:r>
              <a:rPr lang="en-IE" sz="10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= </a:t>
            </a:r>
            <a:r>
              <a:rPr lang="en-IE" sz="1000" dirty="0" err="1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stark_company</a:t>
            </a:r>
            <a:r>
              <a:rPr lang="en-IE" sz="10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IE" sz="1000" dirty="0">
                <a:solidFill>
                  <a:srgbClr val="CE917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"BUSINESS_TYPE"</a:t>
            </a:r>
            <a:r>
              <a:rPr lang="en-IE" sz="10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],</a:t>
            </a:r>
            <a:endParaRPr lang="en-IE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IE" sz="10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</a:t>
            </a:r>
            <a:r>
              <a:rPr lang="en-IE" sz="1000" dirty="0">
                <a:solidFill>
                  <a:srgbClr val="9CDCF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finances</a:t>
            </a:r>
            <a:r>
              <a:rPr lang="en-IE" sz="10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   = </a:t>
            </a:r>
            <a:r>
              <a:rPr lang="en-IE" sz="1000" dirty="0" err="1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finance_list</a:t>
            </a:r>
            <a:endParaRPr lang="en-IE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IE" sz="10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IE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IE" sz="1000" dirty="0" err="1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db.session.add</a:t>
            </a:r>
            <a:r>
              <a:rPr lang="en-IE" sz="10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IE" sz="1000" dirty="0" err="1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my_stark_company</a:t>
            </a:r>
            <a:r>
              <a:rPr lang="en-IE" sz="10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IE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IE" sz="1000" dirty="0" err="1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db.session.commit</a:t>
            </a:r>
            <a:r>
              <a:rPr lang="en-IE" sz="10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()</a:t>
            </a:r>
            <a:endParaRPr lang="en-IE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Line Callout 2 (Accent Bar) 9"/>
          <p:cNvSpPr/>
          <p:nvPr/>
        </p:nvSpPr>
        <p:spPr>
          <a:xfrm>
            <a:off x="6488026" y="855268"/>
            <a:ext cx="2068749" cy="608347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76372"/>
              <a:gd name="adj6" fmla="val -180733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idx="2"/>
          </p:nvPr>
        </p:nvSpPr>
        <p:spPr>
          <a:xfrm>
            <a:off x="6488026" y="846207"/>
            <a:ext cx="2068749" cy="617408"/>
          </a:xfrm>
        </p:spPr>
        <p:txBody>
          <a:bodyPr anchor="ctr"/>
          <a:lstStyle/>
          <a:p>
            <a:pPr marL="114300" indent="0">
              <a:buNone/>
            </a:pPr>
            <a:r>
              <a:rPr lang="en-IE" sz="1600" dirty="0" smtClean="0">
                <a:solidFill>
                  <a:schemeClr val="bg1"/>
                </a:solidFill>
              </a:rPr>
              <a:t>Database model</a:t>
            </a:r>
          </a:p>
        </p:txBody>
      </p:sp>
      <p:sp>
        <p:nvSpPr>
          <p:cNvPr id="12" name="Line Callout 2 (Accent Bar) 11"/>
          <p:cNvSpPr/>
          <p:nvPr/>
        </p:nvSpPr>
        <p:spPr>
          <a:xfrm flipH="1">
            <a:off x="194228" y="3315063"/>
            <a:ext cx="2068749" cy="705703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56567"/>
              <a:gd name="adj6" fmla="val -42175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idx="2"/>
          </p:nvPr>
        </p:nvSpPr>
        <p:spPr>
          <a:xfrm>
            <a:off x="194229" y="3315063"/>
            <a:ext cx="2068750" cy="705703"/>
          </a:xfrm>
        </p:spPr>
        <p:txBody>
          <a:bodyPr anchor="ctr"/>
          <a:lstStyle/>
          <a:p>
            <a:pPr marL="114300" indent="0">
              <a:buNone/>
            </a:pPr>
            <a:r>
              <a:rPr lang="en-IE" sz="1600" dirty="0" smtClean="0">
                <a:solidFill>
                  <a:schemeClr val="bg1"/>
                </a:solidFill>
              </a:rPr>
              <a:t>Add item to database</a:t>
            </a:r>
          </a:p>
        </p:txBody>
      </p:sp>
    </p:spTree>
    <p:extLst>
      <p:ext uri="{BB962C8B-B14F-4D97-AF65-F5344CB8AC3E}">
        <p14:creationId xmlns:p14="http://schemas.microsoft.com/office/powerpoint/2010/main" val="3578369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build="p"/>
      <p:bldP spid="12" grpId="0" animBg="1"/>
      <p:bldP spid="1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Viewing our SQL data</a:t>
            </a:r>
            <a:endParaRPr lang="en-I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14</a:t>
            </a:fld>
            <a:endParaRPr lang="en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2772" y="1102100"/>
            <a:ext cx="4798351" cy="133076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3670" y="2561635"/>
            <a:ext cx="6016557" cy="2264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624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Create relationships</a:t>
            </a:r>
            <a:endParaRPr lang="en-I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15</a:t>
            </a:fld>
            <a:endParaRPr lang="en"/>
          </a:p>
        </p:txBody>
      </p:sp>
      <p:sp>
        <p:nvSpPr>
          <p:cNvPr id="8" name="TextBox 7"/>
          <p:cNvSpPr txBox="1"/>
          <p:nvPr/>
        </p:nvSpPr>
        <p:spPr>
          <a:xfrm>
            <a:off x="733450" y="1226952"/>
            <a:ext cx="5498737" cy="101566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000" dirty="0" err="1">
                <a:solidFill>
                  <a:srgbClr val="D4D4D4"/>
                </a:solidFill>
                <a:latin typeface="Consolas" panose="020B0609020204030204" pitchFamily="49" charset="0"/>
              </a:rPr>
              <a:t>my_company</a:t>
            </a:r>
            <a:r>
              <a:rPr lang="en-US" sz="1000" dirty="0">
                <a:solidFill>
                  <a:srgbClr val="D4D4D4"/>
                </a:solidFill>
                <a:latin typeface="Consolas" panose="020B0609020204030204" pitchFamily="49" charset="0"/>
              </a:rPr>
              <a:t> = Company(</a:t>
            </a:r>
          </a:p>
          <a:p>
            <a:r>
              <a:rPr lang="en-US" sz="1000" dirty="0">
                <a:solidFill>
                  <a:srgbClr val="D4D4D4"/>
                </a:solidFill>
                <a:latin typeface="Consolas" panose="020B0609020204030204" pitchFamily="49" charset="0"/>
              </a:rPr>
              <a:t>    </a:t>
            </a:r>
            <a:r>
              <a:rPr lang="en-US" sz="1000" dirty="0">
                <a:solidFill>
                  <a:srgbClr val="9CDCFE"/>
                </a:solidFill>
                <a:latin typeface="Consolas" panose="020B0609020204030204" pitchFamily="49" charset="0"/>
              </a:rPr>
              <a:t>name</a:t>
            </a:r>
            <a:r>
              <a:rPr lang="en-US" sz="1000" dirty="0">
                <a:solidFill>
                  <a:srgbClr val="D4D4D4"/>
                </a:solidFill>
                <a:latin typeface="Consolas" panose="020B0609020204030204" pitchFamily="49" charset="0"/>
              </a:rPr>
              <a:t>            = </a:t>
            </a:r>
            <a:r>
              <a:rPr lang="en-US" sz="1000" dirty="0" err="1">
                <a:solidFill>
                  <a:srgbClr val="D4D4D4"/>
                </a:solidFill>
                <a:latin typeface="Consolas" panose="020B0609020204030204" pitchFamily="49" charset="0"/>
              </a:rPr>
              <a:t>company_waynecorp</a:t>
            </a:r>
            <a:r>
              <a:rPr lang="en-US" sz="1000" dirty="0">
                <a:solidFill>
                  <a:srgbClr val="D4D4D4"/>
                </a:solidFill>
                <a:latin typeface="Consolas" panose="020B0609020204030204" pitchFamily="49" charset="0"/>
              </a:rPr>
              <a:t>[</a:t>
            </a:r>
            <a:r>
              <a:rPr lang="en-US" sz="1000" dirty="0">
                <a:solidFill>
                  <a:srgbClr val="CE9178"/>
                </a:solidFill>
                <a:latin typeface="Consolas" panose="020B0609020204030204" pitchFamily="49" charset="0"/>
              </a:rPr>
              <a:t>"COMPANY"</a:t>
            </a:r>
            <a:r>
              <a:rPr lang="en-US" sz="1000" dirty="0">
                <a:solidFill>
                  <a:srgbClr val="D4D4D4"/>
                </a:solidFill>
                <a:latin typeface="Consolas" panose="020B0609020204030204" pitchFamily="49" charset="0"/>
              </a:rPr>
              <a:t>],</a:t>
            </a:r>
          </a:p>
          <a:p>
            <a:r>
              <a:rPr lang="en-US" sz="1000" dirty="0">
                <a:solidFill>
                  <a:srgbClr val="D4D4D4"/>
                </a:solidFill>
                <a:latin typeface="Consolas" panose="020B0609020204030204" pitchFamily="49" charset="0"/>
              </a:rPr>
              <a:t>    </a:t>
            </a:r>
            <a:r>
              <a:rPr lang="en-US" sz="1000" dirty="0" err="1">
                <a:solidFill>
                  <a:srgbClr val="9CDCFE"/>
                </a:solidFill>
                <a:latin typeface="Consolas" panose="020B0609020204030204" pitchFamily="49" charset="0"/>
              </a:rPr>
              <a:t>company_ceo</a:t>
            </a:r>
            <a:r>
              <a:rPr lang="en-US" sz="1000" dirty="0">
                <a:solidFill>
                  <a:srgbClr val="D4D4D4"/>
                </a:solidFill>
                <a:latin typeface="Consolas" panose="020B0609020204030204" pitchFamily="49" charset="0"/>
              </a:rPr>
              <a:t>     = </a:t>
            </a:r>
            <a:r>
              <a:rPr lang="en-US" sz="1000" dirty="0" err="1">
                <a:solidFill>
                  <a:srgbClr val="D4D4D4"/>
                </a:solidFill>
                <a:latin typeface="Consolas" panose="020B0609020204030204" pitchFamily="49" charset="0"/>
              </a:rPr>
              <a:t>company_waynecorp</a:t>
            </a:r>
            <a:r>
              <a:rPr lang="en-US" sz="1000" dirty="0">
                <a:solidFill>
                  <a:srgbClr val="D4D4D4"/>
                </a:solidFill>
                <a:latin typeface="Consolas" panose="020B0609020204030204" pitchFamily="49" charset="0"/>
              </a:rPr>
              <a:t>[</a:t>
            </a:r>
            <a:r>
              <a:rPr lang="en-US" sz="1000" dirty="0">
                <a:solidFill>
                  <a:srgbClr val="CE9178"/>
                </a:solidFill>
                <a:latin typeface="Consolas" panose="020B0609020204030204" pitchFamily="49" charset="0"/>
              </a:rPr>
              <a:t>"COMPANY_CEO"</a:t>
            </a:r>
            <a:r>
              <a:rPr lang="en-US" sz="1000" dirty="0">
                <a:solidFill>
                  <a:srgbClr val="D4D4D4"/>
                </a:solidFill>
                <a:latin typeface="Consolas" panose="020B0609020204030204" pitchFamily="49" charset="0"/>
              </a:rPr>
              <a:t>],</a:t>
            </a:r>
          </a:p>
          <a:p>
            <a:r>
              <a:rPr lang="en-US" sz="1000" dirty="0">
                <a:solidFill>
                  <a:srgbClr val="D4D4D4"/>
                </a:solidFill>
                <a:latin typeface="Consolas" panose="020B0609020204030204" pitchFamily="49" charset="0"/>
              </a:rPr>
              <a:t>    </a:t>
            </a:r>
            <a:r>
              <a:rPr lang="en-US" sz="1000" dirty="0" err="1">
                <a:solidFill>
                  <a:srgbClr val="9CDCFE"/>
                </a:solidFill>
                <a:latin typeface="Consolas" panose="020B0609020204030204" pitchFamily="49" charset="0"/>
              </a:rPr>
              <a:t>business_type</a:t>
            </a:r>
            <a:r>
              <a:rPr lang="en-US" sz="1000" dirty="0">
                <a:solidFill>
                  <a:srgbClr val="D4D4D4"/>
                </a:solidFill>
                <a:latin typeface="Consolas" panose="020B0609020204030204" pitchFamily="49" charset="0"/>
              </a:rPr>
              <a:t>   = </a:t>
            </a:r>
            <a:r>
              <a:rPr lang="en-US" sz="1000" dirty="0" err="1">
                <a:solidFill>
                  <a:srgbClr val="D4D4D4"/>
                </a:solidFill>
                <a:latin typeface="Consolas" panose="020B0609020204030204" pitchFamily="49" charset="0"/>
              </a:rPr>
              <a:t>company_waynecorp</a:t>
            </a:r>
            <a:r>
              <a:rPr lang="en-US" sz="1000" dirty="0">
                <a:solidFill>
                  <a:srgbClr val="D4D4D4"/>
                </a:solidFill>
                <a:latin typeface="Consolas" panose="020B0609020204030204" pitchFamily="49" charset="0"/>
              </a:rPr>
              <a:t>[</a:t>
            </a:r>
            <a:r>
              <a:rPr lang="en-US" sz="1000" dirty="0">
                <a:solidFill>
                  <a:srgbClr val="CE9178"/>
                </a:solidFill>
                <a:latin typeface="Consolas" panose="020B0609020204030204" pitchFamily="49" charset="0"/>
              </a:rPr>
              <a:t>"BUSINESS_TYPE"</a:t>
            </a:r>
            <a:r>
              <a:rPr lang="en-US" sz="1000" dirty="0">
                <a:solidFill>
                  <a:srgbClr val="D4D4D4"/>
                </a:solidFill>
                <a:latin typeface="Consolas" panose="020B0609020204030204" pitchFamily="49" charset="0"/>
              </a:rPr>
              <a:t>]</a:t>
            </a:r>
          </a:p>
          <a:p>
            <a:r>
              <a:rPr lang="en-US" sz="1000" dirty="0">
                <a:solidFill>
                  <a:srgbClr val="D4D4D4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US" sz="1000" dirty="0" err="1">
                <a:solidFill>
                  <a:srgbClr val="D4D4D4"/>
                </a:solidFill>
                <a:latin typeface="Consolas" panose="020B0609020204030204" pitchFamily="49" charset="0"/>
              </a:rPr>
              <a:t>db.session.add</a:t>
            </a:r>
            <a:r>
              <a:rPr lang="en-US" sz="1000" dirty="0">
                <a:solidFill>
                  <a:srgbClr val="D4D4D4"/>
                </a:solidFill>
                <a:latin typeface="Consolas" panose="020B0609020204030204" pitchFamily="49" charset="0"/>
              </a:rPr>
              <a:t>(</a:t>
            </a:r>
            <a:r>
              <a:rPr lang="en-US" sz="1000" dirty="0" err="1">
                <a:solidFill>
                  <a:srgbClr val="D4D4D4"/>
                </a:solidFill>
                <a:latin typeface="Consolas" panose="020B0609020204030204" pitchFamily="49" charset="0"/>
              </a:rPr>
              <a:t>my_company</a:t>
            </a:r>
            <a:r>
              <a:rPr lang="en-US" sz="1000" dirty="0">
                <a:solidFill>
                  <a:srgbClr val="D4D4D4"/>
                </a:solidFill>
                <a:latin typeface="Consolas" panose="020B0609020204030204" pitchFamily="49" charset="0"/>
              </a:rPr>
              <a:t>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58038" y="2390641"/>
            <a:ext cx="5498737" cy="255454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IE" sz="1000" dirty="0">
                <a:solidFill>
                  <a:srgbClr val="D4D4D4"/>
                </a:solidFill>
                <a:latin typeface="Consolas" panose="020B0609020204030204" pitchFamily="49" charset="0"/>
              </a:rPr>
              <a:t>company1_finance_y1 = Finance(</a:t>
            </a:r>
          </a:p>
          <a:p>
            <a:r>
              <a:rPr lang="en-IE" sz="1000" dirty="0">
                <a:solidFill>
                  <a:srgbClr val="D4D4D4"/>
                </a:solidFill>
                <a:latin typeface="Consolas" panose="020B0609020204030204" pitchFamily="49" charset="0"/>
              </a:rPr>
              <a:t>    </a:t>
            </a:r>
            <a:r>
              <a:rPr lang="en-IE" sz="1000" dirty="0">
                <a:solidFill>
                  <a:srgbClr val="9CDCFE"/>
                </a:solidFill>
                <a:latin typeface="Consolas" panose="020B0609020204030204" pitchFamily="49" charset="0"/>
              </a:rPr>
              <a:t>year</a:t>
            </a:r>
            <a:r>
              <a:rPr lang="en-IE" sz="1000" dirty="0">
                <a:solidFill>
                  <a:srgbClr val="D4D4D4"/>
                </a:solidFill>
                <a:latin typeface="Consolas" panose="020B0609020204030204" pitchFamily="49" charset="0"/>
              </a:rPr>
              <a:t>        = wayne_finance_y1[</a:t>
            </a:r>
            <a:r>
              <a:rPr lang="en-IE" sz="1000" dirty="0">
                <a:solidFill>
                  <a:srgbClr val="CE9178"/>
                </a:solidFill>
                <a:latin typeface="Consolas" panose="020B0609020204030204" pitchFamily="49" charset="0"/>
              </a:rPr>
              <a:t>"YEAR"</a:t>
            </a:r>
            <a:r>
              <a:rPr lang="en-IE" sz="1000" dirty="0">
                <a:solidFill>
                  <a:srgbClr val="D4D4D4"/>
                </a:solidFill>
                <a:latin typeface="Consolas" panose="020B0609020204030204" pitchFamily="49" charset="0"/>
              </a:rPr>
              <a:t>],</a:t>
            </a:r>
          </a:p>
          <a:p>
            <a:r>
              <a:rPr lang="en-IE" sz="1000" dirty="0">
                <a:solidFill>
                  <a:srgbClr val="D4D4D4"/>
                </a:solidFill>
                <a:latin typeface="Consolas" panose="020B0609020204030204" pitchFamily="49" charset="0"/>
              </a:rPr>
              <a:t>    </a:t>
            </a:r>
            <a:r>
              <a:rPr lang="en-IE" sz="1000" dirty="0">
                <a:solidFill>
                  <a:srgbClr val="9CDCFE"/>
                </a:solidFill>
                <a:latin typeface="Consolas" panose="020B0609020204030204" pitchFamily="49" charset="0"/>
              </a:rPr>
              <a:t>q1_earnings</a:t>
            </a:r>
            <a:r>
              <a:rPr lang="en-IE" sz="1000" dirty="0">
                <a:solidFill>
                  <a:srgbClr val="D4D4D4"/>
                </a:solidFill>
                <a:latin typeface="Consolas" panose="020B0609020204030204" pitchFamily="49" charset="0"/>
              </a:rPr>
              <a:t> = wayne_finance_y1[</a:t>
            </a:r>
            <a:r>
              <a:rPr lang="en-IE" sz="1000" dirty="0">
                <a:solidFill>
                  <a:srgbClr val="CE9178"/>
                </a:solidFill>
                <a:latin typeface="Consolas" panose="020B0609020204030204" pitchFamily="49" charset="0"/>
              </a:rPr>
              <a:t>"Q1_EARNINGS"</a:t>
            </a:r>
            <a:r>
              <a:rPr lang="en-IE" sz="1000" dirty="0">
                <a:solidFill>
                  <a:srgbClr val="D4D4D4"/>
                </a:solidFill>
                <a:latin typeface="Consolas" panose="020B0609020204030204" pitchFamily="49" charset="0"/>
              </a:rPr>
              <a:t>],</a:t>
            </a:r>
          </a:p>
          <a:p>
            <a:r>
              <a:rPr lang="en-IE" sz="1000" dirty="0">
                <a:solidFill>
                  <a:srgbClr val="D4D4D4"/>
                </a:solidFill>
                <a:latin typeface="Consolas" panose="020B0609020204030204" pitchFamily="49" charset="0"/>
              </a:rPr>
              <a:t>    </a:t>
            </a:r>
            <a:r>
              <a:rPr lang="en-IE" sz="1000" dirty="0">
                <a:solidFill>
                  <a:srgbClr val="9CDCFE"/>
                </a:solidFill>
                <a:latin typeface="Consolas" panose="020B0609020204030204" pitchFamily="49" charset="0"/>
              </a:rPr>
              <a:t>q2_earnings</a:t>
            </a:r>
            <a:r>
              <a:rPr lang="en-IE" sz="1000" dirty="0">
                <a:solidFill>
                  <a:srgbClr val="D4D4D4"/>
                </a:solidFill>
                <a:latin typeface="Consolas" panose="020B0609020204030204" pitchFamily="49" charset="0"/>
              </a:rPr>
              <a:t> = wayne_finance_y1[</a:t>
            </a:r>
            <a:r>
              <a:rPr lang="en-IE" sz="1000" dirty="0">
                <a:solidFill>
                  <a:srgbClr val="CE9178"/>
                </a:solidFill>
                <a:latin typeface="Consolas" panose="020B0609020204030204" pitchFamily="49" charset="0"/>
              </a:rPr>
              <a:t>"Q2_EARNINGS"</a:t>
            </a:r>
            <a:r>
              <a:rPr lang="en-IE" sz="1000" dirty="0">
                <a:solidFill>
                  <a:srgbClr val="D4D4D4"/>
                </a:solidFill>
                <a:latin typeface="Consolas" panose="020B0609020204030204" pitchFamily="49" charset="0"/>
              </a:rPr>
              <a:t>],</a:t>
            </a:r>
          </a:p>
          <a:p>
            <a:r>
              <a:rPr lang="en-IE" sz="1000" dirty="0">
                <a:solidFill>
                  <a:srgbClr val="D4D4D4"/>
                </a:solidFill>
                <a:latin typeface="Consolas" panose="020B0609020204030204" pitchFamily="49" charset="0"/>
              </a:rPr>
              <a:t>    </a:t>
            </a:r>
            <a:r>
              <a:rPr lang="en-IE" sz="1000" dirty="0">
                <a:solidFill>
                  <a:srgbClr val="9CDCFE"/>
                </a:solidFill>
                <a:latin typeface="Consolas" panose="020B0609020204030204" pitchFamily="49" charset="0"/>
              </a:rPr>
              <a:t>q3_earnings</a:t>
            </a:r>
            <a:r>
              <a:rPr lang="en-IE" sz="1000" dirty="0">
                <a:solidFill>
                  <a:srgbClr val="D4D4D4"/>
                </a:solidFill>
                <a:latin typeface="Consolas" panose="020B0609020204030204" pitchFamily="49" charset="0"/>
              </a:rPr>
              <a:t> = wayne_finance_y1[</a:t>
            </a:r>
            <a:r>
              <a:rPr lang="en-IE" sz="1000" dirty="0">
                <a:solidFill>
                  <a:srgbClr val="CE9178"/>
                </a:solidFill>
                <a:latin typeface="Consolas" panose="020B0609020204030204" pitchFamily="49" charset="0"/>
              </a:rPr>
              <a:t>"Q3_EARNINGS"</a:t>
            </a:r>
            <a:r>
              <a:rPr lang="en-IE" sz="1000" dirty="0">
                <a:solidFill>
                  <a:srgbClr val="D4D4D4"/>
                </a:solidFill>
                <a:latin typeface="Consolas" panose="020B0609020204030204" pitchFamily="49" charset="0"/>
              </a:rPr>
              <a:t>],</a:t>
            </a:r>
          </a:p>
          <a:p>
            <a:r>
              <a:rPr lang="en-IE" sz="1000" dirty="0">
                <a:solidFill>
                  <a:srgbClr val="D4D4D4"/>
                </a:solidFill>
                <a:latin typeface="Consolas" panose="020B0609020204030204" pitchFamily="49" charset="0"/>
              </a:rPr>
              <a:t>    </a:t>
            </a:r>
            <a:r>
              <a:rPr lang="en-IE" sz="1000" dirty="0">
                <a:solidFill>
                  <a:srgbClr val="9CDCFE"/>
                </a:solidFill>
                <a:latin typeface="Consolas" panose="020B0609020204030204" pitchFamily="49" charset="0"/>
              </a:rPr>
              <a:t>q4_earnings</a:t>
            </a:r>
            <a:r>
              <a:rPr lang="en-IE" sz="1000" dirty="0">
                <a:solidFill>
                  <a:srgbClr val="D4D4D4"/>
                </a:solidFill>
                <a:latin typeface="Consolas" panose="020B0609020204030204" pitchFamily="49" charset="0"/>
              </a:rPr>
              <a:t> = wayne_finance_y1[</a:t>
            </a:r>
            <a:r>
              <a:rPr lang="en-IE" sz="1000" dirty="0">
                <a:solidFill>
                  <a:srgbClr val="CE9178"/>
                </a:solidFill>
                <a:latin typeface="Consolas" panose="020B0609020204030204" pitchFamily="49" charset="0"/>
              </a:rPr>
              <a:t>"Q4_EARNINGS"</a:t>
            </a:r>
            <a:r>
              <a:rPr lang="en-IE" sz="1000" dirty="0">
                <a:solidFill>
                  <a:srgbClr val="D4D4D4"/>
                </a:solidFill>
                <a:latin typeface="Consolas" panose="020B0609020204030204" pitchFamily="49" charset="0"/>
              </a:rPr>
              <a:t>]</a:t>
            </a:r>
          </a:p>
          <a:p>
            <a:r>
              <a:rPr lang="en-IE" sz="1000" dirty="0">
                <a:solidFill>
                  <a:srgbClr val="D4D4D4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IE" sz="1000" dirty="0">
                <a:solidFill>
                  <a:srgbClr val="D4D4D4"/>
                </a:solidFill>
                <a:latin typeface="Consolas" panose="020B0609020204030204" pitchFamily="49" charset="0"/>
              </a:rPr>
              <a:t>company1_finance_y2 = Finance(</a:t>
            </a:r>
          </a:p>
          <a:p>
            <a:r>
              <a:rPr lang="en-IE" sz="1000" dirty="0">
                <a:solidFill>
                  <a:srgbClr val="D4D4D4"/>
                </a:solidFill>
                <a:latin typeface="Consolas" panose="020B0609020204030204" pitchFamily="49" charset="0"/>
              </a:rPr>
              <a:t>    </a:t>
            </a:r>
            <a:r>
              <a:rPr lang="en-IE" sz="1000" dirty="0">
                <a:solidFill>
                  <a:srgbClr val="9CDCFE"/>
                </a:solidFill>
                <a:latin typeface="Consolas" panose="020B0609020204030204" pitchFamily="49" charset="0"/>
              </a:rPr>
              <a:t>year</a:t>
            </a:r>
            <a:r>
              <a:rPr lang="en-IE" sz="1000" dirty="0">
                <a:solidFill>
                  <a:srgbClr val="D4D4D4"/>
                </a:solidFill>
                <a:latin typeface="Consolas" panose="020B0609020204030204" pitchFamily="49" charset="0"/>
              </a:rPr>
              <a:t>        = wayne_finance_y2[</a:t>
            </a:r>
            <a:r>
              <a:rPr lang="en-IE" sz="1000" dirty="0">
                <a:solidFill>
                  <a:srgbClr val="CE9178"/>
                </a:solidFill>
                <a:latin typeface="Consolas" panose="020B0609020204030204" pitchFamily="49" charset="0"/>
              </a:rPr>
              <a:t>"YEAR"</a:t>
            </a:r>
            <a:r>
              <a:rPr lang="en-IE" sz="1000" dirty="0">
                <a:solidFill>
                  <a:srgbClr val="D4D4D4"/>
                </a:solidFill>
                <a:latin typeface="Consolas" panose="020B0609020204030204" pitchFamily="49" charset="0"/>
              </a:rPr>
              <a:t>],</a:t>
            </a:r>
          </a:p>
          <a:p>
            <a:r>
              <a:rPr lang="en-IE" sz="1000" dirty="0">
                <a:solidFill>
                  <a:srgbClr val="D4D4D4"/>
                </a:solidFill>
                <a:latin typeface="Consolas" panose="020B0609020204030204" pitchFamily="49" charset="0"/>
              </a:rPr>
              <a:t>    </a:t>
            </a:r>
            <a:r>
              <a:rPr lang="en-IE" sz="1000" dirty="0">
                <a:solidFill>
                  <a:srgbClr val="9CDCFE"/>
                </a:solidFill>
                <a:latin typeface="Consolas" panose="020B0609020204030204" pitchFamily="49" charset="0"/>
              </a:rPr>
              <a:t>q1_earnings</a:t>
            </a:r>
            <a:r>
              <a:rPr lang="en-IE" sz="1000" dirty="0">
                <a:solidFill>
                  <a:srgbClr val="D4D4D4"/>
                </a:solidFill>
                <a:latin typeface="Consolas" panose="020B0609020204030204" pitchFamily="49" charset="0"/>
              </a:rPr>
              <a:t> = wayne_finance_y2[</a:t>
            </a:r>
            <a:r>
              <a:rPr lang="en-IE" sz="1000" dirty="0">
                <a:solidFill>
                  <a:srgbClr val="CE9178"/>
                </a:solidFill>
                <a:latin typeface="Consolas" panose="020B0609020204030204" pitchFamily="49" charset="0"/>
              </a:rPr>
              <a:t>"Q1_EARNINGS"</a:t>
            </a:r>
            <a:r>
              <a:rPr lang="en-IE" sz="1000" dirty="0">
                <a:solidFill>
                  <a:srgbClr val="D4D4D4"/>
                </a:solidFill>
                <a:latin typeface="Consolas" panose="020B0609020204030204" pitchFamily="49" charset="0"/>
              </a:rPr>
              <a:t>],</a:t>
            </a:r>
          </a:p>
          <a:p>
            <a:r>
              <a:rPr lang="en-IE" sz="1000" dirty="0">
                <a:solidFill>
                  <a:srgbClr val="D4D4D4"/>
                </a:solidFill>
                <a:latin typeface="Consolas" panose="020B0609020204030204" pitchFamily="49" charset="0"/>
              </a:rPr>
              <a:t>    </a:t>
            </a:r>
            <a:r>
              <a:rPr lang="en-IE" sz="1000" dirty="0">
                <a:solidFill>
                  <a:srgbClr val="9CDCFE"/>
                </a:solidFill>
                <a:latin typeface="Consolas" panose="020B0609020204030204" pitchFamily="49" charset="0"/>
              </a:rPr>
              <a:t>q2_earnings</a:t>
            </a:r>
            <a:r>
              <a:rPr lang="en-IE" sz="1000" dirty="0">
                <a:solidFill>
                  <a:srgbClr val="D4D4D4"/>
                </a:solidFill>
                <a:latin typeface="Consolas" panose="020B0609020204030204" pitchFamily="49" charset="0"/>
              </a:rPr>
              <a:t> = wayne_finance_y2[</a:t>
            </a:r>
            <a:r>
              <a:rPr lang="en-IE" sz="1000" dirty="0">
                <a:solidFill>
                  <a:srgbClr val="CE9178"/>
                </a:solidFill>
                <a:latin typeface="Consolas" panose="020B0609020204030204" pitchFamily="49" charset="0"/>
              </a:rPr>
              <a:t>"Q2_EARNINGS"</a:t>
            </a:r>
            <a:r>
              <a:rPr lang="en-IE" sz="1000" dirty="0">
                <a:solidFill>
                  <a:srgbClr val="D4D4D4"/>
                </a:solidFill>
                <a:latin typeface="Consolas" panose="020B0609020204030204" pitchFamily="49" charset="0"/>
              </a:rPr>
              <a:t>],</a:t>
            </a:r>
          </a:p>
          <a:p>
            <a:r>
              <a:rPr lang="en-IE" sz="1000" dirty="0">
                <a:solidFill>
                  <a:srgbClr val="D4D4D4"/>
                </a:solidFill>
                <a:latin typeface="Consolas" panose="020B0609020204030204" pitchFamily="49" charset="0"/>
              </a:rPr>
              <a:t>    </a:t>
            </a:r>
            <a:r>
              <a:rPr lang="en-IE" sz="1000" dirty="0">
                <a:solidFill>
                  <a:srgbClr val="9CDCFE"/>
                </a:solidFill>
                <a:latin typeface="Consolas" panose="020B0609020204030204" pitchFamily="49" charset="0"/>
              </a:rPr>
              <a:t>q3_earnings</a:t>
            </a:r>
            <a:r>
              <a:rPr lang="en-IE" sz="1000" dirty="0">
                <a:solidFill>
                  <a:srgbClr val="D4D4D4"/>
                </a:solidFill>
                <a:latin typeface="Consolas" panose="020B0609020204030204" pitchFamily="49" charset="0"/>
              </a:rPr>
              <a:t> = wayne_finance_y2[</a:t>
            </a:r>
            <a:r>
              <a:rPr lang="en-IE" sz="1000" dirty="0">
                <a:solidFill>
                  <a:srgbClr val="CE9178"/>
                </a:solidFill>
                <a:latin typeface="Consolas" panose="020B0609020204030204" pitchFamily="49" charset="0"/>
              </a:rPr>
              <a:t>"Q3_EARNINGS"</a:t>
            </a:r>
            <a:r>
              <a:rPr lang="en-IE" sz="1000" dirty="0">
                <a:solidFill>
                  <a:srgbClr val="D4D4D4"/>
                </a:solidFill>
                <a:latin typeface="Consolas" panose="020B0609020204030204" pitchFamily="49" charset="0"/>
              </a:rPr>
              <a:t>],</a:t>
            </a:r>
          </a:p>
          <a:p>
            <a:r>
              <a:rPr lang="en-IE" sz="1000" dirty="0">
                <a:solidFill>
                  <a:srgbClr val="D4D4D4"/>
                </a:solidFill>
                <a:latin typeface="Consolas" panose="020B0609020204030204" pitchFamily="49" charset="0"/>
              </a:rPr>
              <a:t>    </a:t>
            </a:r>
            <a:r>
              <a:rPr lang="en-IE" sz="1000" dirty="0">
                <a:solidFill>
                  <a:srgbClr val="9CDCFE"/>
                </a:solidFill>
                <a:latin typeface="Consolas" panose="020B0609020204030204" pitchFamily="49" charset="0"/>
              </a:rPr>
              <a:t>q4_earnings</a:t>
            </a:r>
            <a:r>
              <a:rPr lang="en-IE" sz="1000" dirty="0">
                <a:solidFill>
                  <a:srgbClr val="D4D4D4"/>
                </a:solidFill>
                <a:latin typeface="Consolas" panose="020B0609020204030204" pitchFamily="49" charset="0"/>
              </a:rPr>
              <a:t> = wayne_finance_y2[</a:t>
            </a:r>
            <a:r>
              <a:rPr lang="en-IE" sz="1000" dirty="0">
                <a:solidFill>
                  <a:srgbClr val="CE9178"/>
                </a:solidFill>
                <a:latin typeface="Consolas" panose="020B0609020204030204" pitchFamily="49" charset="0"/>
              </a:rPr>
              <a:t>"Q4_EARNINGS"</a:t>
            </a:r>
            <a:r>
              <a:rPr lang="en-IE" sz="1000" dirty="0">
                <a:solidFill>
                  <a:srgbClr val="D4D4D4"/>
                </a:solidFill>
                <a:latin typeface="Consolas" panose="020B0609020204030204" pitchFamily="49" charset="0"/>
              </a:rPr>
              <a:t>]</a:t>
            </a:r>
          </a:p>
          <a:p>
            <a:r>
              <a:rPr lang="en-IE" sz="1000" dirty="0">
                <a:solidFill>
                  <a:srgbClr val="D4D4D4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IE" sz="1000" dirty="0" err="1">
                <a:solidFill>
                  <a:srgbClr val="D4D4D4"/>
                </a:solidFill>
                <a:latin typeface="Consolas" panose="020B0609020204030204" pitchFamily="49" charset="0"/>
              </a:rPr>
              <a:t>my_company.finances.append</a:t>
            </a:r>
            <a:r>
              <a:rPr lang="en-IE" sz="1000" dirty="0">
                <a:solidFill>
                  <a:srgbClr val="D4D4D4"/>
                </a:solidFill>
                <a:latin typeface="Consolas" panose="020B0609020204030204" pitchFamily="49" charset="0"/>
              </a:rPr>
              <a:t>(company1_finance_y1)</a:t>
            </a:r>
          </a:p>
          <a:p>
            <a:r>
              <a:rPr lang="en-IE" sz="1000" dirty="0" err="1">
                <a:solidFill>
                  <a:srgbClr val="D4D4D4"/>
                </a:solidFill>
                <a:latin typeface="Consolas" panose="020B0609020204030204" pitchFamily="49" charset="0"/>
              </a:rPr>
              <a:t>my_company.finances.append</a:t>
            </a:r>
            <a:r>
              <a:rPr lang="en-IE" sz="1000" dirty="0">
                <a:solidFill>
                  <a:srgbClr val="D4D4D4"/>
                </a:solidFill>
                <a:latin typeface="Consolas" panose="020B0609020204030204" pitchFamily="49" charset="0"/>
              </a:rPr>
              <a:t>(company1_finance_y2)</a:t>
            </a:r>
          </a:p>
        </p:txBody>
      </p:sp>
      <p:sp>
        <p:nvSpPr>
          <p:cNvPr id="10" name="Line Callout 2 (Accent Bar) 9"/>
          <p:cNvSpPr/>
          <p:nvPr/>
        </p:nvSpPr>
        <p:spPr>
          <a:xfrm>
            <a:off x="6488026" y="855268"/>
            <a:ext cx="2068749" cy="608347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76372"/>
              <a:gd name="adj6" fmla="val -180733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idx="2"/>
          </p:nvPr>
        </p:nvSpPr>
        <p:spPr>
          <a:xfrm>
            <a:off x="6488026" y="846207"/>
            <a:ext cx="2068749" cy="617408"/>
          </a:xfrm>
        </p:spPr>
        <p:txBody>
          <a:bodyPr anchor="ctr"/>
          <a:lstStyle/>
          <a:p>
            <a:pPr marL="114300" indent="0">
              <a:buNone/>
            </a:pPr>
            <a:r>
              <a:rPr lang="en-IE" sz="1600" dirty="0">
                <a:solidFill>
                  <a:schemeClr val="bg1"/>
                </a:solidFill>
              </a:rPr>
              <a:t>Add item to database</a:t>
            </a:r>
          </a:p>
        </p:txBody>
      </p:sp>
      <p:sp>
        <p:nvSpPr>
          <p:cNvPr id="12" name="Line Callout 2 (Accent Bar) 11"/>
          <p:cNvSpPr/>
          <p:nvPr/>
        </p:nvSpPr>
        <p:spPr>
          <a:xfrm flipH="1">
            <a:off x="194228" y="3315063"/>
            <a:ext cx="2068749" cy="705703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56567"/>
              <a:gd name="adj6" fmla="val -42175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idx="2"/>
          </p:nvPr>
        </p:nvSpPr>
        <p:spPr>
          <a:xfrm>
            <a:off x="194229" y="3315063"/>
            <a:ext cx="2068750" cy="705703"/>
          </a:xfrm>
        </p:spPr>
        <p:txBody>
          <a:bodyPr anchor="ctr"/>
          <a:lstStyle/>
          <a:p>
            <a:pPr marL="114300" indent="0">
              <a:buNone/>
            </a:pPr>
            <a:r>
              <a:rPr lang="en-IE" sz="1600" dirty="0" smtClean="0">
                <a:solidFill>
                  <a:schemeClr val="bg1"/>
                </a:solidFill>
              </a:rPr>
              <a:t>Create database relationships</a:t>
            </a:r>
          </a:p>
        </p:txBody>
      </p:sp>
    </p:spTree>
    <p:extLst>
      <p:ext uri="{BB962C8B-B14F-4D97-AF65-F5344CB8AC3E}">
        <p14:creationId xmlns:p14="http://schemas.microsoft.com/office/powerpoint/2010/main" val="1666042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build="p"/>
      <p:bldP spid="12" grpId="0" animBg="1"/>
      <p:bldP spid="1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Flask Blueprints</a:t>
            </a:r>
            <a:endParaRPr lang="en-I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8543328" y="4744023"/>
            <a:ext cx="548700" cy="317400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16</a:t>
            </a:fld>
            <a:endParaRPr lang="en" dirty="0"/>
          </a:p>
        </p:txBody>
      </p:sp>
      <p:sp>
        <p:nvSpPr>
          <p:cNvPr id="7" name="Rounded Rectangle 6"/>
          <p:cNvSpPr/>
          <p:nvPr/>
        </p:nvSpPr>
        <p:spPr>
          <a:xfrm>
            <a:off x="1952686" y="1395357"/>
            <a:ext cx="2642911" cy="307946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IE" dirty="0" smtClean="0"/>
              <a:t>App.py</a:t>
            </a:r>
            <a:endParaRPr lang="en-IE" dirty="0"/>
          </a:p>
        </p:txBody>
      </p:sp>
      <p:sp>
        <p:nvSpPr>
          <p:cNvPr id="8" name="Rectangle 7"/>
          <p:cNvSpPr/>
          <p:nvPr/>
        </p:nvSpPr>
        <p:spPr>
          <a:xfrm>
            <a:off x="2452706" y="1885793"/>
            <a:ext cx="1505762" cy="6540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Unauthorized endpoints</a:t>
            </a:r>
            <a:endParaRPr lang="en-IE" dirty="0"/>
          </a:p>
        </p:txBody>
      </p:sp>
      <p:sp>
        <p:nvSpPr>
          <p:cNvPr id="9" name="Rectangle 8"/>
          <p:cNvSpPr/>
          <p:nvPr/>
        </p:nvSpPr>
        <p:spPr>
          <a:xfrm>
            <a:off x="2452705" y="2730853"/>
            <a:ext cx="1505762" cy="6540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Authorized</a:t>
            </a:r>
            <a:br>
              <a:rPr lang="en-IE" dirty="0" smtClean="0"/>
            </a:br>
            <a:r>
              <a:rPr lang="en-IE" dirty="0" smtClean="0"/>
              <a:t>endpoints</a:t>
            </a:r>
            <a:endParaRPr lang="en-IE" dirty="0"/>
          </a:p>
        </p:txBody>
      </p:sp>
      <p:sp>
        <p:nvSpPr>
          <p:cNvPr id="10" name="Rectangle 9"/>
          <p:cNvSpPr/>
          <p:nvPr/>
        </p:nvSpPr>
        <p:spPr>
          <a:xfrm>
            <a:off x="2452705" y="3575913"/>
            <a:ext cx="1505762" cy="6540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API</a:t>
            </a:r>
            <a:br>
              <a:rPr lang="en-IE" dirty="0" smtClean="0"/>
            </a:br>
            <a:r>
              <a:rPr lang="en-IE" dirty="0" smtClean="0"/>
              <a:t>endpoints</a:t>
            </a:r>
            <a:endParaRPr lang="en-IE" dirty="0"/>
          </a:p>
        </p:txBody>
      </p:sp>
      <p:grpSp>
        <p:nvGrpSpPr>
          <p:cNvPr id="11" name="Google Shape;935;p40"/>
          <p:cNvGrpSpPr/>
          <p:nvPr/>
        </p:nvGrpSpPr>
        <p:grpSpPr>
          <a:xfrm>
            <a:off x="6430549" y="2484012"/>
            <a:ext cx="861054" cy="770031"/>
            <a:chOff x="2583325" y="2972875"/>
            <a:chExt cx="462850" cy="445750"/>
          </a:xfrm>
        </p:grpSpPr>
        <p:sp>
          <p:nvSpPr>
            <p:cNvPr id="12" name="Google Shape;936;p40"/>
            <p:cNvSpPr/>
            <p:nvPr/>
          </p:nvSpPr>
          <p:spPr>
            <a:xfrm>
              <a:off x="2701775" y="3323350"/>
              <a:ext cx="225950" cy="95275"/>
            </a:xfrm>
            <a:custGeom>
              <a:avLst/>
              <a:gdLst/>
              <a:ahLst/>
              <a:cxnLst/>
              <a:rect l="l" t="t" r="r" b="b"/>
              <a:pathLst>
                <a:path w="9038" h="3811" extrusionOk="0">
                  <a:moveTo>
                    <a:pt x="2956" y="1"/>
                  </a:moveTo>
                  <a:lnTo>
                    <a:pt x="2956" y="2956"/>
                  </a:lnTo>
                  <a:lnTo>
                    <a:pt x="685" y="2956"/>
                  </a:lnTo>
                  <a:lnTo>
                    <a:pt x="514" y="3005"/>
                  </a:lnTo>
                  <a:lnTo>
                    <a:pt x="367" y="3103"/>
                  </a:lnTo>
                  <a:lnTo>
                    <a:pt x="245" y="3200"/>
                  </a:lnTo>
                  <a:lnTo>
                    <a:pt x="147" y="3322"/>
                  </a:lnTo>
                  <a:lnTo>
                    <a:pt x="50" y="3469"/>
                  </a:lnTo>
                  <a:lnTo>
                    <a:pt x="1" y="3640"/>
                  </a:lnTo>
                  <a:lnTo>
                    <a:pt x="1" y="3811"/>
                  </a:lnTo>
                  <a:lnTo>
                    <a:pt x="9037" y="3811"/>
                  </a:lnTo>
                  <a:lnTo>
                    <a:pt x="9037" y="3640"/>
                  </a:lnTo>
                  <a:lnTo>
                    <a:pt x="8988" y="3469"/>
                  </a:lnTo>
                  <a:lnTo>
                    <a:pt x="8891" y="3322"/>
                  </a:lnTo>
                  <a:lnTo>
                    <a:pt x="8793" y="3200"/>
                  </a:lnTo>
                  <a:lnTo>
                    <a:pt x="8671" y="3103"/>
                  </a:lnTo>
                  <a:lnTo>
                    <a:pt x="8524" y="3005"/>
                  </a:lnTo>
                  <a:lnTo>
                    <a:pt x="8353" y="2956"/>
                  </a:lnTo>
                  <a:lnTo>
                    <a:pt x="6082" y="2956"/>
                  </a:lnTo>
                  <a:lnTo>
                    <a:pt x="6082" y="1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937;p40"/>
            <p:cNvSpPr/>
            <p:nvPr/>
          </p:nvSpPr>
          <p:spPr>
            <a:xfrm>
              <a:off x="2583325" y="2972875"/>
              <a:ext cx="462850" cy="337075"/>
            </a:xfrm>
            <a:custGeom>
              <a:avLst/>
              <a:gdLst/>
              <a:ahLst/>
              <a:cxnLst/>
              <a:rect l="l" t="t" r="r" b="b"/>
              <a:pathLst>
                <a:path w="18514" h="13483" extrusionOk="0">
                  <a:moveTo>
                    <a:pt x="17048" y="1466"/>
                  </a:moveTo>
                  <a:lnTo>
                    <a:pt x="17048" y="12017"/>
                  </a:lnTo>
                  <a:lnTo>
                    <a:pt x="1466" y="12017"/>
                  </a:lnTo>
                  <a:lnTo>
                    <a:pt x="1466" y="1466"/>
                  </a:lnTo>
                  <a:close/>
                  <a:moveTo>
                    <a:pt x="391" y="1"/>
                  </a:moveTo>
                  <a:lnTo>
                    <a:pt x="318" y="50"/>
                  </a:lnTo>
                  <a:lnTo>
                    <a:pt x="220" y="74"/>
                  </a:lnTo>
                  <a:lnTo>
                    <a:pt x="147" y="148"/>
                  </a:lnTo>
                  <a:lnTo>
                    <a:pt x="98" y="221"/>
                  </a:lnTo>
                  <a:lnTo>
                    <a:pt x="49" y="294"/>
                  </a:lnTo>
                  <a:lnTo>
                    <a:pt x="25" y="392"/>
                  </a:lnTo>
                  <a:lnTo>
                    <a:pt x="1" y="489"/>
                  </a:lnTo>
                  <a:lnTo>
                    <a:pt x="1" y="12994"/>
                  </a:lnTo>
                  <a:lnTo>
                    <a:pt x="25" y="13092"/>
                  </a:lnTo>
                  <a:lnTo>
                    <a:pt x="49" y="13189"/>
                  </a:lnTo>
                  <a:lnTo>
                    <a:pt x="98" y="13263"/>
                  </a:lnTo>
                  <a:lnTo>
                    <a:pt x="147" y="13336"/>
                  </a:lnTo>
                  <a:lnTo>
                    <a:pt x="220" y="13409"/>
                  </a:lnTo>
                  <a:lnTo>
                    <a:pt x="318" y="13434"/>
                  </a:lnTo>
                  <a:lnTo>
                    <a:pt x="391" y="13483"/>
                  </a:lnTo>
                  <a:lnTo>
                    <a:pt x="18123" y="13483"/>
                  </a:lnTo>
                  <a:lnTo>
                    <a:pt x="18196" y="13434"/>
                  </a:lnTo>
                  <a:lnTo>
                    <a:pt x="18293" y="13409"/>
                  </a:lnTo>
                  <a:lnTo>
                    <a:pt x="18367" y="13336"/>
                  </a:lnTo>
                  <a:lnTo>
                    <a:pt x="18416" y="13263"/>
                  </a:lnTo>
                  <a:lnTo>
                    <a:pt x="18464" y="13189"/>
                  </a:lnTo>
                  <a:lnTo>
                    <a:pt x="18489" y="13092"/>
                  </a:lnTo>
                  <a:lnTo>
                    <a:pt x="18513" y="12994"/>
                  </a:lnTo>
                  <a:lnTo>
                    <a:pt x="18513" y="489"/>
                  </a:lnTo>
                  <a:lnTo>
                    <a:pt x="18489" y="392"/>
                  </a:lnTo>
                  <a:lnTo>
                    <a:pt x="18464" y="294"/>
                  </a:lnTo>
                  <a:lnTo>
                    <a:pt x="18416" y="221"/>
                  </a:lnTo>
                  <a:lnTo>
                    <a:pt x="18367" y="148"/>
                  </a:lnTo>
                  <a:lnTo>
                    <a:pt x="18293" y="74"/>
                  </a:lnTo>
                  <a:lnTo>
                    <a:pt x="18196" y="50"/>
                  </a:lnTo>
                  <a:lnTo>
                    <a:pt x="18123" y="1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17" name="Straight Arrow Connector 16"/>
          <p:cNvCxnSpPr/>
          <p:nvPr/>
        </p:nvCxnSpPr>
        <p:spPr>
          <a:xfrm flipH="1" flipV="1">
            <a:off x="4595597" y="2604724"/>
            <a:ext cx="1834952" cy="2438"/>
          </a:xfrm>
          <a:prstGeom prst="straightConnector1">
            <a:avLst/>
          </a:prstGeom>
          <a:ln w="28575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4595597" y="2935088"/>
            <a:ext cx="1834952" cy="351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Elbow Connector 22"/>
          <p:cNvCxnSpPr>
            <a:stCxn id="8" idx="3"/>
            <a:endCxn id="7" idx="3"/>
          </p:cNvCxnSpPr>
          <p:nvPr/>
        </p:nvCxnSpPr>
        <p:spPr>
          <a:xfrm>
            <a:off x="3958468" y="2212814"/>
            <a:ext cx="637129" cy="722274"/>
          </a:xfrm>
          <a:prstGeom prst="bentConnector3">
            <a:avLst>
              <a:gd name="adj1" fmla="val 53472"/>
            </a:avLst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Elbow Connector 29"/>
          <p:cNvCxnSpPr>
            <a:stCxn id="10" idx="3"/>
          </p:cNvCxnSpPr>
          <p:nvPr/>
        </p:nvCxnSpPr>
        <p:spPr>
          <a:xfrm flipV="1">
            <a:off x="3958467" y="2935088"/>
            <a:ext cx="348062" cy="967846"/>
          </a:xfrm>
          <a:prstGeom prst="bentConnector2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4923038" y="2330123"/>
            <a:ext cx="12909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Request</a:t>
            </a:r>
            <a:endParaRPr lang="en-IE" dirty="0"/>
          </a:p>
        </p:txBody>
      </p:sp>
      <p:sp>
        <p:nvSpPr>
          <p:cNvPr id="43" name="TextBox 42"/>
          <p:cNvSpPr txBox="1"/>
          <p:nvPr/>
        </p:nvSpPr>
        <p:spPr>
          <a:xfrm>
            <a:off x="4923038" y="2922908"/>
            <a:ext cx="12909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Response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237789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Creating an API endpoint to send JSON data</a:t>
            </a:r>
            <a:r>
              <a:rPr lang="en-IE" dirty="0" smtClean="0"/>
              <a:t>.</a:t>
            </a:r>
            <a:endParaRPr lang="en-I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17</a:t>
            </a:fld>
            <a:endParaRPr lang="en"/>
          </a:p>
        </p:txBody>
      </p:sp>
      <p:sp>
        <p:nvSpPr>
          <p:cNvPr id="6" name="TextBox 5"/>
          <p:cNvSpPr txBox="1"/>
          <p:nvPr/>
        </p:nvSpPr>
        <p:spPr>
          <a:xfrm>
            <a:off x="460149" y="1239321"/>
            <a:ext cx="3405607" cy="99001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>
              <a:lnSpc>
                <a:spcPts val="1425"/>
              </a:lnSpc>
            </a:pPr>
            <a:r>
              <a:rPr lang="en-IE" sz="1000" dirty="0">
                <a:solidFill>
                  <a:srgbClr val="C586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  <a:r>
              <a:rPr lang="en-IE" sz="10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flask </a:t>
            </a:r>
            <a:r>
              <a:rPr lang="en-IE" sz="1000" dirty="0">
                <a:solidFill>
                  <a:srgbClr val="C586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import</a:t>
            </a:r>
            <a:r>
              <a:rPr lang="en-IE" sz="10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Blueprint</a:t>
            </a:r>
            <a:endParaRPr lang="en-IE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425"/>
              </a:lnSpc>
            </a:pPr>
            <a:r>
              <a:rPr lang="en-IE" sz="10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IE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425"/>
              </a:lnSpc>
            </a:pPr>
            <a:r>
              <a:rPr lang="en-IE" sz="1000" dirty="0" err="1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bp</a:t>
            </a:r>
            <a:r>
              <a:rPr lang="en-IE" sz="10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= Blueprint(</a:t>
            </a:r>
            <a:r>
              <a:rPr lang="en-IE" sz="1000" dirty="0">
                <a:solidFill>
                  <a:srgbClr val="CE917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'</a:t>
            </a:r>
            <a:r>
              <a:rPr lang="en-IE" sz="1000" dirty="0" err="1">
                <a:solidFill>
                  <a:srgbClr val="CE917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api</a:t>
            </a:r>
            <a:r>
              <a:rPr lang="en-IE" sz="1000" dirty="0">
                <a:solidFill>
                  <a:srgbClr val="CE917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'</a:t>
            </a:r>
            <a:r>
              <a:rPr lang="en-IE" sz="10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en-IE" sz="1000" dirty="0">
                <a:solidFill>
                  <a:srgbClr val="9CDCF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__name__</a:t>
            </a:r>
            <a:r>
              <a:rPr lang="en-IE" sz="10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IE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425"/>
              </a:lnSpc>
            </a:pPr>
            <a:r>
              <a:rPr lang="en-IE" sz="10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IE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425"/>
              </a:lnSpc>
            </a:pPr>
            <a:r>
              <a:rPr lang="en-IE" sz="1000" dirty="0">
                <a:solidFill>
                  <a:srgbClr val="C586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  <a:r>
              <a:rPr lang="en-IE" sz="10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app.api_1_0 </a:t>
            </a:r>
            <a:r>
              <a:rPr lang="en-IE" sz="1000" dirty="0">
                <a:solidFill>
                  <a:srgbClr val="C586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import</a:t>
            </a:r>
            <a:r>
              <a:rPr lang="en-IE" sz="10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IE" sz="1000" dirty="0" smtClean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routes</a:t>
            </a:r>
            <a:endParaRPr lang="en-IE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0149" y="3039632"/>
            <a:ext cx="3835404" cy="10874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>
              <a:lnSpc>
                <a:spcPts val="1425"/>
              </a:lnSpc>
            </a:pPr>
            <a:r>
              <a:rPr lang="en-IE" sz="900" dirty="0" err="1">
                <a:solidFill>
                  <a:srgbClr val="569CD6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def</a:t>
            </a:r>
            <a:r>
              <a:rPr lang="en-IE" sz="9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IE" sz="900" dirty="0" err="1">
                <a:solidFill>
                  <a:srgbClr val="DCDCAA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create_app</a:t>
            </a:r>
            <a:r>
              <a:rPr lang="en-IE" sz="9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IE" sz="900" dirty="0" err="1">
                <a:solidFill>
                  <a:srgbClr val="9CDCF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config_class</a:t>
            </a:r>
            <a:r>
              <a:rPr lang="en-IE" sz="9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IE" sz="900" dirty="0" err="1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Config</a:t>
            </a:r>
            <a:r>
              <a:rPr lang="en-IE" sz="9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):</a:t>
            </a:r>
            <a:endParaRPr lang="en-IE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425"/>
              </a:lnSpc>
            </a:pPr>
            <a:r>
              <a:rPr lang="en-IE" sz="9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app = Flask(</a:t>
            </a:r>
            <a:r>
              <a:rPr lang="en-IE" sz="900" dirty="0">
                <a:solidFill>
                  <a:srgbClr val="9CDCF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__name__</a:t>
            </a:r>
            <a:r>
              <a:rPr lang="en-IE" sz="9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IE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425"/>
              </a:lnSpc>
            </a:pPr>
            <a:r>
              <a:rPr lang="en-IE" sz="9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</a:t>
            </a:r>
            <a:r>
              <a:rPr lang="en-IE" sz="900" dirty="0">
                <a:solidFill>
                  <a:srgbClr val="6A99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# Rest of your </a:t>
            </a:r>
            <a:r>
              <a:rPr lang="en-IE" sz="900" dirty="0" err="1">
                <a:solidFill>
                  <a:srgbClr val="6A99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config</a:t>
            </a:r>
            <a:r>
              <a:rPr lang="en-IE" sz="900" dirty="0">
                <a:solidFill>
                  <a:srgbClr val="6A99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goes here:</a:t>
            </a:r>
            <a:endParaRPr lang="en-IE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425"/>
              </a:lnSpc>
            </a:pPr>
            <a:r>
              <a:rPr lang="en-IE" sz="9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IE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IE" sz="900" dirty="0" smtClean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</a:t>
            </a:r>
            <a:r>
              <a:rPr lang="en-IE" sz="900" dirty="0" smtClean="0">
                <a:solidFill>
                  <a:srgbClr val="C586C0"/>
                </a:solidFill>
                <a:latin typeface="Consolas" panose="020B0609020204030204" pitchFamily="49" charset="0"/>
              </a:rPr>
              <a:t>from</a:t>
            </a:r>
            <a:r>
              <a:rPr lang="en-IE" sz="900" dirty="0">
                <a:solidFill>
                  <a:srgbClr val="D4D4D4"/>
                </a:solidFill>
                <a:latin typeface="Consolas" panose="020B0609020204030204" pitchFamily="49" charset="0"/>
              </a:rPr>
              <a:t> app.api_1_0 </a:t>
            </a:r>
            <a:r>
              <a:rPr lang="en-IE" sz="900" dirty="0">
                <a:solidFill>
                  <a:srgbClr val="C586C0"/>
                </a:solidFill>
                <a:latin typeface="Consolas" panose="020B0609020204030204" pitchFamily="49" charset="0"/>
              </a:rPr>
              <a:t>import</a:t>
            </a:r>
            <a:r>
              <a:rPr lang="en-IE" sz="900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IE" sz="900" dirty="0" err="1">
                <a:solidFill>
                  <a:srgbClr val="D4D4D4"/>
                </a:solidFill>
                <a:latin typeface="Consolas" panose="020B0609020204030204" pitchFamily="49" charset="0"/>
              </a:rPr>
              <a:t>bp</a:t>
            </a:r>
            <a:r>
              <a:rPr lang="en-IE" sz="900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IE" sz="900" dirty="0">
                <a:solidFill>
                  <a:srgbClr val="C586C0"/>
                </a:solidFill>
                <a:latin typeface="Consolas" panose="020B0609020204030204" pitchFamily="49" charset="0"/>
              </a:rPr>
              <a:t>as</a:t>
            </a:r>
            <a:r>
              <a:rPr lang="en-IE" sz="900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IE" sz="900" dirty="0" err="1">
                <a:solidFill>
                  <a:srgbClr val="D4D4D4"/>
                </a:solidFill>
                <a:latin typeface="Consolas" panose="020B0609020204030204" pitchFamily="49" charset="0"/>
              </a:rPr>
              <a:t>api_bp</a:t>
            </a:r>
            <a:endParaRPr lang="en-IE" sz="900" dirty="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r>
              <a:rPr lang="en-IE" sz="900" dirty="0">
                <a:solidFill>
                  <a:srgbClr val="D4D4D4"/>
                </a:solidFill>
                <a:latin typeface="Consolas" panose="020B0609020204030204" pitchFamily="49" charset="0"/>
              </a:rPr>
              <a:t>    </a:t>
            </a:r>
            <a:r>
              <a:rPr lang="en-IE" sz="900" dirty="0" err="1">
                <a:solidFill>
                  <a:srgbClr val="D4D4D4"/>
                </a:solidFill>
                <a:latin typeface="Consolas" panose="020B0609020204030204" pitchFamily="49" charset="0"/>
              </a:rPr>
              <a:t>app.register_blueprint</a:t>
            </a:r>
            <a:r>
              <a:rPr lang="en-IE" sz="900" dirty="0">
                <a:solidFill>
                  <a:srgbClr val="D4D4D4"/>
                </a:solidFill>
                <a:latin typeface="Consolas" panose="020B0609020204030204" pitchFamily="49" charset="0"/>
              </a:rPr>
              <a:t>(</a:t>
            </a:r>
            <a:r>
              <a:rPr lang="en-IE" sz="900" dirty="0" err="1">
                <a:solidFill>
                  <a:srgbClr val="D4D4D4"/>
                </a:solidFill>
                <a:latin typeface="Consolas" panose="020B0609020204030204" pitchFamily="49" charset="0"/>
              </a:rPr>
              <a:t>api_bp</a:t>
            </a:r>
            <a:r>
              <a:rPr lang="en-IE" sz="900" dirty="0">
                <a:solidFill>
                  <a:srgbClr val="D4D4D4"/>
                </a:solidFill>
                <a:latin typeface="Consolas" panose="020B0609020204030204" pitchFamily="49" charset="0"/>
              </a:rPr>
              <a:t>, </a:t>
            </a:r>
            <a:r>
              <a:rPr lang="en-IE" sz="900" dirty="0" err="1">
                <a:solidFill>
                  <a:srgbClr val="9CDCFE"/>
                </a:solidFill>
                <a:latin typeface="Consolas" panose="020B0609020204030204" pitchFamily="49" charset="0"/>
              </a:rPr>
              <a:t>url_prefix</a:t>
            </a:r>
            <a:r>
              <a:rPr lang="en-IE" sz="900" dirty="0">
                <a:solidFill>
                  <a:srgbClr val="D4D4D4"/>
                </a:solidFill>
                <a:latin typeface="Consolas" panose="020B0609020204030204" pitchFamily="49" charset="0"/>
              </a:rPr>
              <a:t>=</a:t>
            </a:r>
            <a:r>
              <a:rPr lang="en-IE" sz="900" dirty="0">
                <a:solidFill>
                  <a:srgbClr val="CE9178"/>
                </a:solidFill>
                <a:latin typeface="Consolas" panose="020B0609020204030204" pitchFamily="49" charset="0"/>
              </a:rPr>
              <a:t>'/api_1_0'</a:t>
            </a:r>
            <a:r>
              <a:rPr lang="en-IE" sz="900" dirty="0">
                <a:solidFill>
                  <a:srgbClr val="D4D4D4"/>
                </a:solidFill>
                <a:latin typeface="Consolas" panose="020B0609020204030204" pitchFamily="49" charset="0"/>
              </a:rPr>
              <a:t>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71400" y="1239321"/>
            <a:ext cx="4302660" cy="30162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IE" sz="1000" dirty="0">
                <a:solidFill>
                  <a:srgbClr val="DCDCAA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@</a:t>
            </a:r>
            <a:r>
              <a:rPr lang="en-IE" sz="1000" dirty="0" err="1">
                <a:solidFill>
                  <a:srgbClr val="DCDCAA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bp.route</a:t>
            </a:r>
            <a:r>
              <a:rPr lang="en-IE" sz="10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IE" sz="1000" dirty="0">
                <a:solidFill>
                  <a:srgbClr val="CE917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'/</a:t>
            </a:r>
            <a:r>
              <a:rPr lang="en-IE" sz="1000" dirty="0" err="1">
                <a:solidFill>
                  <a:srgbClr val="CE917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get_company</a:t>
            </a:r>
            <a:r>
              <a:rPr lang="en-IE" sz="1000" dirty="0">
                <a:solidFill>
                  <a:srgbClr val="CE917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/&lt;</a:t>
            </a:r>
            <a:r>
              <a:rPr lang="en-IE" sz="1000" dirty="0" err="1">
                <a:solidFill>
                  <a:srgbClr val="CE917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int:id</a:t>
            </a:r>
            <a:r>
              <a:rPr lang="en-IE" sz="1000" dirty="0">
                <a:solidFill>
                  <a:srgbClr val="CE917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&gt;'</a:t>
            </a:r>
            <a:r>
              <a:rPr lang="en-IE" sz="10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IE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IE" sz="1000" dirty="0">
                <a:solidFill>
                  <a:srgbClr val="DCDCAA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@</a:t>
            </a:r>
            <a:r>
              <a:rPr lang="en-IE" sz="1000" dirty="0" err="1">
                <a:solidFill>
                  <a:srgbClr val="DCDCAA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login_required</a:t>
            </a:r>
            <a:endParaRPr lang="en-IE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IE" sz="1000" dirty="0" err="1">
                <a:solidFill>
                  <a:srgbClr val="569CD6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def</a:t>
            </a:r>
            <a:r>
              <a:rPr lang="en-IE" sz="10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IE" sz="1000" dirty="0" err="1">
                <a:solidFill>
                  <a:srgbClr val="DCDCAA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get_company</a:t>
            </a:r>
            <a:r>
              <a:rPr lang="en-IE" sz="10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IE" sz="1000" dirty="0">
                <a:solidFill>
                  <a:srgbClr val="9CDCF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id</a:t>
            </a:r>
            <a:r>
              <a:rPr lang="en-IE" sz="10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):</a:t>
            </a:r>
            <a:endParaRPr lang="en-IE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IE" sz="10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c = </a:t>
            </a:r>
            <a:r>
              <a:rPr lang="en-IE" sz="1000" dirty="0" err="1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Company.query.filter_by</a:t>
            </a:r>
            <a:r>
              <a:rPr lang="en-IE" sz="10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IE" sz="1000" dirty="0">
                <a:solidFill>
                  <a:srgbClr val="9CDCF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id</a:t>
            </a:r>
            <a:r>
              <a:rPr lang="en-IE" sz="10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IE" sz="1000" dirty="0">
                <a:solidFill>
                  <a:srgbClr val="DCDCAA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id</a:t>
            </a:r>
            <a:r>
              <a:rPr lang="en-IE" sz="10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).first_or_404()</a:t>
            </a:r>
            <a:endParaRPr lang="en-IE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IE" sz="10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message = </a:t>
            </a:r>
            <a:r>
              <a:rPr lang="en-IE" sz="1000" dirty="0">
                <a:solidFill>
                  <a:srgbClr val="CE917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"Welcome to the API :)"</a:t>
            </a:r>
            <a:endParaRPr lang="en-IE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IE" sz="10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content = {</a:t>
            </a:r>
            <a:endParaRPr lang="en-IE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IE" sz="10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   </a:t>
            </a:r>
            <a:r>
              <a:rPr lang="en-IE" sz="1000" dirty="0">
                <a:solidFill>
                  <a:srgbClr val="CE917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"name"</a:t>
            </a:r>
            <a:r>
              <a:rPr lang="en-IE" sz="10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     : c.name,</a:t>
            </a:r>
            <a:endParaRPr lang="en-IE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IE" sz="10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   </a:t>
            </a:r>
            <a:r>
              <a:rPr lang="en-IE" sz="1000" dirty="0">
                <a:solidFill>
                  <a:srgbClr val="CE917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IE" sz="1000" dirty="0" err="1">
                <a:solidFill>
                  <a:srgbClr val="CE917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ceo_name</a:t>
            </a:r>
            <a:r>
              <a:rPr lang="en-IE" sz="1000" dirty="0">
                <a:solidFill>
                  <a:srgbClr val="CE917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IE" sz="10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 : </a:t>
            </a:r>
            <a:r>
              <a:rPr lang="en-IE" sz="1000" dirty="0" err="1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c.company_ceo</a:t>
            </a:r>
            <a:r>
              <a:rPr lang="en-IE" sz="10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IE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IE" sz="10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   </a:t>
            </a:r>
            <a:r>
              <a:rPr lang="en-IE" sz="1000" dirty="0">
                <a:solidFill>
                  <a:srgbClr val="CE917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"business type"</a:t>
            </a:r>
            <a:r>
              <a:rPr lang="en-IE" sz="10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: </a:t>
            </a:r>
            <a:r>
              <a:rPr lang="en-IE" sz="1000" dirty="0" err="1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c.business_type</a:t>
            </a:r>
            <a:endParaRPr lang="en-IE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IE" sz="10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}</a:t>
            </a:r>
            <a:endParaRPr lang="en-IE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IE" sz="10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</a:t>
            </a:r>
            <a:r>
              <a:rPr lang="en-IE" sz="1000" dirty="0" err="1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status_dict</a:t>
            </a:r>
            <a:r>
              <a:rPr lang="en-IE" sz="10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= {</a:t>
            </a:r>
            <a:endParaRPr lang="en-IE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IE" sz="10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   </a:t>
            </a:r>
            <a:r>
              <a:rPr lang="en-IE" sz="1000" dirty="0">
                <a:solidFill>
                  <a:srgbClr val="CE917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"status"</a:t>
            </a:r>
            <a:r>
              <a:rPr lang="en-IE" sz="10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en-IE" sz="1000" dirty="0">
                <a:solidFill>
                  <a:srgbClr val="B5CEA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200</a:t>
            </a:r>
            <a:r>
              <a:rPr lang="en-IE" sz="10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IE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IE" sz="10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   </a:t>
            </a:r>
            <a:r>
              <a:rPr lang="en-IE" sz="1000" dirty="0">
                <a:solidFill>
                  <a:srgbClr val="CE917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"success"</a:t>
            </a:r>
            <a:r>
              <a:rPr lang="en-IE" sz="10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en-IE" sz="1000" dirty="0">
                <a:solidFill>
                  <a:srgbClr val="569CD6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True</a:t>
            </a:r>
            <a:r>
              <a:rPr lang="en-IE" sz="10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IE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IE" sz="10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   </a:t>
            </a:r>
            <a:r>
              <a:rPr lang="en-IE" sz="1000" dirty="0">
                <a:solidFill>
                  <a:srgbClr val="CE917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"message"</a:t>
            </a:r>
            <a:r>
              <a:rPr lang="en-IE" sz="10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: message,</a:t>
            </a:r>
            <a:endParaRPr lang="en-IE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IE" sz="10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   </a:t>
            </a:r>
            <a:r>
              <a:rPr lang="en-IE" sz="1000" dirty="0">
                <a:solidFill>
                  <a:srgbClr val="CE917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IE" sz="1000" dirty="0" err="1">
                <a:solidFill>
                  <a:srgbClr val="CE917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contentType</a:t>
            </a:r>
            <a:r>
              <a:rPr lang="en-IE" sz="1000" dirty="0">
                <a:solidFill>
                  <a:srgbClr val="CE917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IE" sz="10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IE" sz="1000" dirty="0">
                <a:solidFill>
                  <a:srgbClr val="CE917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'application/</a:t>
            </a:r>
            <a:r>
              <a:rPr lang="en-IE" sz="1000" dirty="0" err="1">
                <a:solidFill>
                  <a:srgbClr val="CE917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json</a:t>
            </a:r>
            <a:r>
              <a:rPr lang="en-IE" sz="1000" dirty="0">
                <a:solidFill>
                  <a:srgbClr val="CE917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'</a:t>
            </a:r>
            <a:r>
              <a:rPr lang="en-IE" sz="10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IE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IE" sz="10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   </a:t>
            </a:r>
            <a:r>
              <a:rPr lang="en-IE" sz="1000" dirty="0">
                <a:solidFill>
                  <a:srgbClr val="CE917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"content"</a:t>
            </a:r>
            <a:r>
              <a:rPr lang="en-IE" sz="10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: content</a:t>
            </a:r>
            <a:endParaRPr lang="en-IE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IE" sz="10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}</a:t>
            </a:r>
            <a:endParaRPr lang="en-IE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IE" sz="10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IE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IE" sz="10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</a:t>
            </a:r>
            <a:r>
              <a:rPr lang="en-IE" sz="1000" dirty="0">
                <a:solidFill>
                  <a:srgbClr val="C586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return</a:t>
            </a:r>
            <a:r>
              <a:rPr lang="en-IE" sz="10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IE" sz="1000" dirty="0" err="1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jsonify</a:t>
            </a:r>
            <a:r>
              <a:rPr lang="en-IE" sz="10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IE" sz="1000" dirty="0" err="1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status_dict</a:t>
            </a:r>
            <a:r>
              <a:rPr lang="en-IE" sz="10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), </a:t>
            </a:r>
            <a:r>
              <a:rPr lang="en-IE" sz="1000" dirty="0" err="1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status_dict</a:t>
            </a:r>
            <a:r>
              <a:rPr lang="en-IE" sz="10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IE" sz="1000" dirty="0">
                <a:solidFill>
                  <a:srgbClr val="CE917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"status"</a:t>
            </a:r>
            <a:r>
              <a:rPr lang="en-IE" sz="10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endParaRPr lang="en-IE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0149" y="949953"/>
            <a:ext cx="3468807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IE" sz="1200" dirty="0" smtClean="0"/>
              <a:t>app/api_1_0/__init__.py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0148" y="2762633"/>
            <a:ext cx="3468807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IE" sz="1200" dirty="0" smtClean="0"/>
              <a:t>app/__init__.py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471400" y="949952"/>
            <a:ext cx="3468807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IE" sz="1200" dirty="0" smtClean="0"/>
              <a:t>app/api_1_0/routes.py</a:t>
            </a:r>
            <a:endParaRPr lang="en-IE" sz="1200" dirty="0"/>
          </a:p>
        </p:txBody>
      </p:sp>
    </p:spTree>
    <p:extLst>
      <p:ext uri="{BB962C8B-B14F-4D97-AF65-F5344CB8AC3E}">
        <p14:creationId xmlns:p14="http://schemas.microsoft.com/office/powerpoint/2010/main" val="1005507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Testing the endpoint: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 smtClean="0"/>
              <a:t>Chrome will display the JSON response</a:t>
            </a:r>
          </a:p>
          <a:p>
            <a:r>
              <a:rPr lang="en-IE" dirty="0" smtClean="0"/>
              <a:t>Values are now coming from our database</a:t>
            </a:r>
            <a:endParaRPr lang="en-IE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3155" y="1756063"/>
            <a:ext cx="4076700" cy="1933575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18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450401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p30"/>
          <p:cNvSpPr txBox="1">
            <a:spLocks noGrp="1"/>
          </p:cNvSpPr>
          <p:nvPr>
            <p:ph type="title"/>
          </p:nvPr>
        </p:nvSpPr>
        <p:spPr>
          <a:xfrm>
            <a:off x="1047750" y="634125"/>
            <a:ext cx="6996600" cy="71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What have </a:t>
            </a:r>
            <a:r>
              <a:rPr lang="en" dirty="0" smtClean="0">
                <a:solidFill>
                  <a:srgbClr val="3C78D8"/>
                </a:solidFill>
              </a:rPr>
              <a:t>we done</a:t>
            </a:r>
            <a:r>
              <a:rPr lang="en" dirty="0" smtClean="0"/>
              <a:t> so far?</a:t>
            </a:r>
            <a:endParaRPr dirty="0"/>
          </a:p>
        </p:txBody>
      </p:sp>
      <p:sp>
        <p:nvSpPr>
          <p:cNvPr id="689" name="Google Shape;689;p30"/>
          <p:cNvSpPr txBox="1">
            <a:spLocks noGrp="1"/>
          </p:cNvSpPr>
          <p:nvPr>
            <p:ph type="sldNum" idx="12"/>
          </p:nvPr>
        </p:nvSpPr>
        <p:spPr>
          <a:xfrm>
            <a:off x="8556775" y="4826200"/>
            <a:ext cx="548700" cy="3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  <p:sp>
        <p:nvSpPr>
          <p:cNvPr id="5" name="Google Shape;687;p30"/>
          <p:cNvSpPr/>
          <p:nvPr/>
        </p:nvSpPr>
        <p:spPr>
          <a:xfrm>
            <a:off x="452450" y="2061638"/>
            <a:ext cx="2862000" cy="1325100"/>
          </a:xfrm>
          <a:prstGeom prst="chevron">
            <a:avLst>
              <a:gd name="adj" fmla="val 29853"/>
            </a:avLst>
          </a:prstGeom>
          <a:solidFill>
            <a:srgbClr val="AFF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IE" b="1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Serve HTML / Data</a:t>
            </a:r>
            <a:endParaRPr lang="en-US" b="1" dirty="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1224407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15"/>
          <p:cNvSpPr txBox="1">
            <a:spLocks noGrp="1"/>
          </p:cNvSpPr>
          <p:nvPr>
            <p:ph type="ctrTitle" idx="4294967295"/>
          </p:nvPr>
        </p:nvSpPr>
        <p:spPr>
          <a:xfrm>
            <a:off x="1275150" y="1278550"/>
            <a:ext cx="65937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0" dirty="0" smtClean="0"/>
              <a:t>Allyn Hunt</a:t>
            </a:r>
            <a:endParaRPr sz="10000" dirty="0"/>
          </a:p>
        </p:txBody>
      </p:sp>
      <p:sp>
        <p:nvSpPr>
          <p:cNvPr id="479" name="Google Shape;479;p15"/>
          <p:cNvSpPr txBox="1">
            <a:spLocks noGrp="1"/>
          </p:cNvSpPr>
          <p:nvPr>
            <p:ph type="subTitle" idx="4294967295"/>
          </p:nvPr>
        </p:nvSpPr>
        <p:spPr>
          <a:xfrm>
            <a:off x="1275150" y="2325749"/>
            <a:ext cx="6593700" cy="168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buNone/>
            </a:pPr>
            <a:r>
              <a:rPr lang="en-IE" sz="3600" dirty="0"/>
              <a:t>Father | Gamer | Maker | </a:t>
            </a:r>
            <a:r>
              <a:rPr lang="en-IE" sz="3600" dirty="0" smtClean="0"/>
              <a:t>Engineer</a:t>
            </a:r>
            <a:endParaRPr sz="3600" dirty="0" smtClean="0"/>
          </a:p>
          <a:p>
            <a:pPr marL="0" lvl="0" indent="0" algn="ctr">
              <a:buClr>
                <a:schemeClr val="dk1"/>
              </a:buClr>
              <a:buSzPts val="1100"/>
              <a:buNone/>
            </a:pPr>
            <a:r>
              <a:rPr lang="en-IE" dirty="0">
                <a:latin typeface="Segoe UI" panose="020B0502040204020203" pitchFamily="34" charset="0"/>
                <a:cs typeface="Segoe UI" panose="020B0502040204020203" pitchFamily="34" charset="0"/>
              </a:rPr>
              <a:t>AllynH.com | @</a:t>
            </a:r>
            <a:r>
              <a:rPr lang="en-IE" dirty="0" err="1">
                <a:latin typeface="Segoe UI" panose="020B0502040204020203" pitchFamily="34" charset="0"/>
                <a:cs typeface="Segoe UI" panose="020B0502040204020203" pitchFamily="34" charset="0"/>
              </a:rPr>
              <a:t>Allyn_H</a:t>
            </a:r>
            <a:r>
              <a:rPr lang="en-IE" dirty="0">
                <a:latin typeface="Segoe UI" panose="020B0502040204020203" pitchFamily="34" charset="0"/>
                <a:cs typeface="Segoe UI" panose="020B0502040204020203" pitchFamily="34" charset="0"/>
              </a:rPr>
              <a:t>_ | </a:t>
            </a:r>
            <a:r>
              <a:rPr lang="en-IE" dirty="0" smtClean="0">
                <a:latin typeface="Segoe UI" panose="020B0502040204020203" pitchFamily="34" charset="0"/>
                <a:cs typeface="Segoe UI" panose="020B0502040204020203" pitchFamily="34" charset="0"/>
              </a:rPr>
              <a:t>GitHub.com/</a:t>
            </a:r>
            <a:r>
              <a:rPr lang="en-IE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AllynH</a:t>
            </a:r>
            <a:endParaRPr lang="en-IE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80" name="Google Shape;480;p15"/>
          <p:cNvSpPr txBox="1">
            <a:spLocks noGrp="1"/>
          </p:cNvSpPr>
          <p:nvPr>
            <p:ph type="sldNum" idx="12"/>
          </p:nvPr>
        </p:nvSpPr>
        <p:spPr>
          <a:xfrm>
            <a:off x="8556775" y="4826200"/>
            <a:ext cx="548700" cy="3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54383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16"/>
          <p:cNvSpPr txBox="1">
            <a:spLocks noGrp="1"/>
          </p:cNvSpPr>
          <p:nvPr>
            <p:ph type="ctrTitle"/>
          </p:nvPr>
        </p:nvSpPr>
        <p:spPr>
          <a:xfrm>
            <a:off x="2309350" y="3031150"/>
            <a:ext cx="52146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Adding a React frontend</a:t>
            </a:r>
            <a:endParaRPr dirty="0"/>
          </a:p>
        </p:txBody>
      </p:sp>
      <p:sp>
        <p:nvSpPr>
          <p:cNvPr id="486" name="Google Shape;486;p16"/>
          <p:cNvSpPr txBox="1">
            <a:spLocks noGrp="1"/>
          </p:cNvSpPr>
          <p:nvPr>
            <p:ph type="subTitle" idx="1"/>
          </p:nvPr>
        </p:nvSpPr>
        <p:spPr>
          <a:xfrm>
            <a:off x="2309441" y="4059250"/>
            <a:ext cx="52146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Install Webpack, Babel, React, make some API calls from React.</a:t>
            </a:r>
            <a:endParaRPr dirty="0"/>
          </a:p>
        </p:txBody>
      </p:sp>
      <p:sp>
        <p:nvSpPr>
          <p:cNvPr id="487" name="Google Shape;487;p16"/>
          <p:cNvSpPr txBox="1"/>
          <p:nvPr/>
        </p:nvSpPr>
        <p:spPr>
          <a:xfrm>
            <a:off x="7416725" y="3661925"/>
            <a:ext cx="1760400" cy="12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0" b="1" dirty="0">
                <a:solidFill>
                  <a:srgbClr val="3C78D8"/>
                </a:solidFill>
                <a:latin typeface="Oswald"/>
                <a:sym typeface="Oswald"/>
              </a:rPr>
              <a:t>2</a:t>
            </a:r>
            <a:endParaRPr sz="12000" dirty="0">
              <a:solidFill>
                <a:srgbClr val="3C78D8"/>
              </a:solidFill>
            </a:endParaRPr>
          </a:p>
        </p:txBody>
      </p:sp>
      <p:sp>
        <p:nvSpPr>
          <p:cNvPr id="488" name="Google Shape;488;p16"/>
          <p:cNvSpPr txBox="1">
            <a:spLocks noGrp="1"/>
          </p:cNvSpPr>
          <p:nvPr>
            <p:ph type="sldNum" idx="12"/>
          </p:nvPr>
        </p:nvSpPr>
        <p:spPr>
          <a:xfrm>
            <a:off x="8556775" y="4826200"/>
            <a:ext cx="548700" cy="3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6332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Why do we need JavaScript?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21</a:t>
            </a:fld>
            <a:endParaRPr lang="en"/>
          </a:p>
        </p:txBody>
      </p:sp>
      <p:sp>
        <p:nvSpPr>
          <p:cNvPr id="5" name="Rectangle 4"/>
          <p:cNvSpPr/>
          <p:nvPr/>
        </p:nvSpPr>
        <p:spPr>
          <a:xfrm>
            <a:off x="3031299" y="1183341"/>
            <a:ext cx="3042877" cy="355002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" name="Rectangle 5"/>
          <p:cNvSpPr/>
          <p:nvPr/>
        </p:nvSpPr>
        <p:spPr>
          <a:xfrm>
            <a:off x="3115824" y="1270476"/>
            <a:ext cx="2873828" cy="3354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Navigation        |        Login</a:t>
            </a:r>
            <a:endParaRPr lang="en-IE" dirty="0"/>
          </a:p>
        </p:txBody>
      </p:sp>
      <p:sp>
        <p:nvSpPr>
          <p:cNvPr id="7" name="Rectangle 6"/>
          <p:cNvSpPr/>
          <p:nvPr/>
        </p:nvSpPr>
        <p:spPr>
          <a:xfrm>
            <a:off x="3192664" y="1882588"/>
            <a:ext cx="1267865" cy="10911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IE" dirty="0" smtClean="0"/>
              <a:t>Chart 1</a:t>
            </a:r>
            <a:endParaRPr lang="en-IE" dirty="0"/>
          </a:p>
        </p:txBody>
      </p:sp>
      <p:sp>
        <p:nvSpPr>
          <p:cNvPr id="8" name="Rectangle 7"/>
          <p:cNvSpPr/>
          <p:nvPr/>
        </p:nvSpPr>
        <p:spPr>
          <a:xfrm>
            <a:off x="4633420" y="1882588"/>
            <a:ext cx="1267865" cy="10911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IE" dirty="0" smtClean="0"/>
              <a:t>Chart 2</a:t>
            </a:r>
            <a:endParaRPr lang="en-IE" dirty="0"/>
          </a:p>
        </p:txBody>
      </p:sp>
      <p:grpSp>
        <p:nvGrpSpPr>
          <p:cNvPr id="9" name="Google Shape;966;p40"/>
          <p:cNvGrpSpPr/>
          <p:nvPr/>
        </p:nvGrpSpPr>
        <p:grpSpPr>
          <a:xfrm>
            <a:off x="3559093" y="2158998"/>
            <a:ext cx="535007" cy="538312"/>
            <a:chOff x="3294650" y="3652450"/>
            <a:chExt cx="388350" cy="405450"/>
          </a:xfrm>
        </p:grpSpPr>
        <p:sp>
          <p:nvSpPr>
            <p:cNvPr id="10" name="Google Shape;967;p40"/>
            <p:cNvSpPr/>
            <p:nvPr/>
          </p:nvSpPr>
          <p:spPr>
            <a:xfrm>
              <a:off x="3294650" y="3681775"/>
              <a:ext cx="376150" cy="376125"/>
            </a:xfrm>
            <a:custGeom>
              <a:avLst/>
              <a:gdLst/>
              <a:ahLst/>
              <a:cxnLst/>
              <a:rect l="l" t="t" r="r" b="b"/>
              <a:pathLst>
                <a:path w="15046" h="15045" extrusionOk="0">
                  <a:moveTo>
                    <a:pt x="7132" y="0"/>
                  </a:moveTo>
                  <a:lnTo>
                    <a:pt x="6766" y="49"/>
                  </a:lnTo>
                  <a:lnTo>
                    <a:pt x="6375" y="98"/>
                  </a:lnTo>
                  <a:lnTo>
                    <a:pt x="6009" y="147"/>
                  </a:lnTo>
                  <a:lnTo>
                    <a:pt x="5642" y="244"/>
                  </a:lnTo>
                  <a:lnTo>
                    <a:pt x="5276" y="342"/>
                  </a:lnTo>
                  <a:lnTo>
                    <a:pt x="4934" y="464"/>
                  </a:lnTo>
                  <a:lnTo>
                    <a:pt x="4592" y="586"/>
                  </a:lnTo>
                  <a:lnTo>
                    <a:pt x="4250" y="733"/>
                  </a:lnTo>
                  <a:lnTo>
                    <a:pt x="3933" y="904"/>
                  </a:lnTo>
                  <a:lnTo>
                    <a:pt x="3615" y="1099"/>
                  </a:lnTo>
                  <a:lnTo>
                    <a:pt x="3322" y="1295"/>
                  </a:lnTo>
                  <a:lnTo>
                    <a:pt x="3029" y="1490"/>
                  </a:lnTo>
                  <a:lnTo>
                    <a:pt x="2736" y="1710"/>
                  </a:lnTo>
                  <a:lnTo>
                    <a:pt x="2467" y="1954"/>
                  </a:lnTo>
                  <a:lnTo>
                    <a:pt x="2199" y="2198"/>
                  </a:lnTo>
                  <a:lnTo>
                    <a:pt x="1954" y="2467"/>
                  </a:lnTo>
                  <a:lnTo>
                    <a:pt x="1710" y="2736"/>
                  </a:lnTo>
                  <a:lnTo>
                    <a:pt x="1490" y="3029"/>
                  </a:lnTo>
                  <a:lnTo>
                    <a:pt x="1295" y="3322"/>
                  </a:lnTo>
                  <a:lnTo>
                    <a:pt x="1100" y="3615"/>
                  </a:lnTo>
                  <a:lnTo>
                    <a:pt x="904" y="3932"/>
                  </a:lnTo>
                  <a:lnTo>
                    <a:pt x="733" y="4250"/>
                  </a:lnTo>
                  <a:lnTo>
                    <a:pt x="587" y="4592"/>
                  </a:lnTo>
                  <a:lnTo>
                    <a:pt x="465" y="4934"/>
                  </a:lnTo>
                  <a:lnTo>
                    <a:pt x="342" y="5276"/>
                  </a:lnTo>
                  <a:lnTo>
                    <a:pt x="245" y="5642"/>
                  </a:lnTo>
                  <a:lnTo>
                    <a:pt x="147" y="6008"/>
                  </a:lnTo>
                  <a:lnTo>
                    <a:pt x="98" y="6375"/>
                  </a:lnTo>
                  <a:lnTo>
                    <a:pt x="49" y="6765"/>
                  </a:lnTo>
                  <a:lnTo>
                    <a:pt x="0" y="7132"/>
                  </a:lnTo>
                  <a:lnTo>
                    <a:pt x="0" y="7522"/>
                  </a:lnTo>
                  <a:lnTo>
                    <a:pt x="0" y="7913"/>
                  </a:lnTo>
                  <a:lnTo>
                    <a:pt x="49" y="8280"/>
                  </a:lnTo>
                  <a:lnTo>
                    <a:pt x="98" y="8670"/>
                  </a:lnTo>
                  <a:lnTo>
                    <a:pt x="147" y="9037"/>
                  </a:lnTo>
                  <a:lnTo>
                    <a:pt x="245" y="9403"/>
                  </a:lnTo>
                  <a:lnTo>
                    <a:pt x="342" y="9769"/>
                  </a:lnTo>
                  <a:lnTo>
                    <a:pt x="465" y="10111"/>
                  </a:lnTo>
                  <a:lnTo>
                    <a:pt x="587" y="10453"/>
                  </a:lnTo>
                  <a:lnTo>
                    <a:pt x="733" y="10795"/>
                  </a:lnTo>
                  <a:lnTo>
                    <a:pt x="904" y="11113"/>
                  </a:lnTo>
                  <a:lnTo>
                    <a:pt x="1100" y="11430"/>
                  </a:lnTo>
                  <a:lnTo>
                    <a:pt x="1295" y="11723"/>
                  </a:lnTo>
                  <a:lnTo>
                    <a:pt x="1490" y="12016"/>
                  </a:lnTo>
                  <a:lnTo>
                    <a:pt x="1710" y="12309"/>
                  </a:lnTo>
                  <a:lnTo>
                    <a:pt x="1954" y="12578"/>
                  </a:lnTo>
                  <a:lnTo>
                    <a:pt x="2199" y="12847"/>
                  </a:lnTo>
                  <a:lnTo>
                    <a:pt x="2467" y="13091"/>
                  </a:lnTo>
                  <a:lnTo>
                    <a:pt x="2736" y="13335"/>
                  </a:lnTo>
                  <a:lnTo>
                    <a:pt x="3029" y="13555"/>
                  </a:lnTo>
                  <a:lnTo>
                    <a:pt x="3322" y="13750"/>
                  </a:lnTo>
                  <a:lnTo>
                    <a:pt x="3615" y="13946"/>
                  </a:lnTo>
                  <a:lnTo>
                    <a:pt x="3933" y="14141"/>
                  </a:lnTo>
                  <a:lnTo>
                    <a:pt x="4250" y="14312"/>
                  </a:lnTo>
                  <a:lnTo>
                    <a:pt x="4592" y="14459"/>
                  </a:lnTo>
                  <a:lnTo>
                    <a:pt x="4934" y="14581"/>
                  </a:lnTo>
                  <a:lnTo>
                    <a:pt x="5276" y="14703"/>
                  </a:lnTo>
                  <a:lnTo>
                    <a:pt x="5642" y="14801"/>
                  </a:lnTo>
                  <a:lnTo>
                    <a:pt x="6009" y="14898"/>
                  </a:lnTo>
                  <a:lnTo>
                    <a:pt x="6375" y="14947"/>
                  </a:lnTo>
                  <a:lnTo>
                    <a:pt x="6766" y="14996"/>
                  </a:lnTo>
                  <a:lnTo>
                    <a:pt x="7132" y="15045"/>
                  </a:lnTo>
                  <a:lnTo>
                    <a:pt x="7914" y="15045"/>
                  </a:lnTo>
                  <a:lnTo>
                    <a:pt x="8280" y="14996"/>
                  </a:lnTo>
                  <a:lnTo>
                    <a:pt x="8671" y="14947"/>
                  </a:lnTo>
                  <a:lnTo>
                    <a:pt x="9037" y="14898"/>
                  </a:lnTo>
                  <a:lnTo>
                    <a:pt x="9403" y="14801"/>
                  </a:lnTo>
                  <a:lnTo>
                    <a:pt x="9770" y="14703"/>
                  </a:lnTo>
                  <a:lnTo>
                    <a:pt x="10112" y="14581"/>
                  </a:lnTo>
                  <a:lnTo>
                    <a:pt x="10454" y="14459"/>
                  </a:lnTo>
                  <a:lnTo>
                    <a:pt x="10795" y="14312"/>
                  </a:lnTo>
                  <a:lnTo>
                    <a:pt x="11113" y="14141"/>
                  </a:lnTo>
                  <a:lnTo>
                    <a:pt x="11430" y="13946"/>
                  </a:lnTo>
                  <a:lnTo>
                    <a:pt x="11724" y="13750"/>
                  </a:lnTo>
                  <a:lnTo>
                    <a:pt x="12017" y="13555"/>
                  </a:lnTo>
                  <a:lnTo>
                    <a:pt x="12310" y="13335"/>
                  </a:lnTo>
                  <a:lnTo>
                    <a:pt x="12578" y="13091"/>
                  </a:lnTo>
                  <a:lnTo>
                    <a:pt x="12847" y="12847"/>
                  </a:lnTo>
                  <a:lnTo>
                    <a:pt x="13091" y="12578"/>
                  </a:lnTo>
                  <a:lnTo>
                    <a:pt x="13335" y="12309"/>
                  </a:lnTo>
                  <a:lnTo>
                    <a:pt x="13555" y="12016"/>
                  </a:lnTo>
                  <a:lnTo>
                    <a:pt x="13751" y="11723"/>
                  </a:lnTo>
                  <a:lnTo>
                    <a:pt x="13946" y="11430"/>
                  </a:lnTo>
                  <a:lnTo>
                    <a:pt x="14141" y="11113"/>
                  </a:lnTo>
                  <a:lnTo>
                    <a:pt x="14312" y="10795"/>
                  </a:lnTo>
                  <a:lnTo>
                    <a:pt x="14459" y="10453"/>
                  </a:lnTo>
                  <a:lnTo>
                    <a:pt x="14581" y="10111"/>
                  </a:lnTo>
                  <a:lnTo>
                    <a:pt x="14703" y="9769"/>
                  </a:lnTo>
                  <a:lnTo>
                    <a:pt x="14801" y="9403"/>
                  </a:lnTo>
                  <a:lnTo>
                    <a:pt x="14899" y="9037"/>
                  </a:lnTo>
                  <a:lnTo>
                    <a:pt x="14947" y="8670"/>
                  </a:lnTo>
                  <a:lnTo>
                    <a:pt x="14996" y="8280"/>
                  </a:lnTo>
                  <a:lnTo>
                    <a:pt x="15045" y="7913"/>
                  </a:lnTo>
                  <a:lnTo>
                    <a:pt x="15045" y="7522"/>
                  </a:lnTo>
                  <a:lnTo>
                    <a:pt x="7523" y="7522"/>
                  </a:lnTo>
                  <a:lnTo>
                    <a:pt x="7523" y="0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968;p40"/>
            <p:cNvSpPr/>
            <p:nvPr/>
          </p:nvSpPr>
          <p:spPr>
            <a:xfrm>
              <a:off x="3494925" y="3760525"/>
              <a:ext cx="188075" cy="97100"/>
            </a:xfrm>
            <a:custGeom>
              <a:avLst/>
              <a:gdLst/>
              <a:ahLst/>
              <a:cxnLst/>
              <a:rect l="l" t="t" r="r" b="b"/>
              <a:pathLst>
                <a:path w="7523" h="3884" extrusionOk="0">
                  <a:moveTo>
                    <a:pt x="2491" y="2956"/>
                  </a:moveTo>
                  <a:lnTo>
                    <a:pt x="2491" y="3396"/>
                  </a:lnTo>
                  <a:lnTo>
                    <a:pt x="1759" y="3396"/>
                  </a:lnTo>
                  <a:lnTo>
                    <a:pt x="2491" y="2956"/>
                  </a:lnTo>
                  <a:close/>
                  <a:moveTo>
                    <a:pt x="3346" y="2443"/>
                  </a:moveTo>
                  <a:lnTo>
                    <a:pt x="3346" y="3396"/>
                  </a:lnTo>
                  <a:lnTo>
                    <a:pt x="2980" y="3396"/>
                  </a:lnTo>
                  <a:lnTo>
                    <a:pt x="2980" y="2663"/>
                  </a:lnTo>
                  <a:lnTo>
                    <a:pt x="3346" y="2443"/>
                  </a:lnTo>
                  <a:close/>
                  <a:moveTo>
                    <a:pt x="4201" y="1930"/>
                  </a:moveTo>
                  <a:lnTo>
                    <a:pt x="4201" y="3396"/>
                  </a:lnTo>
                  <a:lnTo>
                    <a:pt x="3835" y="3396"/>
                  </a:lnTo>
                  <a:lnTo>
                    <a:pt x="3835" y="2150"/>
                  </a:lnTo>
                  <a:lnTo>
                    <a:pt x="3835" y="2150"/>
                  </a:lnTo>
                  <a:lnTo>
                    <a:pt x="4201" y="1930"/>
                  </a:lnTo>
                  <a:close/>
                  <a:moveTo>
                    <a:pt x="5056" y="1393"/>
                  </a:moveTo>
                  <a:lnTo>
                    <a:pt x="5056" y="3396"/>
                  </a:lnTo>
                  <a:lnTo>
                    <a:pt x="4689" y="3396"/>
                  </a:lnTo>
                  <a:lnTo>
                    <a:pt x="4689" y="1637"/>
                  </a:lnTo>
                  <a:lnTo>
                    <a:pt x="5056" y="1393"/>
                  </a:lnTo>
                  <a:close/>
                  <a:moveTo>
                    <a:pt x="5911" y="885"/>
                  </a:moveTo>
                  <a:lnTo>
                    <a:pt x="5911" y="3396"/>
                  </a:lnTo>
                  <a:lnTo>
                    <a:pt x="5544" y="3396"/>
                  </a:lnTo>
                  <a:lnTo>
                    <a:pt x="5544" y="1100"/>
                  </a:lnTo>
                  <a:lnTo>
                    <a:pt x="5911" y="885"/>
                  </a:lnTo>
                  <a:close/>
                  <a:moveTo>
                    <a:pt x="6399" y="978"/>
                  </a:moveTo>
                  <a:lnTo>
                    <a:pt x="6619" y="1539"/>
                  </a:lnTo>
                  <a:lnTo>
                    <a:pt x="6790" y="2031"/>
                  </a:lnTo>
                  <a:lnTo>
                    <a:pt x="6790" y="3396"/>
                  </a:lnTo>
                  <a:lnTo>
                    <a:pt x="6399" y="3396"/>
                  </a:lnTo>
                  <a:lnTo>
                    <a:pt x="6399" y="978"/>
                  </a:lnTo>
                  <a:close/>
                  <a:moveTo>
                    <a:pt x="6448" y="1"/>
                  </a:moveTo>
                  <a:lnTo>
                    <a:pt x="0" y="3884"/>
                  </a:lnTo>
                  <a:lnTo>
                    <a:pt x="7523" y="3884"/>
                  </a:lnTo>
                  <a:lnTo>
                    <a:pt x="7498" y="3347"/>
                  </a:lnTo>
                  <a:lnTo>
                    <a:pt x="7449" y="2834"/>
                  </a:lnTo>
                  <a:lnTo>
                    <a:pt x="7352" y="2321"/>
                  </a:lnTo>
                  <a:lnTo>
                    <a:pt x="7229" y="1832"/>
                  </a:lnTo>
                  <a:lnTo>
                    <a:pt x="7083" y="1344"/>
                  </a:lnTo>
                  <a:lnTo>
                    <a:pt x="6912" y="880"/>
                  </a:lnTo>
                  <a:lnTo>
                    <a:pt x="6692" y="440"/>
                  </a:lnTo>
                  <a:lnTo>
                    <a:pt x="6448" y="1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969;p40"/>
            <p:cNvSpPr/>
            <p:nvPr/>
          </p:nvSpPr>
          <p:spPr>
            <a:xfrm>
              <a:off x="3494925" y="3652450"/>
              <a:ext cx="161200" cy="188100"/>
            </a:xfrm>
            <a:custGeom>
              <a:avLst/>
              <a:gdLst/>
              <a:ahLst/>
              <a:cxnLst/>
              <a:rect l="l" t="t" r="r" b="b"/>
              <a:pathLst>
                <a:path w="6448" h="7524" extrusionOk="0">
                  <a:moveTo>
                    <a:pt x="489" y="514"/>
                  </a:moveTo>
                  <a:lnTo>
                    <a:pt x="879" y="538"/>
                  </a:lnTo>
                  <a:lnTo>
                    <a:pt x="1270" y="611"/>
                  </a:lnTo>
                  <a:lnTo>
                    <a:pt x="1661" y="685"/>
                  </a:lnTo>
                  <a:lnTo>
                    <a:pt x="2052" y="782"/>
                  </a:lnTo>
                  <a:lnTo>
                    <a:pt x="2418" y="929"/>
                  </a:lnTo>
                  <a:lnTo>
                    <a:pt x="2809" y="1075"/>
                  </a:lnTo>
                  <a:lnTo>
                    <a:pt x="3151" y="1246"/>
                  </a:lnTo>
                  <a:lnTo>
                    <a:pt x="3517" y="1417"/>
                  </a:lnTo>
                  <a:lnTo>
                    <a:pt x="3835" y="1637"/>
                  </a:lnTo>
                  <a:lnTo>
                    <a:pt x="4152" y="1857"/>
                  </a:lnTo>
                  <a:lnTo>
                    <a:pt x="4445" y="2077"/>
                  </a:lnTo>
                  <a:lnTo>
                    <a:pt x="4738" y="2321"/>
                  </a:lnTo>
                  <a:lnTo>
                    <a:pt x="5031" y="2590"/>
                  </a:lnTo>
                  <a:lnTo>
                    <a:pt x="5276" y="2883"/>
                  </a:lnTo>
                  <a:lnTo>
                    <a:pt x="5520" y="3176"/>
                  </a:lnTo>
                  <a:lnTo>
                    <a:pt x="5764" y="3493"/>
                  </a:lnTo>
                  <a:lnTo>
                    <a:pt x="489" y="6668"/>
                  </a:lnTo>
                  <a:lnTo>
                    <a:pt x="489" y="514"/>
                  </a:lnTo>
                  <a:close/>
                  <a:moveTo>
                    <a:pt x="0" y="1"/>
                  </a:moveTo>
                  <a:lnTo>
                    <a:pt x="0" y="7523"/>
                  </a:lnTo>
                  <a:lnTo>
                    <a:pt x="6448" y="3640"/>
                  </a:lnTo>
                  <a:lnTo>
                    <a:pt x="6179" y="3249"/>
                  </a:lnTo>
                  <a:lnTo>
                    <a:pt x="5911" y="2858"/>
                  </a:lnTo>
                  <a:lnTo>
                    <a:pt x="5593" y="2492"/>
                  </a:lnTo>
                  <a:lnTo>
                    <a:pt x="5276" y="2150"/>
                  </a:lnTo>
                  <a:lnTo>
                    <a:pt x="4909" y="1833"/>
                  </a:lnTo>
                  <a:lnTo>
                    <a:pt x="4543" y="1540"/>
                  </a:lnTo>
                  <a:lnTo>
                    <a:pt x="4152" y="1246"/>
                  </a:lnTo>
                  <a:lnTo>
                    <a:pt x="3761" y="1002"/>
                  </a:lnTo>
                  <a:lnTo>
                    <a:pt x="3322" y="782"/>
                  </a:lnTo>
                  <a:lnTo>
                    <a:pt x="2882" y="587"/>
                  </a:lnTo>
                  <a:lnTo>
                    <a:pt x="2443" y="416"/>
                  </a:lnTo>
                  <a:lnTo>
                    <a:pt x="1978" y="270"/>
                  </a:lnTo>
                  <a:lnTo>
                    <a:pt x="1490" y="147"/>
                  </a:lnTo>
                  <a:lnTo>
                    <a:pt x="1002" y="74"/>
                  </a:lnTo>
                  <a:lnTo>
                    <a:pt x="513" y="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" name="Google Shape;976;p40"/>
          <p:cNvGrpSpPr/>
          <p:nvPr/>
        </p:nvGrpSpPr>
        <p:grpSpPr>
          <a:xfrm>
            <a:off x="4945985" y="2178514"/>
            <a:ext cx="642734" cy="523795"/>
            <a:chOff x="4610450" y="3703750"/>
            <a:chExt cx="453050" cy="332175"/>
          </a:xfrm>
        </p:grpSpPr>
        <p:sp>
          <p:nvSpPr>
            <p:cNvPr id="14" name="Google Shape;977;p40"/>
            <p:cNvSpPr/>
            <p:nvPr/>
          </p:nvSpPr>
          <p:spPr>
            <a:xfrm>
              <a:off x="4610450" y="3703750"/>
              <a:ext cx="453050" cy="332175"/>
            </a:xfrm>
            <a:custGeom>
              <a:avLst/>
              <a:gdLst/>
              <a:ahLst/>
              <a:cxnLst/>
              <a:rect l="l" t="t" r="r" b="b"/>
              <a:pathLst>
                <a:path w="18122" h="13287" extrusionOk="0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5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60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978;p40"/>
            <p:cNvSpPr/>
            <p:nvPr/>
          </p:nvSpPr>
          <p:spPr>
            <a:xfrm>
              <a:off x="4642200" y="3730000"/>
              <a:ext cx="389550" cy="249150"/>
            </a:xfrm>
            <a:custGeom>
              <a:avLst/>
              <a:gdLst/>
              <a:ahLst/>
              <a:cxnLst/>
              <a:rect l="l" t="t" r="r" b="b"/>
              <a:pathLst>
                <a:path w="15582" h="9966" extrusionOk="0">
                  <a:moveTo>
                    <a:pt x="14752" y="1"/>
                  </a:moveTo>
                  <a:lnTo>
                    <a:pt x="14629" y="49"/>
                  </a:lnTo>
                  <a:lnTo>
                    <a:pt x="14507" y="98"/>
                  </a:lnTo>
                  <a:lnTo>
                    <a:pt x="14410" y="196"/>
                  </a:lnTo>
                  <a:lnTo>
                    <a:pt x="14336" y="294"/>
                  </a:lnTo>
                  <a:lnTo>
                    <a:pt x="14263" y="416"/>
                  </a:lnTo>
                  <a:lnTo>
                    <a:pt x="14239" y="538"/>
                  </a:lnTo>
                  <a:lnTo>
                    <a:pt x="14214" y="684"/>
                  </a:lnTo>
                  <a:lnTo>
                    <a:pt x="14239" y="831"/>
                  </a:lnTo>
                  <a:lnTo>
                    <a:pt x="14288" y="1002"/>
                  </a:lnTo>
                  <a:lnTo>
                    <a:pt x="11308" y="4372"/>
                  </a:lnTo>
                  <a:lnTo>
                    <a:pt x="11161" y="4323"/>
                  </a:lnTo>
                  <a:lnTo>
                    <a:pt x="11015" y="4299"/>
                  </a:lnTo>
                  <a:lnTo>
                    <a:pt x="10844" y="4323"/>
                  </a:lnTo>
                  <a:lnTo>
                    <a:pt x="10087" y="3005"/>
                  </a:lnTo>
                  <a:lnTo>
                    <a:pt x="10160" y="2907"/>
                  </a:lnTo>
                  <a:lnTo>
                    <a:pt x="10209" y="2809"/>
                  </a:lnTo>
                  <a:lnTo>
                    <a:pt x="10233" y="2687"/>
                  </a:lnTo>
                  <a:lnTo>
                    <a:pt x="10233" y="2565"/>
                  </a:lnTo>
                  <a:lnTo>
                    <a:pt x="10233" y="2418"/>
                  </a:lnTo>
                  <a:lnTo>
                    <a:pt x="10184" y="2296"/>
                  </a:lnTo>
                  <a:lnTo>
                    <a:pt x="10136" y="2174"/>
                  </a:lnTo>
                  <a:lnTo>
                    <a:pt x="10038" y="2077"/>
                  </a:lnTo>
                  <a:lnTo>
                    <a:pt x="9940" y="2003"/>
                  </a:lnTo>
                  <a:lnTo>
                    <a:pt x="9818" y="1930"/>
                  </a:lnTo>
                  <a:lnTo>
                    <a:pt x="9696" y="1906"/>
                  </a:lnTo>
                  <a:lnTo>
                    <a:pt x="9549" y="1881"/>
                  </a:lnTo>
                  <a:lnTo>
                    <a:pt x="9427" y="1906"/>
                  </a:lnTo>
                  <a:lnTo>
                    <a:pt x="9281" y="1930"/>
                  </a:lnTo>
                  <a:lnTo>
                    <a:pt x="9183" y="2003"/>
                  </a:lnTo>
                  <a:lnTo>
                    <a:pt x="9085" y="2077"/>
                  </a:lnTo>
                  <a:lnTo>
                    <a:pt x="8988" y="2174"/>
                  </a:lnTo>
                  <a:lnTo>
                    <a:pt x="8939" y="2296"/>
                  </a:lnTo>
                  <a:lnTo>
                    <a:pt x="8890" y="2418"/>
                  </a:lnTo>
                  <a:lnTo>
                    <a:pt x="8866" y="2565"/>
                  </a:lnTo>
                  <a:lnTo>
                    <a:pt x="8890" y="2663"/>
                  </a:lnTo>
                  <a:lnTo>
                    <a:pt x="8914" y="2785"/>
                  </a:lnTo>
                  <a:lnTo>
                    <a:pt x="8939" y="2883"/>
                  </a:lnTo>
                  <a:lnTo>
                    <a:pt x="8988" y="2956"/>
                  </a:lnTo>
                  <a:lnTo>
                    <a:pt x="6521" y="6668"/>
                  </a:lnTo>
                  <a:lnTo>
                    <a:pt x="6399" y="6644"/>
                  </a:lnTo>
                  <a:lnTo>
                    <a:pt x="6130" y="6644"/>
                  </a:lnTo>
                  <a:lnTo>
                    <a:pt x="5959" y="6717"/>
                  </a:lnTo>
                  <a:lnTo>
                    <a:pt x="4714" y="5398"/>
                  </a:lnTo>
                  <a:lnTo>
                    <a:pt x="4763" y="5252"/>
                  </a:lnTo>
                  <a:lnTo>
                    <a:pt x="4763" y="5105"/>
                  </a:lnTo>
                  <a:lnTo>
                    <a:pt x="4763" y="4958"/>
                  </a:lnTo>
                  <a:lnTo>
                    <a:pt x="4714" y="4836"/>
                  </a:lnTo>
                  <a:lnTo>
                    <a:pt x="4665" y="4714"/>
                  </a:lnTo>
                  <a:lnTo>
                    <a:pt x="4567" y="4617"/>
                  </a:lnTo>
                  <a:lnTo>
                    <a:pt x="4470" y="4543"/>
                  </a:lnTo>
                  <a:lnTo>
                    <a:pt x="4347" y="4470"/>
                  </a:lnTo>
                  <a:lnTo>
                    <a:pt x="4225" y="4446"/>
                  </a:lnTo>
                  <a:lnTo>
                    <a:pt x="4079" y="4421"/>
                  </a:lnTo>
                  <a:lnTo>
                    <a:pt x="3957" y="4446"/>
                  </a:lnTo>
                  <a:lnTo>
                    <a:pt x="3810" y="4470"/>
                  </a:lnTo>
                  <a:lnTo>
                    <a:pt x="3712" y="4543"/>
                  </a:lnTo>
                  <a:lnTo>
                    <a:pt x="3615" y="4617"/>
                  </a:lnTo>
                  <a:lnTo>
                    <a:pt x="3517" y="4714"/>
                  </a:lnTo>
                  <a:lnTo>
                    <a:pt x="3468" y="4836"/>
                  </a:lnTo>
                  <a:lnTo>
                    <a:pt x="3419" y="4958"/>
                  </a:lnTo>
                  <a:lnTo>
                    <a:pt x="3395" y="5105"/>
                  </a:lnTo>
                  <a:lnTo>
                    <a:pt x="3419" y="5276"/>
                  </a:lnTo>
                  <a:lnTo>
                    <a:pt x="3493" y="5447"/>
                  </a:lnTo>
                  <a:lnTo>
                    <a:pt x="49" y="9574"/>
                  </a:lnTo>
                  <a:lnTo>
                    <a:pt x="0" y="9648"/>
                  </a:lnTo>
                  <a:lnTo>
                    <a:pt x="0" y="9745"/>
                  </a:lnTo>
                  <a:lnTo>
                    <a:pt x="25" y="9843"/>
                  </a:lnTo>
                  <a:lnTo>
                    <a:pt x="98" y="9916"/>
                  </a:lnTo>
                  <a:lnTo>
                    <a:pt x="171" y="9965"/>
                  </a:lnTo>
                  <a:lnTo>
                    <a:pt x="244" y="9965"/>
                  </a:lnTo>
                  <a:lnTo>
                    <a:pt x="342" y="9941"/>
                  </a:lnTo>
                  <a:lnTo>
                    <a:pt x="440" y="9892"/>
                  </a:lnTo>
                  <a:lnTo>
                    <a:pt x="3859" y="5740"/>
                  </a:lnTo>
                  <a:lnTo>
                    <a:pt x="3981" y="5789"/>
                  </a:lnTo>
                  <a:lnTo>
                    <a:pt x="4079" y="5789"/>
                  </a:lnTo>
                  <a:lnTo>
                    <a:pt x="4225" y="5764"/>
                  </a:lnTo>
                  <a:lnTo>
                    <a:pt x="4347" y="5740"/>
                  </a:lnTo>
                  <a:lnTo>
                    <a:pt x="5642" y="7083"/>
                  </a:lnTo>
                  <a:lnTo>
                    <a:pt x="5617" y="7205"/>
                  </a:lnTo>
                  <a:lnTo>
                    <a:pt x="5617" y="7328"/>
                  </a:lnTo>
                  <a:lnTo>
                    <a:pt x="5617" y="7450"/>
                  </a:lnTo>
                  <a:lnTo>
                    <a:pt x="5666" y="7572"/>
                  </a:lnTo>
                  <a:lnTo>
                    <a:pt x="5740" y="7694"/>
                  </a:lnTo>
                  <a:lnTo>
                    <a:pt x="5813" y="7792"/>
                  </a:lnTo>
                  <a:lnTo>
                    <a:pt x="5910" y="7889"/>
                  </a:lnTo>
                  <a:lnTo>
                    <a:pt x="6033" y="7938"/>
                  </a:lnTo>
                  <a:lnTo>
                    <a:pt x="6155" y="7987"/>
                  </a:lnTo>
                  <a:lnTo>
                    <a:pt x="6301" y="8011"/>
                  </a:lnTo>
                  <a:lnTo>
                    <a:pt x="6448" y="7987"/>
                  </a:lnTo>
                  <a:lnTo>
                    <a:pt x="6570" y="7938"/>
                  </a:lnTo>
                  <a:lnTo>
                    <a:pt x="6692" y="7889"/>
                  </a:lnTo>
                  <a:lnTo>
                    <a:pt x="6790" y="7792"/>
                  </a:lnTo>
                  <a:lnTo>
                    <a:pt x="6863" y="7694"/>
                  </a:lnTo>
                  <a:lnTo>
                    <a:pt x="6936" y="7572"/>
                  </a:lnTo>
                  <a:lnTo>
                    <a:pt x="6961" y="7450"/>
                  </a:lnTo>
                  <a:lnTo>
                    <a:pt x="6985" y="7328"/>
                  </a:lnTo>
                  <a:lnTo>
                    <a:pt x="6961" y="7132"/>
                  </a:lnTo>
                  <a:lnTo>
                    <a:pt x="6887" y="6986"/>
                  </a:lnTo>
                  <a:lnTo>
                    <a:pt x="9403" y="3224"/>
                  </a:lnTo>
                  <a:lnTo>
                    <a:pt x="9549" y="3249"/>
                  </a:lnTo>
                  <a:lnTo>
                    <a:pt x="9647" y="3249"/>
                  </a:lnTo>
                  <a:lnTo>
                    <a:pt x="10429" y="4617"/>
                  </a:lnTo>
                  <a:lnTo>
                    <a:pt x="10355" y="4788"/>
                  </a:lnTo>
                  <a:lnTo>
                    <a:pt x="10331" y="4885"/>
                  </a:lnTo>
                  <a:lnTo>
                    <a:pt x="10331" y="4983"/>
                  </a:lnTo>
                  <a:lnTo>
                    <a:pt x="10331" y="5129"/>
                  </a:lnTo>
                  <a:lnTo>
                    <a:pt x="10380" y="5252"/>
                  </a:lnTo>
                  <a:lnTo>
                    <a:pt x="10429" y="5374"/>
                  </a:lnTo>
                  <a:lnTo>
                    <a:pt x="10526" y="5471"/>
                  </a:lnTo>
                  <a:lnTo>
                    <a:pt x="10624" y="5569"/>
                  </a:lnTo>
                  <a:lnTo>
                    <a:pt x="10746" y="5618"/>
                  </a:lnTo>
                  <a:lnTo>
                    <a:pt x="10868" y="5667"/>
                  </a:lnTo>
                  <a:lnTo>
                    <a:pt x="11137" y="5667"/>
                  </a:lnTo>
                  <a:lnTo>
                    <a:pt x="11284" y="5618"/>
                  </a:lnTo>
                  <a:lnTo>
                    <a:pt x="11381" y="5569"/>
                  </a:lnTo>
                  <a:lnTo>
                    <a:pt x="11479" y="5471"/>
                  </a:lnTo>
                  <a:lnTo>
                    <a:pt x="11577" y="5374"/>
                  </a:lnTo>
                  <a:lnTo>
                    <a:pt x="11625" y="5252"/>
                  </a:lnTo>
                  <a:lnTo>
                    <a:pt x="11674" y="5129"/>
                  </a:lnTo>
                  <a:lnTo>
                    <a:pt x="11699" y="4983"/>
                  </a:lnTo>
                  <a:lnTo>
                    <a:pt x="11674" y="4861"/>
                  </a:lnTo>
                  <a:lnTo>
                    <a:pt x="11650" y="4739"/>
                  </a:lnTo>
                  <a:lnTo>
                    <a:pt x="14654" y="1319"/>
                  </a:lnTo>
                  <a:lnTo>
                    <a:pt x="14776" y="1344"/>
                  </a:lnTo>
                  <a:lnTo>
                    <a:pt x="14898" y="1368"/>
                  </a:lnTo>
                  <a:lnTo>
                    <a:pt x="15045" y="1344"/>
                  </a:lnTo>
                  <a:lnTo>
                    <a:pt x="15167" y="1295"/>
                  </a:lnTo>
                  <a:lnTo>
                    <a:pt x="15289" y="1246"/>
                  </a:lnTo>
                  <a:lnTo>
                    <a:pt x="15387" y="1148"/>
                  </a:lnTo>
                  <a:lnTo>
                    <a:pt x="15460" y="1051"/>
                  </a:lnTo>
                  <a:lnTo>
                    <a:pt x="15533" y="953"/>
                  </a:lnTo>
                  <a:lnTo>
                    <a:pt x="15558" y="807"/>
                  </a:lnTo>
                  <a:lnTo>
                    <a:pt x="15582" y="684"/>
                  </a:lnTo>
                  <a:lnTo>
                    <a:pt x="15558" y="538"/>
                  </a:lnTo>
                  <a:lnTo>
                    <a:pt x="15533" y="416"/>
                  </a:lnTo>
                  <a:lnTo>
                    <a:pt x="15460" y="294"/>
                  </a:lnTo>
                  <a:lnTo>
                    <a:pt x="15387" y="196"/>
                  </a:lnTo>
                  <a:lnTo>
                    <a:pt x="15289" y="98"/>
                  </a:lnTo>
                  <a:lnTo>
                    <a:pt x="15167" y="49"/>
                  </a:lnTo>
                  <a:lnTo>
                    <a:pt x="15045" y="1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Rectangle 15"/>
          <p:cNvSpPr/>
          <p:nvPr/>
        </p:nvSpPr>
        <p:spPr>
          <a:xfrm>
            <a:off x="3192664" y="3173506"/>
            <a:ext cx="2708621" cy="138312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Page content</a:t>
            </a:r>
            <a:endParaRPr lang="en-IE" dirty="0"/>
          </a:p>
        </p:txBody>
      </p:sp>
      <p:sp>
        <p:nvSpPr>
          <p:cNvPr id="17" name="Line Callout 2 (Accent Bar) 16"/>
          <p:cNvSpPr/>
          <p:nvPr/>
        </p:nvSpPr>
        <p:spPr>
          <a:xfrm>
            <a:off x="6934735" y="2175045"/>
            <a:ext cx="2170740" cy="306001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47655"/>
              <a:gd name="adj6" fmla="val -4772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IE" dirty="0"/>
              <a:t>/</a:t>
            </a:r>
            <a:r>
              <a:rPr lang="en-IE" dirty="0" err="1"/>
              <a:t>get_test_results</a:t>
            </a:r>
            <a:r>
              <a:rPr lang="en-IE" dirty="0" smtClean="0"/>
              <a:t>/&lt;id</a:t>
            </a:r>
            <a:r>
              <a:rPr lang="en-IE" dirty="0"/>
              <a:t>&gt;</a:t>
            </a:r>
          </a:p>
          <a:p>
            <a:pPr algn="ctr"/>
            <a:endParaRPr lang="en-IE" dirty="0"/>
          </a:p>
        </p:txBody>
      </p:sp>
      <p:sp>
        <p:nvSpPr>
          <p:cNvPr id="18" name="Line Callout 2 (Accent Bar) 17"/>
          <p:cNvSpPr/>
          <p:nvPr/>
        </p:nvSpPr>
        <p:spPr>
          <a:xfrm>
            <a:off x="106295" y="2110700"/>
            <a:ext cx="2170740" cy="314732"/>
          </a:xfrm>
          <a:prstGeom prst="accentCallout2">
            <a:avLst>
              <a:gd name="adj1" fmla="val 23633"/>
              <a:gd name="adj2" fmla="val 106887"/>
              <a:gd name="adj3" fmla="val 24321"/>
              <a:gd name="adj4" fmla="val 121038"/>
              <a:gd name="adj5" fmla="val 159102"/>
              <a:gd name="adj6" fmla="val 14136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IE" dirty="0"/>
              <a:t>/</a:t>
            </a:r>
            <a:r>
              <a:rPr lang="en-IE" dirty="0" smtClean="0"/>
              <a:t>get_chart_1/&lt;id</a:t>
            </a:r>
            <a:r>
              <a:rPr lang="en-IE" dirty="0"/>
              <a:t>&gt;</a:t>
            </a:r>
          </a:p>
          <a:p>
            <a:pPr algn="ctr"/>
            <a:endParaRPr lang="en-IE" dirty="0"/>
          </a:p>
        </p:txBody>
      </p:sp>
      <p:sp>
        <p:nvSpPr>
          <p:cNvPr id="20" name="Line Callout 2 (Accent Bar) 19"/>
          <p:cNvSpPr/>
          <p:nvPr/>
        </p:nvSpPr>
        <p:spPr>
          <a:xfrm>
            <a:off x="6934735" y="1030340"/>
            <a:ext cx="2170740" cy="306001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37611"/>
              <a:gd name="adj6" fmla="val -4312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IE" dirty="0" smtClean="0"/>
              <a:t>/</a:t>
            </a:r>
            <a:r>
              <a:rPr lang="en-IE" dirty="0" err="1" smtClean="0"/>
              <a:t>login_user</a:t>
            </a:r>
            <a:endParaRPr lang="en-IE" dirty="0"/>
          </a:p>
          <a:p>
            <a:pPr algn="ctr"/>
            <a:endParaRPr lang="en-IE" dirty="0"/>
          </a:p>
        </p:txBody>
      </p:sp>
      <p:sp>
        <p:nvSpPr>
          <p:cNvPr id="21" name="Line Callout 2 (Accent Bar) 20"/>
          <p:cNvSpPr/>
          <p:nvPr/>
        </p:nvSpPr>
        <p:spPr>
          <a:xfrm>
            <a:off x="106295" y="3354233"/>
            <a:ext cx="2170740" cy="314732"/>
          </a:xfrm>
          <a:prstGeom prst="accentCallout2">
            <a:avLst>
              <a:gd name="adj1" fmla="val 21191"/>
              <a:gd name="adj2" fmla="val 106533"/>
              <a:gd name="adj3" fmla="val 24321"/>
              <a:gd name="adj4" fmla="val 121038"/>
              <a:gd name="adj5" fmla="val 188400"/>
              <a:gd name="adj6" fmla="val 14242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IE" dirty="0" smtClean="0"/>
              <a:t>/</a:t>
            </a:r>
            <a:r>
              <a:rPr lang="en-IE" dirty="0" err="1" smtClean="0"/>
              <a:t>get_content</a:t>
            </a:r>
            <a:r>
              <a:rPr lang="en-IE" dirty="0" smtClean="0"/>
              <a:t>/&lt;</a:t>
            </a:r>
            <a:r>
              <a:rPr lang="en-IE" dirty="0" err="1" smtClean="0"/>
              <a:t>user_id</a:t>
            </a:r>
            <a:r>
              <a:rPr lang="en-IE" dirty="0"/>
              <a:t>&gt;</a:t>
            </a:r>
          </a:p>
          <a:p>
            <a:pPr algn="ctr"/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777161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err="1" smtClean="0"/>
              <a:t>Inportant</a:t>
            </a:r>
            <a:r>
              <a:rPr lang="en-IE" dirty="0" smtClean="0"/>
              <a:t> files</a:t>
            </a:r>
            <a:endParaRPr lang="en-IE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22</a:t>
            </a:fld>
            <a:endParaRPr lang="en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6758004"/>
              </p:ext>
            </p:extLst>
          </p:nvPr>
        </p:nvGraphicFramePr>
        <p:xfrm>
          <a:off x="733450" y="1226952"/>
          <a:ext cx="3737950" cy="2987040"/>
        </p:xfrm>
        <a:graphic>
          <a:graphicData uri="http://schemas.openxmlformats.org/drawingml/2006/table">
            <a:tbl>
              <a:tblPr firstRow="1" firstCol="1" bandRow="1"/>
              <a:tblGrid>
                <a:gridCol w="3737950"/>
              </a:tblGrid>
              <a:tr h="37518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E" sz="1400" dirty="0" smtClean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│   package-</a:t>
                      </a:r>
                      <a:r>
                        <a:rPr lang="en-IE" sz="1400" dirty="0" err="1" smtClean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lock.json</a:t>
                      </a:r>
                      <a:endParaRPr lang="en-IE" sz="1400" dirty="0" smtClean="0"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E" sz="1400" dirty="0" smtClean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│   </a:t>
                      </a:r>
                      <a:r>
                        <a:rPr lang="en-IE" sz="1400" dirty="0" err="1" smtClean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package.json</a:t>
                      </a:r>
                      <a:endParaRPr lang="en-IE" sz="1400" dirty="0" smtClean="0"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E" sz="1400" dirty="0" smtClean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│   webpack.config.js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E" sz="1400" dirty="0" smtClean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│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E" sz="1400" dirty="0" smtClean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├───</a:t>
                      </a:r>
                      <a:r>
                        <a:rPr lang="en-IE" sz="1400" dirty="0" err="1" smtClean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css</a:t>
                      </a:r>
                      <a:endParaRPr lang="en-IE" sz="1400" dirty="0" smtClean="0"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E" sz="1400" dirty="0" smtClean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│       style.css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E" sz="1400" dirty="0" smtClean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│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E" sz="1400" dirty="0" smtClean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├───</a:t>
                      </a:r>
                      <a:r>
                        <a:rPr lang="en-IE" sz="1400" dirty="0" err="1" smtClean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dist</a:t>
                      </a:r>
                      <a:endParaRPr lang="en-IE" sz="1400" dirty="0" smtClean="0"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E" sz="1400" dirty="0" smtClean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│       bundle.js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E" sz="1400" dirty="0" smtClean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│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E" sz="1400" dirty="0" smtClean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└───scripts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E" sz="1400" dirty="0" smtClean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index.js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E" sz="1400" dirty="0" smtClean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Finance.js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E" sz="1400" dirty="0" smtClean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HelloWorld.js</a:t>
                      </a:r>
                    </a:p>
                  </a:txBody>
                  <a:tcPr marL="23780" marR="23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9" name="Line Callout 2 (Accent Bar) 8"/>
          <p:cNvSpPr/>
          <p:nvPr/>
        </p:nvSpPr>
        <p:spPr>
          <a:xfrm>
            <a:off x="5672971" y="1653975"/>
            <a:ext cx="2737478" cy="608347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24370"/>
              <a:gd name="adj6" fmla="val -102503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10" name="Text Placeholder 3"/>
          <p:cNvSpPr txBox="1">
            <a:spLocks/>
          </p:cNvSpPr>
          <p:nvPr/>
        </p:nvSpPr>
        <p:spPr>
          <a:xfrm>
            <a:off x="5672971" y="1644914"/>
            <a:ext cx="2737478" cy="617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00050" marR="0" lvl="0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8324A"/>
              </a:buClr>
              <a:buSzPct val="70000"/>
              <a:buFont typeface="Source Sans Pro" panose="020B0503030403020204" pitchFamily="34" charset="0"/>
              <a:buChar char="◉"/>
              <a:defRPr sz="1800" b="0" i="0" u="none" strike="noStrike" cap="none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324A"/>
              </a:buClr>
              <a:buSzPts val="1800"/>
              <a:buFont typeface="Source Sans Pro"/>
              <a:buChar char="◉"/>
              <a:defRPr sz="1800" b="0" i="0" u="none" strike="noStrike" cap="none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324A"/>
              </a:buClr>
              <a:buSzPts val="1800"/>
              <a:buFont typeface="Source Sans Pro"/>
              <a:buChar char="■"/>
              <a:defRPr sz="1800" b="0" i="0" u="none" strike="noStrike" cap="none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324A"/>
              </a:buClr>
              <a:buSzPts val="1800"/>
              <a:buFont typeface="Source Sans Pro"/>
              <a:buChar char="●"/>
              <a:defRPr sz="1800" b="0" i="0" u="none" strike="noStrike" cap="none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324A"/>
              </a:buClr>
              <a:buSzPts val="1800"/>
              <a:buFont typeface="Source Sans Pro"/>
              <a:buChar char="○"/>
              <a:defRPr sz="1800" b="0" i="0" u="none" strike="noStrike" cap="none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324A"/>
              </a:buClr>
              <a:buSzPts val="1800"/>
              <a:buFont typeface="Source Sans Pro"/>
              <a:buChar char="■"/>
              <a:defRPr sz="1800" b="0" i="0" u="none" strike="noStrike" cap="none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324A"/>
              </a:buClr>
              <a:buSzPts val="1800"/>
              <a:buFont typeface="Source Sans Pro"/>
              <a:buChar char="●"/>
              <a:defRPr sz="1800" b="0" i="0" u="none" strike="noStrike" cap="none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324A"/>
              </a:buClr>
              <a:buSzPts val="1800"/>
              <a:buFont typeface="Source Sans Pro"/>
              <a:buChar char="○"/>
              <a:defRPr sz="1800" b="0" i="0" u="none" strike="noStrike" cap="none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324A"/>
              </a:buClr>
              <a:buSzPts val="1800"/>
              <a:buFont typeface="Source Sans Pro"/>
              <a:buChar char="■"/>
              <a:defRPr sz="1800" b="0" i="0" u="none" strike="noStrike" cap="none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114300" indent="0">
              <a:buFont typeface="Source Sans Pro" panose="020B0503030403020204" pitchFamily="34" charset="0"/>
              <a:buNone/>
            </a:pPr>
            <a:r>
              <a:rPr lang="en-IE" sz="1600" dirty="0" err="1" smtClean="0">
                <a:solidFill>
                  <a:schemeClr val="bg1"/>
                </a:solidFill>
              </a:rPr>
              <a:t>Webpack</a:t>
            </a:r>
            <a:r>
              <a:rPr lang="en-IE" sz="1600" dirty="0" smtClean="0">
                <a:solidFill>
                  <a:schemeClr val="bg1"/>
                </a:solidFill>
              </a:rPr>
              <a:t> / Babel </a:t>
            </a:r>
            <a:r>
              <a:rPr lang="en-IE" sz="1600" dirty="0" err="1" smtClean="0">
                <a:solidFill>
                  <a:schemeClr val="bg1"/>
                </a:solidFill>
              </a:rPr>
              <a:t>config</a:t>
            </a:r>
            <a:endParaRPr lang="en-IE" sz="1600" dirty="0">
              <a:solidFill>
                <a:schemeClr val="bg1"/>
              </a:solidFill>
            </a:endParaRPr>
          </a:p>
        </p:txBody>
      </p:sp>
      <p:sp>
        <p:nvSpPr>
          <p:cNvPr id="13" name="Line Callout 2 (Accent Bar) 12"/>
          <p:cNvSpPr/>
          <p:nvPr/>
        </p:nvSpPr>
        <p:spPr>
          <a:xfrm>
            <a:off x="5672971" y="2525007"/>
            <a:ext cx="2737478" cy="608347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83747"/>
              <a:gd name="adj6" fmla="val -116860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14" name="Text Placeholder 3"/>
          <p:cNvSpPr txBox="1">
            <a:spLocks/>
          </p:cNvSpPr>
          <p:nvPr/>
        </p:nvSpPr>
        <p:spPr>
          <a:xfrm>
            <a:off x="5672971" y="2515946"/>
            <a:ext cx="2737478" cy="617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00050" marR="0" lvl="0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8324A"/>
              </a:buClr>
              <a:buSzPct val="70000"/>
              <a:buFont typeface="Source Sans Pro" panose="020B0503030403020204" pitchFamily="34" charset="0"/>
              <a:buChar char="◉"/>
              <a:defRPr sz="1800" b="0" i="0" u="none" strike="noStrike" cap="none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324A"/>
              </a:buClr>
              <a:buSzPts val="1800"/>
              <a:buFont typeface="Source Sans Pro"/>
              <a:buChar char="◉"/>
              <a:defRPr sz="1800" b="0" i="0" u="none" strike="noStrike" cap="none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324A"/>
              </a:buClr>
              <a:buSzPts val="1800"/>
              <a:buFont typeface="Source Sans Pro"/>
              <a:buChar char="■"/>
              <a:defRPr sz="1800" b="0" i="0" u="none" strike="noStrike" cap="none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324A"/>
              </a:buClr>
              <a:buSzPts val="1800"/>
              <a:buFont typeface="Source Sans Pro"/>
              <a:buChar char="●"/>
              <a:defRPr sz="1800" b="0" i="0" u="none" strike="noStrike" cap="none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324A"/>
              </a:buClr>
              <a:buSzPts val="1800"/>
              <a:buFont typeface="Source Sans Pro"/>
              <a:buChar char="○"/>
              <a:defRPr sz="1800" b="0" i="0" u="none" strike="noStrike" cap="none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324A"/>
              </a:buClr>
              <a:buSzPts val="1800"/>
              <a:buFont typeface="Source Sans Pro"/>
              <a:buChar char="■"/>
              <a:defRPr sz="1800" b="0" i="0" u="none" strike="noStrike" cap="none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324A"/>
              </a:buClr>
              <a:buSzPts val="1800"/>
              <a:buFont typeface="Source Sans Pro"/>
              <a:buChar char="●"/>
              <a:defRPr sz="1800" b="0" i="0" u="none" strike="noStrike" cap="none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324A"/>
              </a:buClr>
              <a:buSzPts val="1800"/>
              <a:buFont typeface="Source Sans Pro"/>
              <a:buChar char="○"/>
              <a:defRPr sz="1800" b="0" i="0" u="none" strike="noStrike" cap="none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324A"/>
              </a:buClr>
              <a:buSzPts val="1800"/>
              <a:buFont typeface="Source Sans Pro"/>
              <a:buChar char="■"/>
              <a:defRPr sz="1800" b="0" i="0" u="none" strike="noStrike" cap="none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114300" indent="0">
              <a:buFont typeface="Source Sans Pro" panose="020B0503030403020204" pitchFamily="34" charset="0"/>
              <a:buNone/>
            </a:pPr>
            <a:r>
              <a:rPr lang="en-IE" sz="1400" dirty="0" err="1" smtClean="0">
                <a:solidFill>
                  <a:schemeClr val="bg1"/>
                </a:solidFill>
              </a:rPr>
              <a:t>Webpack</a:t>
            </a:r>
            <a:r>
              <a:rPr lang="en-IE" sz="1400" dirty="0" smtClean="0">
                <a:solidFill>
                  <a:schemeClr val="bg1"/>
                </a:solidFill>
              </a:rPr>
              <a:t> / Babel output code</a:t>
            </a:r>
            <a:endParaRPr lang="en-IE" sz="1400" dirty="0">
              <a:solidFill>
                <a:schemeClr val="bg1"/>
              </a:solidFill>
            </a:endParaRPr>
          </a:p>
        </p:txBody>
      </p:sp>
      <p:sp>
        <p:nvSpPr>
          <p:cNvPr id="15" name="Line Callout 2 (Accent Bar) 14"/>
          <p:cNvSpPr/>
          <p:nvPr/>
        </p:nvSpPr>
        <p:spPr>
          <a:xfrm>
            <a:off x="5672971" y="3396039"/>
            <a:ext cx="2737478" cy="608347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82429"/>
              <a:gd name="adj6" fmla="val -103675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16" name="Text Placeholder 3"/>
          <p:cNvSpPr txBox="1">
            <a:spLocks/>
          </p:cNvSpPr>
          <p:nvPr/>
        </p:nvSpPr>
        <p:spPr>
          <a:xfrm>
            <a:off x="5672971" y="3386978"/>
            <a:ext cx="2737478" cy="617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00050" marR="0" lvl="0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8324A"/>
              </a:buClr>
              <a:buSzPct val="70000"/>
              <a:buFont typeface="Source Sans Pro" panose="020B0503030403020204" pitchFamily="34" charset="0"/>
              <a:buChar char="◉"/>
              <a:defRPr sz="1800" b="0" i="0" u="none" strike="noStrike" cap="none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324A"/>
              </a:buClr>
              <a:buSzPts val="1800"/>
              <a:buFont typeface="Source Sans Pro"/>
              <a:buChar char="◉"/>
              <a:defRPr sz="1800" b="0" i="0" u="none" strike="noStrike" cap="none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324A"/>
              </a:buClr>
              <a:buSzPts val="1800"/>
              <a:buFont typeface="Source Sans Pro"/>
              <a:buChar char="■"/>
              <a:defRPr sz="1800" b="0" i="0" u="none" strike="noStrike" cap="none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324A"/>
              </a:buClr>
              <a:buSzPts val="1800"/>
              <a:buFont typeface="Source Sans Pro"/>
              <a:buChar char="●"/>
              <a:defRPr sz="1800" b="0" i="0" u="none" strike="noStrike" cap="none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324A"/>
              </a:buClr>
              <a:buSzPts val="1800"/>
              <a:buFont typeface="Source Sans Pro"/>
              <a:buChar char="○"/>
              <a:defRPr sz="1800" b="0" i="0" u="none" strike="noStrike" cap="none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324A"/>
              </a:buClr>
              <a:buSzPts val="1800"/>
              <a:buFont typeface="Source Sans Pro"/>
              <a:buChar char="■"/>
              <a:defRPr sz="1800" b="0" i="0" u="none" strike="noStrike" cap="none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324A"/>
              </a:buClr>
              <a:buSzPts val="1800"/>
              <a:buFont typeface="Source Sans Pro"/>
              <a:buChar char="●"/>
              <a:defRPr sz="1800" b="0" i="0" u="none" strike="noStrike" cap="none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324A"/>
              </a:buClr>
              <a:buSzPts val="1800"/>
              <a:buFont typeface="Source Sans Pro"/>
              <a:buChar char="○"/>
              <a:defRPr sz="1800" b="0" i="0" u="none" strike="noStrike" cap="none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324A"/>
              </a:buClr>
              <a:buSzPts val="1800"/>
              <a:buFont typeface="Source Sans Pro"/>
              <a:buChar char="■"/>
              <a:defRPr sz="1800" b="0" i="0" u="none" strike="noStrike" cap="none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114300" indent="0">
              <a:buFont typeface="Source Sans Pro" panose="020B0503030403020204" pitchFamily="34" charset="0"/>
              <a:buNone/>
            </a:pPr>
            <a:r>
              <a:rPr lang="en-IE" sz="1400" dirty="0" smtClean="0">
                <a:solidFill>
                  <a:schemeClr val="bg1"/>
                </a:solidFill>
              </a:rPr>
              <a:t>React code</a:t>
            </a:r>
            <a:endParaRPr lang="en-IE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997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47750" y="193375"/>
            <a:ext cx="6996600" cy="715800"/>
          </a:xfrm>
        </p:spPr>
        <p:txBody>
          <a:bodyPr/>
          <a:lstStyle/>
          <a:p>
            <a:r>
              <a:rPr lang="en-IE" dirty="0" err="1" smtClean="0"/>
              <a:t>Webpack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23</a:t>
            </a:fld>
            <a:endParaRPr lang="en"/>
          </a:p>
        </p:txBody>
      </p:sp>
      <p:pic>
        <p:nvPicPr>
          <p:cNvPr id="1026" name="Picture 2" descr="Image result for webpack 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082672"/>
            <a:ext cx="7620000" cy="346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6922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Setting up Web Pack</a:t>
            </a:r>
            <a:endParaRPr lang="en-IE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 smtClean="0"/>
              <a:t>Initialise your project:</a:t>
            </a:r>
          </a:p>
          <a:p>
            <a:r>
              <a:rPr lang="en-IE" dirty="0"/>
              <a:t>Install Web Pack</a:t>
            </a:r>
          </a:p>
          <a:p>
            <a:r>
              <a:rPr lang="en-IE" dirty="0"/>
              <a:t>Install Web </a:t>
            </a:r>
            <a:r>
              <a:rPr lang="en-IE" dirty="0" smtClean="0"/>
              <a:t>Pack CLI</a:t>
            </a:r>
            <a:endParaRPr lang="en-IE" dirty="0"/>
          </a:p>
          <a:p>
            <a:endParaRPr lang="en-IE" dirty="0" smtClean="0"/>
          </a:p>
          <a:p>
            <a:r>
              <a:rPr lang="en-IE" dirty="0" err="1" smtClean="0"/>
              <a:t>npm</a:t>
            </a:r>
            <a:r>
              <a:rPr lang="en-IE" dirty="0" smtClean="0"/>
              <a:t> </a:t>
            </a:r>
            <a:r>
              <a:rPr lang="en-IE" dirty="0" err="1" smtClean="0"/>
              <a:t>init</a:t>
            </a:r>
            <a:r>
              <a:rPr lang="en-IE" dirty="0" smtClean="0"/>
              <a:t>:</a:t>
            </a:r>
          </a:p>
          <a:p>
            <a:pPr lvl="1">
              <a:buSzPct val="50000"/>
            </a:pPr>
            <a:r>
              <a:rPr lang="en-IE" dirty="0"/>
              <a:t>C</a:t>
            </a:r>
            <a:r>
              <a:rPr lang="en-IE" dirty="0" smtClean="0"/>
              <a:t>reates </a:t>
            </a:r>
            <a:r>
              <a:rPr lang="en-IE" dirty="0" err="1" smtClean="0"/>
              <a:t>package.json</a:t>
            </a:r>
            <a:endParaRPr lang="en-IE" dirty="0" smtClean="0"/>
          </a:p>
          <a:p>
            <a:r>
              <a:rPr lang="en-IE" dirty="0" smtClean="0"/>
              <a:t>webpack.config.js:</a:t>
            </a:r>
          </a:p>
          <a:p>
            <a:pPr lvl="1">
              <a:buSzPct val="50000"/>
            </a:pPr>
            <a:r>
              <a:rPr lang="en-IE" dirty="0" smtClean="0"/>
              <a:t>Project configuration</a:t>
            </a:r>
          </a:p>
          <a:p>
            <a:pPr lvl="1"/>
            <a:endParaRPr lang="en-IE" dirty="0" smtClean="0"/>
          </a:p>
          <a:p>
            <a:endParaRPr lang="en-IE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2"/>
          </p:nvPr>
        </p:nvSpPr>
        <p:spPr>
          <a:xfrm>
            <a:off x="4672562" y="3334871"/>
            <a:ext cx="3737887" cy="883878"/>
          </a:xfrm>
        </p:spPr>
        <p:txBody>
          <a:bodyPr/>
          <a:lstStyle/>
          <a:p>
            <a:pPr marL="114300" indent="0">
              <a:buNone/>
            </a:pPr>
            <a:r>
              <a:rPr lang="en-IE" dirty="0" smtClean="0"/>
              <a:t>See examples in repo</a:t>
            </a:r>
            <a:endParaRPr lang="en-I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24</a:t>
            </a:fld>
            <a:endParaRPr lang="en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6516262"/>
              </p:ext>
            </p:extLst>
          </p:nvPr>
        </p:nvGraphicFramePr>
        <p:xfrm>
          <a:off x="4672562" y="2551436"/>
          <a:ext cx="3757889" cy="332958"/>
        </p:xfrm>
        <a:graphic>
          <a:graphicData uri="http://schemas.openxmlformats.org/drawingml/2006/table">
            <a:tbl>
              <a:tblPr firstRow="1" firstCol="1" bandRow="1"/>
              <a:tblGrid>
                <a:gridCol w="3757889"/>
              </a:tblGrid>
              <a:tr h="3329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600" dirty="0" err="1" smtClean="0">
                          <a:solidFill>
                            <a:srgbClr val="FFFFFF"/>
                          </a:solidFill>
                          <a:effectLst/>
                          <a:latin typeface="Consolas" panose="020B0609020204030204" pitchFamily="49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npm</a:t>
                      </a:r>
                      <a:r>
                        <a:rPr lang="en-IE" sz="1600" dirty="0" smtClean="0">
                          <a:solidFill>
                            <a:srgbClr val="FFFFFF"/>
                          </a:solidFill>
                          <a:effectLst/>
                          <a:latin typeface="Consolas" panose="020B0609020204030204" pitchFamily="49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E" sz="1600" dirty="0" err="1" smtClean="0">
                          <a:solidFill>
                            <a:srgbClr val="FFFFFF"/>
                          </a:solidFill>
                          <a:effectLst/>
                          <a:latin typeface="Consolas" panose="020B0609020204030204" pitchFamily="49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IE" sz="1600" dirty="0" smtClean="0">
                          <a:solidFill>
                            <a:srgbClr val="FFFFFF"/>
                          </a:solidFill>
                          <a:effectLst/>
                          <a:latin typeface="Consolas" panose="020B0609020204030204" pitchFamily="49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E" sz="1600" dirty="0" err="1" smtClean="0">
                          <a:solidFill>
                            <a:srgbClr val="FFFFFF"/>
                          </a:solidFill>
                          <a:effectLst/>
                          <a:latin typeface="Consolas" panose="020B0609020204030204" pitchFamily="49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webpack</a:t>
                      </a:r>
                      <a:r>
                        <a:rPr lang="en-IE" sz="1600" dirty="0" smtClean="0">
                          <a:solidFill>
                            <a:srgbClr val="FFFFFF"/>
                          </a:solidFill>
                          <a:effectLst/>
                          <a:latin typeface="Consolas" panose="020B0609020204030204" pitchFamily="49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-cli --save-dev</a:t>
                      </a:r>
                    </a:p>
                  </a:txBody>
                  <a:tcPr marL="23780" marR="23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2757523"/>
              </p:ext>
            </p:extLst>
          </p:nvPr>
        </p:nvGraphicFramePr>
        <p:xfrm>
          <a:off x="4672562" y="1889194"/>
          <a:ext cx="3757889" cy="309400"/>
        </p:xfrm>
        <a:graphic>
          <a:graphicData uri="http://schemas.openxmlformats.org/drawingml/2006/table">
            <a:tbl>
              <a:tblPr firstRow="1" firstCol="1" bandRow="1"/>
              <a:tblGrid>
                <a:gridCol w="3757889"/>
              </a:tblGrid>
              <a:tr h="3094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600" dirty="0" err="1" smtClean="0">
                          <a:solidFill>
                            <a:srgbClr val="FFFFFF"/>
                          </a:solidFill>
                          <a:effectLst/>
                          <a:latin typeface="Consolas" panose="020B0609020204030204" pitchFamily="49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npm</a:t>
                      </a:r>
                      <a:r>
                        <a:rPr lang="en-IE" sz="1600" dirty="0" smtClean="0">
                          <a:solidFill>
                            <a:srgbClr val="FFFFFF"/>
                          </a:solidFill>
                          <a:effectLst/>
                          <a:latin typeface="Consolas" panose="020B0609020204030204" pitchFamily="49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E" sz="1600" dirty="0" err="1" smtClean="0">
                          <a:solidFill>
                            <a:srgbClr val="FFFFFF"/>
                          </a:solidFill>
                          <a:effectLst/>
                          <a:latin typeface="Consolas" panose="020B0609020204030204" pitchFamily="49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IE" sz="1600" dirty="0" smtClean="0">
                          <a:solidFill>
                            <a:srgbClr val="FFFFFF"/>
                          </a:solidFill>
                          <a:effectLst/>
                          <a:latin typeface="Consolas" panose="020B0609020204030204" pitchFamily="49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E" sz="1600" dirty="0" err="1" smtClean="0">
                          <a:solidFill>
                            <a:srgbClr val="FFFFFF"/>
                          </a:solidFill>
                          <a:effectLst/>
                          <a:latin typeface="Consolas" panose="020B0609020204030204" pitchFamily="49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webpack</a:t>
                      </a:r>
                      <a:r>
                        <a:rPr lang="en-IE" sz="1600" dirty="0" smtClean="0">
                          <a:solidFill>
                            <a:srgbClr val="FFFFFF"/>
                          </a:solidFill>
                          <a:effectLst/>
                          <a:latin typeface="Consolas" panose="020B0609020204030204" pitchFamily="49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--save-dev</a:t>
                      </a:r>
                    </a:p>
                  </a:txBody>
                  <a:tcPr marL="23780" marR="23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4875489"/>
              </p:ext>
            </p:extLst>
          </p:nvPr>
        </p:nvGraphicFramePr>
        <p:xfrm>
          <a:off x="4672562" y="1226952"/>
          <a:ext cx="3757889" cy="309400"/>
        </p:xfrm>
        <a:graphic>
          <a:graphicData uri="http://schemas.openxmlformats.org/drawingml/2006/table">
            <a:tbl>
              <a:tblPr firstRow="1" firstCol="1" bandRow="1"/>
              <a:tblGrid>
                <a:gridCol w="3757889"/>
              </a:tblGrid>
              <a:tr h="3094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600" dirty="0" err="1" smtClean="0">
                          <a:solidFill>
                            <a:srgbClr val="FFFFFF"/>
                          </a:solidFill>
                          <a:effectLst/>
                          <a:latin typeface="Consolas" panose="020B0609020204030204" pitchFamily="49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npm</a:t>
                      </a:r>
                      <a:r>
                        <a:rPr lang="en-IE" sz="1600" dirty="0" smtClean="0">
                          <a:solidFill>
                            <a:srgbClr val="FFFFFF"/>
                          </a:solidFill>
                          <a:effectLst/>
                          <a:latin typeface="Consolas" panose="020B0609020204030204" pitchFamily="49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E" sz="1600" dirty="0" err="1" smtClean="0">
                          <a:solidFill>
                            <a:srgbClr val="FFFFFF"/>
                          </a:solidFill>
                          <a:effectLst/>
                          <a:latin typeface="Consolas" panose="020B0609020204030204" pitchFamily="49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init</a:t>
                      </a:r>
                      <a:endParaRPr lang="en-I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780" marR="23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9925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Babel</a:t>
            </a:r>
            <a:endParaRPr lang="en-I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25</a:t>
            </a:fld>
            <a:endParaRPr lang="en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75" y="1366837"/>
            <a:ext cx="8858250" cy="240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33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Setting up Babel</a:t>
            </a:r>
            <a:endParaRPr lang="en-IE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 smtClean="0"/>
              <a:t>Install Babel</a:t>
            </a:r>
          </a:p>
          <a:p>
            <a:endParaRPr lang="en-IE" dirty="0" smtClean="0"/>
          </a:p>
          <a:p>
            <a:pPr marL="114300" indent="0">
              <a:buNone/>
            </a:pPr>
            <a:endParaRPr lang="en-IE" dirty="0" smtClean="0"/>
          </a:p>
          <a:p>
            <a:endParaRPr lang="en-I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26</a:t>
            </a:fld>
            <a:endParaRPr lang="en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5433199"/>
              </p:ext>
            </p:extLst>
          </p:nvPr>
        </p:nvGraphicFramePr>
        <p:xfrm>
          <a:off x="4672562" y="1226952"/>
          <a:ext cx="3757889" cy="1565529"/>
        </p:xfrm>
        <a:graphic>
          <a:graphicData uri="http://schemas.openxmlformats.org/drawingml/2006/table">
            <a:tbl>
              <a:tblPr firstRow="1" firstCol="1" bandRow="1"/>
              <a:tblGrid>
                <a:gridCol w="3757889"/>
              </a:tblGrid>
              <a:tr h="3751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600" dirty="0" err="1" smtClean="0">
                          <a:solidFill>
                            <a:srgbClr val="FFFFFF"/>
                          </a:solidFill>
                          <a:effectLst/>
                          <a:latin typeface="Consolas" panose="020B0609020204030204" pitchFamily="49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npm</a:t>
                      </a:r>
                      <a:r>
                        <a:rPr lang="en-IE" sz="1600" dirty="0" smtClean="0">
                          <a:solidFill>
                            <a:srgbClr val="FFFFFF"/>
                          </a:solidFill>
                          <a:effectLst/>
                          <a:latin typeface="Consolas" panose="020B0609020204030204" pitchFamily="49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E" sz="1600" dirty="0" err="1" smtClean="0">
                          <a:solidFill>
                            <a:srgbClr val="FFFFFF"/>
                          </a:solidFill>
                          <a:effectLst/>
                          <a:latin typeface="Consolas" panose="020B0609020204030204" pitchFamily="49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IE" sz="1600" dirty="0" smtClean="0">
                          <a:solidFill>
                            <a:srgbClr val="FFFFFF"/>
                          </a:solidFill>
                          <a:effectLst/>
                          <a:latin typeface="Consolas" panose="020B0609020204030204" pitchFamily="49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\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600" dirty="0" smtClean="0">
                          <a:solidFill>
                            <a:srgbClr val="FFFFFF"/>
                          </a:solidFill>
                          <a:effectLst/>
                          <a:latin typeface="Consolas" panose="020B0609020204030204" pitchFamily="49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@babel/core \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600" dirty="0" smtClean="0">
                          <a:solidFill>
                            <a:srgbClr val="FFFFFF"/>
                          </a:solidFill>
                          <a:effectLst/>
                          <a:latin typeface="Consolas" panose="020B0609020204030204" pitchFamily="49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babel-loader \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600" dirty="0" smtClean="0">
                          <a:solidFill>
                            <a:srgbClr val="FFFFFF"/>
                          </a:solidFill>
                          <a:effectLst/>
                          <a:latin typeface="Consolas" panose="020B0609020204030204" pitchFamily="49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@babel/</a:t>
                      </a:r>
                      <a:r>
                        <a:rPr lang="en-IE" sz="1600" dirty="0" err="1" smtClean="0">
                          <a:solidFill>
                            <a:srgbClr val="FFFFFF"/>
                          </a:solidFill>
                          <a:effectLst/>
                          <a:latin typeface="Consolas" panose="020B0609020204030204" pitchFamily="49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preset-env</a:t>
                      </a:r>
                      <a:r>
                        <a:rPr lang="en-IE" sz="1600" dirty="0" smtClean="0">
                          <a:solidFill>
                            <a:srgbClr val="FFFFFF"/>
                          </a:solidFill>
                          <a:effectLst/>
                          <a:latin typeface="Consolas" panose="020B0609020204030204" pitchFamily="49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\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600" dirty="0" smtClean="0">
                          <a:solidFill>
                            <a:srgbClr val="FFFFFF"/>
                          </a:solidFill>
                          <a:effectLst/>
                          <a:latin typeface="Consolas" panose="020B0609020204030204" pitchFamily="49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@babel/</a:t>
                      </a:r>
                      <a:r>
                        <a:rPr lang="en-IE" sz="1600" dirty="0" err="1" smtClean="0">
                          <a:solidFill>
                            <a:srgbClr val="FFFFFF"/>
                          </a:solidFill>
                          <a:effectLst/>
                          <a:latin typeface="Consolas" panose="020B0609020204030204" pitchFamily="49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preset</a:t>
                      </a:r>
                      <a:r>
                        <a:rPr lang="en-IE" sz="1600" dirty="0" smtClean="0">
                          <a:solidFill>
                            <a:srgbClr val="FFFFFF"/>
                          </a:solidFill>
                          <a:effectLst/>
                          <a:latin typeface="Consolas" panose="020B0609020204030204" pitchFamily="49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-react \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600" dirty="0" smtClean="0">
                          <a:solidFill>
                            <a:srgbClr val="FFFFFF"/>
                          </a:solidFill>
                          <a:effectLst/>
                          <a:latin typeface="Consolas" panose="020B0609020204030204" pitchFamily="49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--save-dev</a:t>
                      </a:r>
                    </a:p>
                  </a:txBody>
                  <a:tcPr marL="23780" marR="23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1714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Installing React and Victory</a:t>
            </a:r>
            <a:endParaRPr lang="en-IE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 smtClean="0"/>
              <a:t>Install React &amp; React DOM.</a:t>
            </a:r>
          </a:p>
          <a:p>
            <a:endParaRPr lang="en-IE" dirty="0" smtClean="0"/>
          </a:p>
          <a:p>
            <a:endParaRPr lang="en-IE" dirty="0"/>
          </a:p>
          <a:p>
            <a:r>
              <a:rPr lang="en-IE" dirty="0" smtClean="0"/>
              <a:t>Install Victory Chart library.</a:t>
            </a:r>
            <a:endParaRPr lang="en-I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27</a:t>
            </a:fld>
            <a:endParaRPr lang="en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0526849"/>
              </p:ext>
            </p:extLst>
          </p:nvPr>
        </p:nvGraphicFramePr>
        <p:xfrm>
          <a:off x="4672562" y="1226952"/>
          <a:ext cx="3884213" cy="375184"/>
        </p:xfrm>
        <a:graphic>
          <a:graphicData uri="http://schemas.openxmlformats.org/drawingml/2006/table">
            <a:tbl>
              <a:tblPr firstRow="1" firstCol="1" bandRow="1"/>
              <a:tblGrid>
                <a:gridCol w="3884213"/>
              </a:tblGrid>
              <a:tr h="3751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600" dirty="0" err="1" smtClean="0">
                          <a:solidFill>
                            <a:srgbClr val="FFFFFF"/>
                          </a:solidFill>
                          <a:effectLst/>
                          <a:latin typeface="Consolas" panose="020B0609020204030204" pitchFamily="49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npm</a:t>
                      </a:r>
                      <a:r>
                        <a:rPr lang="en-IE" sz="1600" dirty="0" smtClean="0">
                          <a:solidFill>
                            <a:srgbClr val="FFFFFF"/>
                          </a:solidFill>
                          <a:effectLst/>
                          <a:latin typeface="Consolas" panose="020B0609020204030204" pitchFamily="49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E" sz="1600" dirty="0" err="1" smtClean="0">
                          <a:solidFill>
                            <a:srgbClr val="FFFFFF"/>
                          </a:solidFill>
                          <a:effectLst/>
                          <a:latin typeface="Consolas" panose="020B0609020204030204" pitchFamily="49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IE" sz="1600" dirty="0" smtClean="0">
                          <a:solidFill>
                            <a:srgbClr val="FFFFFF"/>
                          </a:solidFill>
                          <a:effectLst/>
                          <a:latin typeface="Consolas" panose="020B0609020204030204" pitchFamily="49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react react-</a:t>
                      </a:r>
                      <a:r>
                        <a:rPr lang="en-IE" sz="1600" dirty="0" err="1" smtClean="0">
                          <a:solidFill>
                            <a:srgbClr val="FFFFFF"/>
                          </a:solidFill>
                          <a:effectLst/>
                          <a:latin typeface="Consolas" panose="020B0609020204030204" pitchFamily="49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dom</a:t>
                      </a:r>
                      <a:r>
                        <a:rPr lang="en-IE" sz="1600" dirty="0" smtClean="0">
                          <a:solidFill>
                            <a:srgbClr val="FFFFFF"/>
                          </a:solidFill>
                          <a:effectLst/>
                          <a:latin typeface="Consolas" panose="020B0609020204030204" pitchFamily="49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[--save-dev]</a:t>
                      </a:r>
                    </a:p>
                  </a:txBody>
                  <a:tcPr marL="23780" marR="23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2465074"/>
              </p:ext>
            </p:extLst>
          </p:nvPr>
        </p:nvGraphicFramePr>
        <p:xfrm>
          <a:off x="4672562" y="2397768"/>
          <a:ext cx="3884213" cy="375184"/>
        </p:xfrm>
        <a:graphic>
          <a:graphicData uri="http://schemas.openxmlformats.org/drawingml/2006/table">
            <a:tbl>
              <a:tblPr firstRow="1" firstCol="1" bandRow="1"/>
              <a:tblGrid>
                <a:gridCol w="3884213"/>
              </a:tblGrid>
              <a:tr h="3751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600" dirty="0" err="1" smtClean="0">
                          <a:solidFill>
                            <a:srgbClr val="FFFFFF"/>
                          </a:solidFill>
                          <a:effectLst/>
                          <a:latin typeface="Consolas" panose="020B0609020204030204" pitchFamily="49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npm</a:t>
                      </a:r>
                      <a:r>
                        <a:rPr lang="en-IE" sz="1600" dirty="0" smtClean="0">
                          <a:solidFill>
                            <a:srgbClr val="FFFFFF"/>
                          </a:solidFill>
                          <a:effectLst/>
                          <a:latin typeface="Consolas" panose="020B0609020204030204" pitchFamily="49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install victory --save-dev</a:t>
                      </a:r>
                    </a:p>
                  </a:txBody>
                  <a:tcPr marL="23780" marR="23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5455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28</a:t>
            </a:fld>
            <a:endParaRPr lang="en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Setting up </a:t>
            </a:r>
            <a:r>
              <a:rPr lang="en-IE" dirty="0" err="1" smtClean="0"/>
              <a:t>Webpack</a:t>
            </a:r>
            <a:r>
              <a:rPr lang="en-IE" dirty="0" smtClean="0"/>
              <a:t> scripts</a:t>
            </a:r>
            <a:endParaRPr lang="en-IE" dirty="0"/>
          </a:p>
        </p:txBody>
      </p:sp>
      <p:sp>
        <p:nvSpPr>
          <p:cNvPr id="4" name="TextBox 3"/>
          <p:cNvSpPr txBox="1"/>
          <p:nvPr/>
        </p:nvSpPr>
        <p:spPr>
          <a:xfrm>
            <a:off x="168885" y="111834"/>
            <a:ext cx="5964285" cy="489364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IE" sz="8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endParaRPr lang="en-IE" sz="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IE" sz="8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  <a:r>
              <a:rPr lang="en-IE" sz="800" dirty="0">
                <a:solidFill>
                  <a:srgbClr val="9CDCF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"name"</a:t>
            </a:r>
            <a:r>
              <a:rPr lang="en-IE" sz="8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en-IE" sz="800" dirty="0">
                <a:solidFill>
                  <a:srgbClr val="CE917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"flask-data-visualization"</a:t>
            </a:r>
            <a:r>
              <a:rPr lang="en-IE" sz="8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IE" sz="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IE" sz="8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  <a:r>
              <a:rPr lang="en-IE" sz="800" dirty="0">
                <a:solidFill>
                  <a:srgbClr val="9CDCF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"version"</a:t>
            </a:r>
            <a:r>
              <a:rPr lang="en-IE" sz="8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en-IE" sz="800" dirty="0">
                <a:solidFill>
                  <a:srgbClr val="CE917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"1.0.0"</a:t>
            </a:r>
            <a:r>
              <a:rPr lang="en-IE" sz="8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IE" sz="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IE" sz="7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  <a:r>
              <a:rPr lang="en-IE" sz="700" dirty="0">
                <a:solidFill>
                  <a:srgbClr val="9CDCF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"description"</a:t>
            </a:r>
            <a:r>
              <a:rPr lang="en-IE" sz="7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en-IE" sz="700" dirty="0">
                <a:solidFill>
                  <a:srgbClr val="CE917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"Example Flask application with React frontend. This app uses Victory Charts to display data visualization examples."</a:t>
            </a:r>
            <a:r>
              <a:rPr lang="en-IE" sz="7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IE" sz="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IE" sz="8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  <a:r>
              <a:rPr lang="en-IE" sz="800" dirty="0">
                <a:solidFill>
                  <a:srgbClr val="9CDCF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"main"</a:t>
            </a:r>
            <a:r>
              <a:rPr lang="en-IE" sz="8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en-IE" sz="800" dirty="0">
                <a:solidFill>
                  <a:srgbClr val="CE917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"index.js"</a:t>
            </a:r>
            <a:r>
              <a:rPr lang="en-IE" sz="8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IE" sz="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IE" sz="8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  <a:r>
              <a:rPr lang="en-IE" sz="800" dirty="0">
                <a:solidFill>
                  <a:srgbClr val="9CDCF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"scripts"</a:t>
            </a:r>
            <a:r>
              <a:rPr lang="en-IE" sz="8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: {</a:t>
            </a:r>
            <a:endParaRPr lang="en-IE" sz="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IE" sz="8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</a:t>
            </a:r>
            <a:r>
              <a:rPr lang="en-IE" sz="800" dirty="0">
                <a:solidFill>
                  <a:srgbClr val="9CDCF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"build"</a:t>
            </a:r>
            <a:r>
              <a:rPr lang="en-IE" sz="8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en-IE" sz="800" dirty="0">
                <a:solidFill>
                  <a:srgbClr val="CE917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IE" sz="800" dirty="0" err="1">
                <a:solidFill>
                  <a:srgbClr val="CE917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webpack</a:t>
            </a:r>
            <a:r>
              <a:rPr lang="en-IE" sz="800" dirty="0">
                <a:solidFill>
                  <a:srgbClr val="CE917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-p --progress --</a:t>
            </a:r>
            <a:r>
              <a:rPr lang="en-IE" sz="800" dirty="0" err="1">
                <a:solidFill>
                  <a:srgbClr val="CE917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config</a:t>
            </a:r>
            <a:r>
              <a:rPr lang="en-IE" sz="800" dirty="0">
                <a:solidFill>
                  <a:srgbClr val="CE917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webpack.config.js"</a:t>
            </a:r>
            <a:r>
              <a:rPr lang="en-IE" sz="8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IE" sz="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IE" sz="8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</a:t>
            </a:r>
            <a:r>
              <a:rPr lang="en-IE" sz="800" dirty="0">
                <a:solidFill>
                  <a:srgbClr val="9CDCF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"dev-build"</a:t>
            </a:r>
            <a:r>
              <a:rPr lang="en-IE" sz="8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en-IE" sz="800" dirty="0">
                <a:solidFill>
                  <a:srgbClr val="CE917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IE" sz="800" dirty="0" err="1">
                <a:solidFill>
                  <a:srgbClr val="CE917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webpack</a:t>
            </a:r>
            <a:r>
              <a:rPr lang="en-IE" sz="800" dirty="0">
                <a:solidFill>
                  <a:srgbClr val="CE917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--progress -d --</a:t>
            </a:r>
            <a:r>
              <a:rPr lang="en-IE" sz="800" dirty="0" err="1">
                <a:solidFill>
                  <a:srgbClr val="CE917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config</a:t>
            </a:r>
            <a:r>
              <a:rPr lang="en-IE" sz="800" dirty="0">
                <a:solidFill>
                  <a:srgbClr val="CE917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webpack.config.js"</a:t>
            </a:r>
            <a:r>
              <a:rPr lang="en-IE" sz="8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IE" sz="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IE" sz="8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</a:t>
            </a:r>
            <a:r>
              <a:rPr lang="en-IE" sz="800" dirty="0">
                <a:solidFill>
                  <a:srgbClr val="9CDCF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"watch"</a:t>
            </a:r>
            <a:r>
              <a:rPr lang="en-IE" sz="8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en-IE" sz="800" dirty="0">
                <a:solidFill>
                  <a:srgbClr val="CE917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IE" sz="800" dirty="0" err="1">
                <a:solidFill>
                  <a:srgbClr val="CE917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webpack</a:t>
            </a:r>
            <a:r>
              <a:rPr lang="en-IE" sz="800" dirty="0">
                <a:solidFill>
                  <a:srgbClr val="CE917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--progress -d --</a:t>
            </a:r>
            <a:r>
              <a:rPr lang="en-IE" sz="800" dirty="0" err="1">
                <a:solidFill>
                  <a:srgbClr val="CE917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config</a:t>
            </a:r>
            <a:r>
              <a:rPr lang="en-IE" sz="800" dirty="0">
                <a:solidFill>
                  <a:srgbClr val="CE917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webpack.config.js --watch"</a:t>
            </a:r>
            <a:endParaRPr lang="en-IE" sz="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IE" sz="8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},</a:t>
            </a:r>
            <a:endParaRPr lang="en-IE" sz="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IE" sz="8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  <a:r>
              <a:rPr lang="en-IE" sz="800" dirty="0">
                <a:solidFill>
                  <a:srgbClr val="9CDCF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"repository"</a:t>
            </a:r>
            <a:r>
              <a:rPr lang="en-IE" sz="8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: {</a:t>
            </a:r>
            <a:endParaRPr lang="en-IE" sz="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IE" sz="8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</a:t>
            </a:r>
            <a:r>
              <a:rPr lang="en-IE" sz="800" dirty="0">
                <a:solidFill>
                  <a:srgbClr val="9CDCF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"type"</a:t>
            </a:r>
            <a:r>
              <a:rPr lang="en-IE" sz="8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en-IE" sz="800" dirty="0">
                <a:solidFill>
                  <a:srgbClr val="CE917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"git"</a:t>
            </a:r>
            <a:r>
              <a:rPr lang="en-IE" sz="8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IE" sz="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IE" sz="8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</a:t>
            </a:r>
            <a:r>
              <a:rPr lang="en-IE" sz="800" dirty="0">
                <a:solidFill>
                  <a:srgbClr val="9CDCF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IE" sz="800" dirty="0" err="1">
                <a:solidFill>
                  <a:srgbClr val="9CDCF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url</a:t>
            </a:r>
            <a:r>
              <a:rPr lang="en-IE" sz="800" dirty="0">
                <a:solidFill>
                  <a:srgbClr val="9CDCF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IE" sz="8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en-IE" sz="800" dirty="0">
                <a:solidFill>
                  <a:srgbClr val="CE917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IE" sz="800" dirty="0" err="1">
                <a:solidFill>
                  <a:srgbClr val="CE917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git+https</a:t>
            </a:r>
            <a:r>
              <a:rPr lang="en-IE" sz="800" dirty="0">
                <a:solidFill>
                  <a:srgbClr val="CE917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://github.com/</a:t>
            </a:r>
            <a:r>
              <a:rPr lang="en-IE" sz="800" dirty="0" err="1">
                <a:solidFill>
                  <a:srgbClr val="CE917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AllynH</a:t>
            </a:r>
            <a:r>
              <a:rPr lang="en-IE" sz="800" dirty="0">
                <a:solidFill>
                  <a:srgbClr val="CE917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/flask-data-</a:t>
            </a:r>
            <a:r>
              <a:rPr lang="en-IE" sz="800" dirty="0" err="1">
                <a:solidFill>
                  <a:srgbClr val="CE917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visualization.git</a:t>
            </a:r>
            <a:r>
              <a:rPr lang="en-IE" sz="800" dirty="0">
                <a:solidFill>
                  <a:srgbClr val="CE917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endParaRPr lang="en-IE" sz="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IE" sz="8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},</a:t>
            </a:r>
            <a:endParaRPr lang="en-IE" sz="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IE" sz="8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  <a:r>
              <a:rPr lang="en-IE" sz="800" dirty="0">
                <a:solidFill>
                  <a:srgbClr val="9CDCF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"keywords"</a:t>
            </a:r>
            <a:r>
              <a:rPr lang="en-IE" sz="8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: [</a:t>
            </a:r>
            <a:endParaRPr lang="en-IE" sz="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IE" sz="8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</a:t>
            </a:r>
            <a:r>
              <a:rPr lang="en-IE" sz="800" dirty="0">
                <a:solidFill>
                  <a:srgbClr val="CE917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"Flask</a:t>
            </a:r>
            <a:r>
              <a:rPr lang="en-IE" sz="800" dirty="0" smtClean="0">
                <a:solidFill>
                  <a:srgbClr val="CE917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IE" sz="800" dirty="0" smtClean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IE" sz="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E" sz="800" dirty="0" smtClean="0">
                <a:solidFill>
                  <a:srgbClr val="CE917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IE" sz="800" dirty="0">
                <a:solidFill>
                  <a:srgbClr val="CE917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React</a:t>
            </a:r>
            <a:r>
              <a:rPr lang="en-IE" sz="800" dirty="0" smtClean="0">
                <a:solidFill>
                  <a:srgbClr val="CE917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IE" sz="800" dirty="0" smtClean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IE" sz="8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E" sz="800" dirty="0" smtClean="0">
                <a:solidFill>
                  <a:srgbClr val="CE917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IE" sz="800" dirty="0" err="1">
                <a:solidFill>
                  <a:srgbClr val="CE917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ReactJS</a:t>
            </a:r>
            <a:r>
              <a:rPr lang="en-IE" sz="800" dirty="0" smtClean="0">
                <a:solidFill>
                  <a:srgbClr val="CE917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IE" sz="800" dirty="0" smtClean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IE" sz="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E" sz="800" dirty="0" smtClean="0">
                <a:solidFill>
                  <a:srgbClr val="CE917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IE" sz="800" dirty="0">
                <a:solidFill>
                  <a:srgbClr val="CE917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Victory</a:t>
            </a:r>
            <a:r>
              <a:rPr lang="en-IE" sz="800" dirty="0" smtClean="0">
                <a:solidFill>
                  <a:srgbClr val="CE917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IE" sz="800" dirty="0" smtClean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E" sz="800" dirty="0" smtClean="0">
                <a:solidFill>
                  <a:srgbClr val="CE917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IE" sz="800" dirty="0">
                <a:solidFill>
                  <a:srgbClr val="CE917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Python</a:t>
            </a:r>
            <a:r>
              <a:rPr lang="en-IE" sz="800" dirty="0" smtClean="0">
                <a:solidFill>
                  <a:srgbClr val="CE917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IE" sz="800" dirty="0" smtClean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IE" sz="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E" sz="800" dirty="0" smtClean="0">
                <a:solidFill>
                  <a:srgbClr val="CE917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IE" sz="800" dirty="0" err="1">
                <a:solidFill>
                  <a:srgbClr val="CE917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Javascript</a:t>
            </a:r>
            <a:r>
              <a:rPr lang="en-IE" sz="800" dirty="0">
                <a:solidFill>
                  <a:srgbClr val="CE917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endParaRPr lang="en-IE" sz="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IE" sz="8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],</a:t>
            </a:r>
            <a:endParaRPr lang="en-IE" sz="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IE" sz="8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  <a:r>
              <a:rPr lang="en-IE" sz="800" dirty="0">
                <a:solidFill>
                  <a:srgbClr val="9CDCF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"author"</a:t>
            </a:r>
            <a:r>
              <a:rPr lang="en-IE" sz="8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en-IE" sz="800" dirty="0">
                <a:solidFill>
                  <a:srgbClr val="CE917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"Allyn Hunt"</a:t>
            </a:r>
            <a:r>
              <a:rPr lang="en-IE" sz="8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IE" sz="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IE" sz="8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  <a:r>
              <a:rPr lang="en-IE" sz="800" dirty="0">
                <a:solidFill>
                  <a:srgbClr val="9CDCF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"babel"</a:t>
            </a:r>
            <a:r>
              <a:rPr lang="en-IE" sz="8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: {</a:t>
            </a:r>
            <a:endParaRPr lang="en-IE" sz="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IE" sz="8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</a:t>
            </a:r>
            <a:r>
              <a:rPr lang="en-IE" sz="800" dirty="0">
                <a:solidFill>
                  <a:srgbClr val="9CDCF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IE" sz="800" dirty="0" err="1">
                <a:solidFill>
                  <a:srgbClr val="9CDCF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presets</a:t>
            </a:r>
            <a:r>
              <a:rPr lang="en-IE" sz="800" dirty="0">
                <a:solidFill>
                  <a:srgbClr val="9CDCF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IE" sz="8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: [</a:t>
            </a:r>
            <a:endParaRPr lang="en-IE" sz="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IE" sz="8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 </a:t>
            </a:r>
            <a:r>
              <a:rPr lang="en-IE" sz="800" dirty="0">
                <a:solidFill>
                  <a:srgbClr val="CE917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"@babel/</a:t>
            </a:r>
            <a:r>
              <a:rPr lang="en-IE" sz="800" dirty="0" err="1">
                <a:solidFill>
                  <a:srgbClr val="CE917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preset-env</a:t>
            </a:r>
            <a:r>
              <a:rPr lang="en-IE" sz="800" dirty="0">
                <a:solidFill>
                  <a:srgbClr val="CE917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IE" sz="8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IE" sz="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IE" sz="8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 </a:t>
            </a:r>
            <a:r>
              <a:rPr lang="en-IE" sz="800" dirty="0">
                <a:solidFill>
                  <a:srgbClr val="CE917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"@babel/</a:t>
            </a:r>
            <a:r>
              <a:rPr lang="en-IE" sz="800" dirty="0" err="1">
                <a:solidFill>
                  <a:srgbClr val="CE917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preset</a:t>
            </a:r>
            <a:r>
              <a:rPr lang="en-IE" sz="800" dirty="0">
                <a:solidFill>
                  <a:srgbClr val="CE917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-react"</a:t>
            </a:r>
            <a:endParaRPr lang="en-IE" sz="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IE" sz="8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]</a:t>
            </a:r>
            <a:endParaRPr lang="en-IE" sz="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IE" sz="8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},</a:t>
            </a:r>
            <a:endParaRPr lang="en-IE" sz="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IE" sz="8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  <a:r>
              <a:rPr lang="en-IE" sz="800" dirty="0">
                <a:solidFill>
                  <a:srgbClr val="9CDCF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"license"</a:t>
            </a:r>
            <a:r>
              <a:rPr lang="en-IE" sz="8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en-IE" sz="800" dirty="0">
                <a:solidFill>
                  <a:srgbClr val="CE917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"MIT"</a:t>
            </a:r>
            <a:r>
              <a:rPr lang="en-IE" sz="8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IE" sz="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IE" sz="8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  <a:r>
              <a:rPr lang="en-IE" sz="800" dirty="0">
                <a:solidFill>
                  <a:srgbClr val="9CDCF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"homepage"</a:t>
            </a:r>
            <a:r>
              <a:rPr lang="en-IE" sz="8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en-IE" sz="800" dirty="0">
                <a:solidFill>
                  <a:srgbClr val="CE917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"https://github.com/</a:t>
            </a:r>
            <a:r>
              <a:rPr lang="en-IE" sz="800" dirty="0" err="1">
                <a:solidFill>
                  <a:srgbClr val="CE917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AllynH</a:t>
            </a:r>
            <a:r>
              <a:rPr lang="en-IE" sz="800" dirty="0">
                <a:solidFill>
                  <a:srgbClr val="CE917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IE" sz="800" dirty="0" err="1">
                <a:solidFill>
                  <a:srgbClr val="CE917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flask-data-visualization#readme</a:t>
            </a:r>
            <a:r>
              <a:rPr lang="en-IE" sz="800" dirty="0">
                <a:solidFill>
                  <a:srgbClr val="CE917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IE" sz="8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IE" sz="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IE" sz="8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  <a:r>
              <a:rPr lang="en-IE" sz="800" dirty="0">
                <a:solidFill>
                  <a:srgbClr val="9CDCF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IE" sz="800" dirty="0" err="1">
                <a:solidFill>
                  <a:srgbClr val="9CDCF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devDependencies</a:t>
            </a:r>
            <a:r>
              <a:rPr lang="en-IE" sz="800" dirty="0">
                <a:solidFill>
                  <a:srgbClr val="9CDCF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IE" sz="8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: {</a:t>
            </a:r>
            <a:endParaRPr lang="en-IE" sz="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IE" sz="8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</a:t>
            </a:r>
            <a:r>
              <a:rPr lang="en-IE" sz="800" dirty="0">
                <a:solidFill>
                  <a:srgbClr val="9CDCF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"@babel/core"</a:t>
            </a:r>
            <a:r>
              <a:rPr lang="en-IE" sz="8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en-IE" sz="800" dirty="0">
                <a:solidFill>
                  <a:srgbClr val="CE917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"^7.6.3"</a:t>
            </a:r>
            <a:r>
              <a:rPr lang="en-IE" sz="8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IE" sz="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IE" sz="8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</a:t>
            </a:r>
            <a:r>
              <a:rPr lang="en-IE" sz="800" dirty="0">
                <a:solidFill>
                  <a:srgbClr val="9CDCF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"@babel/</a:t>
            </a:r>
            <a:r>
              <a:rPr lang="en-IE" sz="800" dirty="0" err="1">
                <a:solidFill>
                  <a:srgbClr val="9CDCF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preset-env</a:t>
            </a:r>
            <a:r>
              <a:rPr lang="en-IE" sz="800" dirty="0">
                <a:solidFill>
                  <a:srgbClr val="9CDCF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IE" sz="8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en-IE" sz="800" dirty="0">
                <a:solidFill>
                  <a:srgbClr val="CE917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"^7.6.3"</a:t>
            </a:r>
            <a:r>
              <a:rPr lang="en-IE" sz="8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IE" sz="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IE" sz="8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</a:t>
            </a:r>
            <a:r>
              <a:rPr lang="en-IE" sz="800" dirty="0">
                <a:solidFill>
                  <a:srgbClr val="9CDCF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"@babel/</a:t>
            </a:r>
            <a:r>
              <a:rPr lang="en-IE" sz="800" dirty="0" err="1">
                <a:solidFill>
                  <a:srgbClr val="9CDCF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preset</a:t>
            </a:r>
            <a:r>
              <a:rPr lang="en-IE" sz="800" dirty="0">
                <a:solidFill>
                  <a:srgbClr val="9CDCF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-react"</a:t>
            </a:r>
            <a:r>
              <a:rPr lang="en-IE" sz="8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en-IE" sz="800" dirty="0">
                <a:solidFill>
                  <a:srgbClr val="CE917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"^7.6.3"</a:t>
            </a:r>
            <a:r>
              <a:rPr lang="en-IE" sz="8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IE" sz="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IE" sz="8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</a:t>
            </a:r>
            <a:r>
              <a:rPr lang="en-IE" sz="800" dirty="0">
                <a:solidFill>
                  <a:srgbClr val="9CDCF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"babel-loader"</a:t>
            </a:r>
            <a:r>
              <a:rPr lang="en-IE" sz="8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en-IE" sz="800" dirty="0">
                <a:solidFill>
                  <a:srgbClr val="CE917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"^8.0.6"</a:t>
            </a:r>
            <a:r>
              <a:rPr lang="en-IE" sz="8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IE" sz="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IE" sz="8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</a:t>
            </a:r>
            <a:r>
              <a:rPr lang="en-IE" sz="800" dirty="0">
                <a:solidFill>
                  <a:srgbClr val="9CDCF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"victory"</a:t>
            </a:r>
            <a:r>
              <a:rPr lang="en-IE" sz="8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en-IE" sz="800" dirty="0">
                <a:solidFill>
                  <a:srgbClr val="CE917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"^33.1.1"</a:t>
            </a:r>
            <a:r>
              <a:rPr lang="en-IE" sz="8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IE" sz="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IE" sz="8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</a:t>
            </a:r>
            <a:r>
              <a:rPr lang="en-IE" sz="800" dirty="0">
                <a:solidFill>
                  <a:srgbClr val="9CDCF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IE" sz="800" dirty="0" err="1">
                <a:solidFill>
                  <a:srgbClr val="9CDCF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webpack</a:t>
            </a:r>
            <a:r>
              <a:rPr lang="en-IE" sz="800" dirty="0">
                <a:solidFill>
                  <a:srgbClr val="9CDCF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IE" sz="8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en-IE" sz="800" dirty="0">
                <a:solidFill>
                  <a:srgbClr val="CE917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"^4.41.0"</a:t>
            </a:r>
            <a:r>
              <a:rPr lang="en-IE" sz="8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IE" sz="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IE" sz="8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</a:t>
            </a:r>
            <a:r>
              <a:rPr lang="en-IE" sz="800" dirty="0">
                <a:solidFill>
                  <a:srgbClr val="9CDCF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IE" sz="800" dirty="0" err="1">
                <a:solidFill>
                  <a:srgbClr val="9CDCF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webpack</a:t>
            </a:r>
            <a:r>
              <a:rPr lang="en-IE" sz="800" dirty="0">
                <a:solidFill>
                  <a:srgbClr val="9CDCF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-cli"</a:t>
            </a:r>
            <a:r>
              <a:rPr lang="en-IE" sz="8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en-IE" sz="800" dirty="0">
                <a:solidFill>
                  <a:srgbClr val="CE917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"^3.3.9"</a:t>
            </a:r>
            <a:endParaRPr lang="en-IE" sz="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IE" sz="8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</a:t>
            </a:r>
            <a:r>
              <a:rPr lang="en-IE" sz="800" dirty="0">
                <a:solidFill>
                  <a:srgbClr val="9CDCF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"react"</a:t>
            </a:r>
            <a:r>
              <a:rPr lang="en-IE" sz="8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en-IE" sz="800" dirty="0">
                <a:solidFill>
                  <a:srgbClr val="CE917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"^16.9.0"</a:t>
            </a:r>
            <a:r>
              <a:rPr lang="en-IE" sz="8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IE" sz="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IE" sz="8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</a:t>
            </a:r>
            <a:r>
              <a:rPr lang="en-IE" sz="800" dirty="0">
                <a:solidFill>
                  <a:srgbClr val="9CDCF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"react-</a:t>
            </a:r>
            <a:r>
              <a:rPr lang="en-IE" sz="800" dirty="0" err="1">
                <a:solidFill>
                  <a:srgbClr val="9CDCF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dom</a:t>
            </a:r>
            <a:r>
              <a:rPr lang="en-IE" sz="800" dirty="0">
                <a:solidFill>
                  <a:srgbClr val="9CDCF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IE" sz="8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en-IE" sz="800" dirty="0">
                <a:solidFill>
                  <a:srgbClr val="CE917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"^16.9.0"</a:t>
            </a:r>
            <a:endParaRPr lang="en-IE" sz="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IE" sz="8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}</a:t>
            </a:r>
            <a:endParaRPr lang="en-IE" sz="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IE" sz="8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endParaRPr lang="en-IE" sz="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Line Callout 1 (Accent Bar) 5"/>
          <p:cNvSpPr/>
          <p:nvPr/>
        </p:nvSpPr>
        <p:spPr>
          <a:xfrm flipV="1">
            <a:off x="3732813" y="2094427"/>
            <a:ext cx="598635" cy="990014"/>
          </a:xfrm>
          <a:prstGeom prst="accentCallout1">
            <a:avLst>
              <a:gd name="adj1" fmla="val 18750"/>
              <a:gd name="adj2" fmla="val -8333"/>
              <a:gd name="adj3" fmla="val 216494"/>
              <a:gd name="adj4" fmla="val -498905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" name="TextBox 6"/>
          <p:cNvSpPr txBox="1"/>
          <p:nvPr/>
        </p:nvSpPr>
        <p:spPr>
          <a:xfrm>
            <a:off x="3808406" y="2094427"/>
            <a:ext cx="5242474" cy="99001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>
              <a:lnSpc>
                <a:spcPts val="1425"/>
              </a:lnSpc>
            </a:pPr>
            <a:r>
              <a:rPr lang="en-IE" sz="1050" dirty="0" smtClean="0">
                <a:solidFill>
                  <a:srgbClr val="9CDCF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IE" sz="1050" dirty="0">
                <a:solidFill>
                  <a:srgbClr val="9CDCF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scripts"</a:t>
            </a:r>
            <a:r>
              <a:rPr lang="en-IE" sz="105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: {</a:t>
            </a:r>
            <a:endParaRPr lang="en-IE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425"/>
              </a:lnSpc>
            </a:pPr>
            <a:r>
              <a:rPr lang="en-IE" sz="105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  <a:r>
              <a:rPr lang="en-IE" sz="1050" dirty="0">
                <a:solidFill>
                  <a:srgbClr val="9CDCF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"build"</a:t>
            </a:r>
            <a:r>
              <a:rPr lang="en-IE" sz="105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en-IE" sz="1050" dirty="0">
                <a:solidFill>
                  <a:srgbClr val="CE917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IE" sz="1050" dirty="0" err="1">
                <a:solidFill>
                  <a:srgbClr val="CE917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webpack</a:t>
            </a:r>
            <a:r>
              <a:rPr lang="en-IE" sz="1050" dirty="0">
                <a:solidFill>
                  <a:srgbClr val="CE917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-p --progress --</a:t>
            </a:r>
            <a:r>
              <a:rPr lang="en-IE" sz="1050" dirty="0" err="1">
                <a:solidFill>
                  <a:srgbClr val="CE917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config</a:t>
            </a:r>
            <a:r>
              <a:rPr lang="en-IE" sz="1050" dirty="0">
                <a:solidFill>
                  <a:srgbClr val="CE917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webpack.config.js"</a:t>
            </a:r>
            <a:r>
              <a:rPr lang="en-IE" sz="105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IE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425"/>
              </a:lnSpc>
            </a:pPr>
            <a:r>
              <a:rPr lang="en-IE" sz="105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  <a:r>
              <a:rPr lang="en-IE" sz="1050" dirty="0">
                <a:solidFill>
                  <a:srgbClr val="9CDCF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"dev-build"</a:t>
            </a:r>
            <a:r>
              <a:rPr lang="en-IE" sz="105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en-IE" sz="1050" dirty="0">
                <a:solidFill>
                  <a:srgbClr val="CE917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IE" sz="1050" dirty="0" err="1">
                <a:solidFill>
                  <a:srgbClr val="CE917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webpack</a:t>
            </a:r>
            <a:r>
              <a:rPr lang="en-IE" sz="1050" dirty="0">
                <a:solidFill>
                  <a:srgbClr val="CE917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--progress -d --</a:t>
            </a:r>
            <a:r>
              <a:rPr lang="en-IE" sz="1050" dirty="0" err="1">
                <a:solidFill>
                  <a:srgbClr val="CE917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config</a:t>
            </a:r>
            <a:r>
              <a:rPr lang="en-IE" sz="1050" dirty="0">
                <a:solidFill>
                  <a:srgbClr val="CE917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webpack.config.js"</a:t>
            </a:r>
            <a:r>
              <a:rPr lang="en-IE" sz="105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IE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425"/>
              </a:lnSpc>
            </a:pPr>
            <a:r>
              <a:rPr lang="en-IE" sz="105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  <a:r>
              <a:rPr lang="en-IE" sz="1050" dirty="0">
                <a:solidFill>
                  <a:srgbClr val="9CDCF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"watch"</a:t>
            </a:r>
            <a:r>
              <a:rPr lang="en-IE" sz="105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en-IE" sz="1050" dirty="0">
                <a:solidFill>
                  <a:srgbClr val="CE917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IE" sz="1050" dirty="0" err="1">
                <a:solidFill>
                  <a:srgbClr val="CE917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webpack</a:t>
            </a:r>
            <a:r>
              <a:rPr lang="en-IE" sz="1050" dirty="0">
                <a:solidFill>
                  <a:srgbClr val="CE917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--progress -d --</a:t>
            </a:r>
            <a:r>
              <a:rPr lang="en-IE" sz="1050" dirty="0" err="1">
                <a:solidFill>
                  <a:srgbClr val="CE917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config</a:t>
            </a:r>
            <a:r>
              <a:rPr lang="en-IE" sz="1050" dirty="0">
                <a:solidFill>
                  <a:srgbClr val="CE917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webpack.config.js --watch"</a:t>
            </a:r>
            <a:endParaRPr lang="en-IE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425"/>
              </a:lnSpc>
            </a:pPr>
            <a:r>
              <a:rPr lang="en-IE" sz="1050" dirty="0" smtClean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},</a:t>
            </a:r>
            <a:endParaRPr lang="en-IE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2517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29</a:t>
            </a:fld>
            <a:endParaRPr lang="en"/>
          </a:p>
        </p:txBody>
      </p:sp>
      <p:sp>
        <p:nvSpPr>
          <p:cNvPr id="6" name="TextBox 5"/>
          <p:cNvSpPr txBox="1"/>
          <p:nvPr/>
        </p:nvSpPr>
        <p:spPr>
          <a:xfrm>
            <a:off x="156275" y="257528"/>
            <a:ext cx="5242474" cy="475072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>
              <a:lnSpc>
                <a:spcPts val="1425"/>
              </a:lnSpc>
            </a:pPr>
            <a:r>
              <a:rPr lang="en-IE" sz="1050" dirty="0" err="1">
                <a:solidFill>
                  <a:srgbClr val="569CD6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const</a:t>
            </a:r>
            <a:r>
              <a:rPr lang="en-IE" sz="105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IE" sz="1050" dirty="0" err="1">
                <a:solidFill>
                  <a:srgbClr val="9CDCF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webpack</a:t>
            </a:r>
            <a:r>
              <a:rPr lang="en-IE" sz="105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= </a:t>
            </a:r>
            <a:r>
              <a:rPr lang="en-IE" sz="1050" dirty="0">
                <a:solidFill>
                  <a:srgbClr val="DCDCAA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require</a:t>
            </a:r>
            <a:r>
              <a:rPr lang="en-IE" sz="105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IE" sz="1050" dirty="0">
                <a:solidFill>
                  <a:srgbClr val="CE917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'</a:t>
            </a:r>
            <a:r>
              <a:rPr lang="en-IE" sz="1050" dirty="0" err="1">
                <a:solidFill>
                  <a:srgbClr val="CE917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webpack</a:t>
            </a:r>
            <a:r>
              <a:rPr lang="en-IE" sz="1050" dirty="0">
                <a:solidFill>
                  <a:srgbClr val="CE917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'</a:t>
            </a:r>
            <a:r>
              <a:rPr lang="en-IE" sz="105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en-IE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425"/>
              </a:lnSpc>
            </a:pPr>
            <a:r>
              <a:rPr lang="en-IE" sz="1050" dirty="0" err="1">
                <a:solidFill>
                  <a:srgbClr val="569CD6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const</a:t>
            </a:r>
            <a:r>
              <a:rPr lang="en-IE" sz="105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IE" sz="1050" dirty="0" err="1">
                <a:solidFill>
                  <a:srgbClr val="9CDCF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config</a:t>
            </a:r>
            <a:r>
              <a:rPr lang="en-IE" sz="105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= {</a:t>
            </a:r>
            <a:endParaRPr lang="en-IE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425"/>
              </a:lnSpc>
            </a:pPr>
            <a:r>
              <a:rPr lang="en-IE" sz="105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</a:t>
            </a:r>
            <a:r>
              <a:rPr lang="en-IE" sz="1050" dirty="0">
                <a:solidFill>
                  <a:srgbClr val="9CDCF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entry:</a:t>
            </a:r>
            <a:r>
              <a:rPr lang="en-IE" sz="105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  <a:r>
              <a:rPr lang="en-IE" sz="1050" dirty="0">
                <a:solidFill>
                  <a:srgbClr val="9CDCF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__</a:t>
            </a:r>
            <a:r>
              <a:rPr lang="en-IE" sz="1050" dirty="0" err="1">
                <a:solidFill>
                  <a:srgbClr val="9CDCF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dirname</a:t>
            </a:r>
            <a:r>
              <a:rPr lang="en-IE" sz="105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+ </a:t>
            </a:r>
            <a:r>
              <a:rPr lang="en-IE" sz="1050" dirty="0">
                <a:solidFill>
                  <a:srgbClr val="CE917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'/scripts/index.js'</a:t>
            </a:r>
            <a:r>
              <a:rPr lang="en-IE" sz="105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IE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425"/>
              </a:lnSpc>
            </a:pPr>
            <a:r>
              <a:rPr lang="en-IE" sz="105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</a:t>
            </a:r>
            <a:r>
              <a:rPr lang="en-IE" sz="1050" dirty="0">
                <a:solidFill>
                  <a:srgbClr val="9CDCF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output:</a:t>
            </a:r>
            <a:r>
              <a:rPr lang="en-IE" sz="105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{</a:t>
            </a:r>
            <a:endParaRPr lang="en-IE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425"/>
              </a:lnSpc>
            </a:pPr>
            <a:r>
              <a:rPr lang="en-IE" sz="105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   </a:t>
            </a:r>
            <a:r>
              <a:rPr lang="en-IE" sz="1050" dirty="0">
                <a:solidFill>
                  <a:srgbClr val="9CDCF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path:</a:t>
            </a:r>
            <a:r>
              <a:rPr lang="en-IE" sz="105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IE" sz="1050" dirty="0">
                <a:solidFill>
                  <a:srgbClr val="9CDCF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__</a:t>
            </a:r>
            <a:r>
              <a:rPr lang="en-IE" sz="1050" dirty="0" err="1">
                <a:solidFill>
                  <a:srgbClr val="9CDCF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dirname</a:t>
            </a:r>
            <a:r>
              <a:rPr lang="en-IE" sz="105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+ </a:t>
            </a:r>
            <a:r>
              <a:rPr lang="en-IE" sz="1050" dirty="0">
                <a:solidFill>
                  <a:srgbClr val="CE917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'/</a:t>
            </a:r>
            <a:r>
              <a:rPr lang="en-IE" sz="1050" dirty="0" err="1">
                <a:solidFill>
                  <a:srgbClr val="CE917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dist</a:t>
            </a:r>
            <a:r>
              <a:rPr lang="en-IE" sz="1050" dirty="0">
                <a:solidFill>
                  <a:srgbClr val="CE917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'</a:t>
            </a:r>
            <a:r>
              <a:rPr lang="en-IE" sz="105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IE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425"/>
              </a:lnSpc>
            </a:pPr>
            <a:r>
              <a:rPr lang="en-IE" sz="105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   </a:t>
            </a:r>
            <a:r>
              <a:rPr lang="en-IE" sz="1050" dirty="0">
                <a:solidFill>
                  <a:srgbClr val="9CDCF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filename:</a:t>
            </a:r>
            <a:r>
              <a:rPr lang="en-IE" sz="105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IE" sz="1050" dirty="0">
                <a:solidFill>
                  <a:srgbClr val="CE917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'bundle.js'</a:t>
            </a:r>
            <a:r>
              <a:rPr lang="en-IE" sz="105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IE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425"/>
              </a:lnSpc>
            </a:pPr>
            <a:r>
              <a:rPr lang="en-IE" sz="105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},</a:t>
            </a:r>
            <a:endParaRPr lang="en-IE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425"/>
              </a:lnSpc>
            </a:pPr>
            <a:r>
              <a:rPr lang="en-IE" sz="105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</a:t>
            </a:r>
            <a:r>
              <a:rPr lang="en-IE" sz="1050" dirty="0">
                <a:solidFill>
                  <a:srgbClr val="9CDCF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resolve:</a:t>
            </a:r>
            <a:r>
              <a:rPr lang="en-IE" sz="105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{</a:t>
            </a:r>
            <a:endParaRPr lang="en-IE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425"/>
              </a:lnSpc>
            </a:pPr>
            <a:r>
              <a:rPr lang="en-IE" sz="105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   </a:t>
            </a:r>
            <a:r>
              <a:rPr lang="en-IE" sz="1050" dirty="0">
                <a:solidFill>
                  <a:srgbClr val="9CDCF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extensions:</a:t>
            </a:r>
            <a:r>
              <a:rPr lang="en-IE" sz="105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[</a:t>
            </a:r>
            <a:r>
              <a:rPr lang="en-IE" sz="1050" dirty="0">
                <a:solidFill>
                  <a:srgbClr val="CE917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'.</a:t>
            </a:r>
            <a:r>
              <a:rPr lang="en-IE" sz="1050" dirty="0" err="1">
                <a:solidFill>
                  <a:srgbClr val="CE917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js</a:t>
            </a:r>
            <a:r>
              <a:rPr lang="en-IE" sz="1050" dirty="0">
                <a:solidFill>
                  <a:srgbClr val="CE917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'</a:t>
            </a:r>
            <a:r>
              <a:rPr lang="en-IE" sz="105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en-IE" sz="1050" dirty="0">
                <a:solidFill>
                  <a:srgbClr val="CE917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'.</a:t>
            </a:r>
            <a:r>
              <a:rPr lang="en-IE" sz="1050" dirty="0" err="1">
                <a:solidFill>
                  <a:srgbClr val="CE917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jsx</a:t>
            </a:r>
            <a:r>
              <a:rPr lang="en-IE" sz="1050" dirty="0">
                <a:solidFill>
                  <a:srgbClr val="CE917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'</a:t>
            </a:r>
            <a:r>
              <a:rPr lang="en-IE" sz="105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en-IE" sz="1050" dirty="0">
                <a:solidFill>
                  <a:srgbClr val="CE917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'.</a:t>
            </a:r>
            <a:r>
              <a:rPr lang="en-IE" sz="1050" dirty="0" err="1">
                <a:solidFill>
                  <a:srgbClr val="CE917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css</a:t>
            </a:r>
            <a:r>
              <a:rPr lang="en-IE" sz="1050" dirty="0">
                <a:solidFill>
                  <a:srgbClr val="CE917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'</a:t>
            </a:r>
            <a:r>
              <a:rPr lang="en-IE" sz="105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endParaRPr lang="en-IE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425"/>
              </a:lnSpc>
            </a:pPr>
            <a:r>
              <a:rPr lang="en-IE" sz="105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},</a:t>
            </a:r>
            <a:endParaRPr lang="en-IE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425"/>
              </a:lnSpc>
            </a:pPr>
            <a:r>
              <a:rPr lang="en-IE" sz="105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IE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425"/>
              </a:lnSpc>
            </a:pPr>
            <a:r>
              <a:rPr lang="en-IE" sz="105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</a:t>
            </a:r>
            <a:r>
              <a:rPr lang="en-IE" sz="1050" dirty="0">
                <a:solidFill>
                  <a:srgbClr val="9CDCF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module:</a:t>
            </a:r>
            <a:r>
              <a:rPr lang="en-IE" sz="105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{</a:t>
            </a:r>
            <a:endParaRPr lang="en-IE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425"/>
              </a:lnSpc>
            </a:pPr>
            <a:r>
              <a:rPr lang="en-IE" sz="105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   </a:t>
            </a:r>
            <a:r>
              <a:rPr lang="en-IE" sz="1050" dirty="0">
                <a:solidFill>
                  <a:srgbClr val="9CDCF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rules:</a:t>
            </a:r>
            <a:r>
              <a:rPr lang="en-IE" sz="105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[</a:t>
            </a:r>
            <a:endParaRPr lang="en-IE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425"/>
              </a:lnSpc>
            </a:pPr>
            <a:r>
              <a:rPr lang="en-IE" sz="105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       {</a:t>
            </a:r>
            <a:endParaRPr lang="en-IE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425"/>
              </a:lnSpc>
            </a:pPr>
            <a:r>
              <a:rPr lang="en-IE" sz="105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       </a:t>
            </a:r>
            <a:r>
              <a:rPr lang="en-IE" sz="1050" dirty="0">
                <a:solidFill>
                  <a:srgbClr val="9CDCF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test:</a:t>
            </a:r>
            <a:r>
              <a:rPr lang="en-IE" sz="1050" dirty="0">
                <a:solidFill>
                  <a:srgbClr val="D16969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/</a:t>
            </a:r>
            <a:r>
              <a:rPr lang="en-IE" sz="1050" dirty="0">
                <a:solidFill>
                  <a:srgbClr val="D7BA7D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\.</a:t>
            </a:r>
            <a:r>
              <a:rPr lang="en-IE" sz="1050" dirty="0">
                <a:solidFill>
                  <a:srgbClr val="CE917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IE" sz="1050" dirty="0" err="1">
                <a:solidFill>
                  <a:srgbClr val="D16969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js</a:t>
            </a:r>
            <a:r>
              <a:rPr lang="en-IE" sz="1050" dirty="0" err="1">
                <a:solidFill>
                  <a:srgbClr val="DCDCAA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IE" sz="1050" dirty="0" err="1">
                <a:solidFill>
                  <a:srgbClr val="D16969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jsx</a:t>
            </a:r>
            <a:r>
              <a:rPr lang="en-IE" sz="1050" dirty="0">
                <a:solidFill>
                  <a:srgbClr val="CE917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IE" sz="1050" dirty="0">
                <a:solidFill>
                  <a:srgbClr val="D7BA7D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IE" sz="1050" dirty="0">
                <a:solidFill>
                  <a:srgbClr val="D16969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IE" sz="105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IE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425"/>
              </a:lnSpc>
            </a:pPr>
            <a:r>
              <a:rPr lang="en-IE" sz="105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           </a:t>
            </a:r>
            <a:r>
              <a:rPr lang="en-IE" sz="1050" dirty="0">
                <a:solidFill>
                  <a:srgbClr val="9CDCF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exclude:</a:t>
            </a:r>
            <a:r>
              <a:rPr lang="en-IE" sz="1050" dirty="0">
                <a:solidFill>
                  <a:srgbClr val="D16969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/</a:t>
            </a:r>
            <a:r>
              <a:rPr lang="en-IE" sz="1050" dirty="0" err="1">
                <a:solidFill>
                  <a:srgbClr val="D16969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node_modules</a:t>
            </a:r>
            <a:r>
              <a:rPr lang="en-IE" sz="1050" dirty="0">
                <a:solidFill>
                  <a:srgbClr val="D16969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IE" sz="105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IE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425"/>
              </a:lnSpc>
            </a:pPr>
            <a:r>
              <a:rPr lang="en-IE" sz="105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           </a:t>
            </a:r>
            <a:r>
              <a:rPr lang="en-IE" sz="1050" dirty="0">
                <a:solidFill>
                  <a:srgbClr val="9CDCF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use:</a:t>
            </a:r>
            <a:r>
              <a:rPr lang="en-IE" sz="105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IE" sz="1050" dirty="0">
                <a:solidFill>
                  <a:srgbClr val="CE917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'babel-loader'</a:t>
            </a:r>
            <a:r>
              <a:rPr lang="en-IE" sz="105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</a:t>
            </a:r>
            <a:endParaRPr lang="en-IE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425"/>
              </a:lnSpc>
            </a:pPr>
            <a:r>
              <a:rPr lang="en-IE" sz="105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       },</a:t>
            </a:r>
            <a:endParaRPr lang="en-IE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425"/>
              </a:lnSpc>
            </a:pPr>
            <a:r>
              <a:rPr lang="en-IE" sz="105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       {</a:t>
            </a:r>
            <a:endParaRPr lang="en-IE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425"/>
              </a:lnSpc>
            </a:pPr>
            <a:r>
              <a:rPr lang="en-IE" sz="105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           </a:t>
            </a:r>
            <a:r>
              <a:rPr lang="en-IE" sz="1050" dirty="0">
                <a:solidFill>
                  <a:srgbClr val="9CDCF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test:</a:t>
            </a:r>
            <a:r>
              <a:rPr lang="en-IE" sz="1050" dirty="0">
                <a:solidFill>
                  <a:srgbClr val="D16969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/</a:t>
            </a:r>
            <a:r>
              <a:rPr lang="en-IE" sz="1050" dirty="0">
                <a:solidFill>
                  <a:srgbClr val="D7BA7D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\.</a:t>
            </a:r>
            <a:r>
              <a:rPr lang="en-IE" sz="1050" dirty="0">
                <a:solidFill>
                  <a:srgbClr val="CE917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IE" sz="1050" dirty="0" err="1">
                <a:solidFill>
                  <a:srgbClr val="D16969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png</a:t>
            </a:r>
            <a:r>
              <a:rPr lang="en-IE" sz="1050" dirty="0" err="1">
                <a:solidFill>
                  <a:srgbClr val="DCDCAA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IE" sz="1050" dirty="0" err="1">
                <a:solidFill>
                  <a:srgbClr val="D16969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svg</a:t>
            </a:r>
            <a:r>
              <a:rPr lang="en-IE" sz="1050" dirty="0" err="1">
                <a:solidFill>
                  <a:srgbClr val="DCDCAA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IE" sz="1050" dirty="0" err="1">
                <a:solidFill>
                  <a:srgbClr val="D16969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jpg</a:t>
            </a:r>
            <a:r>
              <a:rPr lang="en-IE" sz="1050" dirty="0" err="1">
                <a:solidFill>
                  <a:srgbClr val="DCDCAA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IE" sz="1050" dirty="0" err="1">
                <a:solidFill>
                  <a:srgbClr val="D16969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gif</a:t>
            </a:r>
            <a:r>
              <a:rPr lang="en-IE" sz="1050" dirty="0">
                <a:solidFill>
                  <a:srgbClr val="CE917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IE" sz="1050" dirty="0">
                <a:solidFill>
                  <a:srgbClr val="DCDCAA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$</a:t>
            </a:r>
            <a:r>
              <a:rPr lang="en-IE" sz="1050" dirty="0">
                <a:solidFill>
                  <a:srgbClr val="D16969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IE" sz="105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IE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425"/>
              </a:lnSpc>
            </a:pPr>
            <a:r>
              <a:rPr lang="en-IE" sz="105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           </a:t>
            </a:r>
            <a:r>
              <a:rPr lang="en-IE" sz="1050" dirty="0">
                <a:solidFill>
                  <a:srgbClr val="9CDCF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use:</a:t>
            </a:r>
            <a:r>
              <a:rPr lang="en-IE" sz="105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IE" sz="1050" dirty="0">
                <a:solidFill>
                  <a:srgbClr val="CE917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'file-loader'</a:t>
            </a:r>
            <a:endParaRPr lang="en-IE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425"/>
              </a:lnSpc>
            </a:pPr>
            <a:r>
              <a:rPr lang="en-IE" sz="105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       }           </a:t>
            </a:r>
            <a:endParaRPr lang="en-IE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425"/>
              </a:lnSpc>
            </a:pPr>
            <a:r>
              <a:rPr lang="en-IE" sz="105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   ]</a:t>
            </a:r>
            <a:endParaRPr lang="en-IE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425"/>
              </a:lnSpc>
            </a:pPr>
            <a:r>
              <a:rPr lang="en-IE" sz="105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}</a:t>
            </a:r>
            <a:endParaRPr lang="en-IE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425"/>
              </a:lnSpc>
            </a:pPr>
            <a:r>
              <a:rPr lang="en-IE" sz="105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};</a:t>
            </a:r>
            <a:endParaRPr lang="en-IE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425"/>
              </a:lnSpc>
            </a:pPr>
            <a:r>
              <a:rPr lang="en-IE" sz="1050" dirty="0" err="1">
                <a:solidFill>
                  <a:srgbClr val="4EC9B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module</a:t>
            </a:r>
            <a:r>
              <a:rPr lang="en-IE" sz="1050" dirty="0" err="1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IE" sz="1050" dirty="0" err="1">
                <a:solidFill>
                  <a:srgbClr val="4EC9B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exports</a:t>
            </a:r>
            <a:r>
              <a:rPr lang="en-IE" sz="105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= </a:t>
            </a:r>
            <a:r>
              <a:rPr lang="en-IE" sz="1050" dirty="0" err="1">
                <a:solidFill>
                  <a:srgbClr val="9CDCF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config</a:t>
            </a:r>
            <a:r>
              <a:rPr lang="en-IE" sz="105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IE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Line Callout 2 (Accent Bar) 8"/>
          <p:cNvSpPr/>
          <p:nvPr/>
        </p:nvSpPr>
        <p:spPr>
          <a:xfrm flipV="1">
            <a:off x="5739319" y="799566"/>
            <a:ext cx="2671130" cy="854768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98758"/>
              <a:gd name="adj6" fmla="val -86376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5739319" y="799568"/>
            <a:ext cx="2671130" cy="854767"/>
          </a:xfrm>
        </p:spPr>
        <p:txBody>
          <a:bodyPr/>
          <a:lstStyle/>
          <a:p>
            <a:r>
              <a:rPr lang="en-IE" sz="1600" dirty="0" smtClean="0">
                <a:solidFill>
                  <a:schemeClr val="bg1"/>
                </a:solidFill>
              </a:rPr>
              <a:t>Entry file:</a:t>
            </a:r>
          </a:p>
          <a:p>
            <a:pPr lvl="1">
              <a:buSzPct val="50000"/>
            </a:pPr>
            <a:r>
              <a:rPr lang="en-IE" sz="1600" dirty="0" smtClean="0">
                <a:solidFill>
                  <a:schemeClr val="bg1"/>
                </a:solidFill>
              </a:rPr>
              <a:t>/scripts/index.js</a:t>
            </a:r>
            <a:endParaRPr lang="en-IE" sz="1600" dirty="0">
              <a:solidFill>
                <a:schemeClr val="bg1"/>
              </a:solidFill>
            </a:endParaRPr>
          </a:p>
        </p:txBody>
      </p:sp>
      <p:sp>
        <p:nvSpPr>
          <p:cNvPr id="10" name="Line Callout 2 (Accent Bar) 9"/>
          <p:cNvSpPr/>
          <p:nvPr/>
        </p:nvSpPr>
        <p:spPr>
          <a:xfrm flipV="1">
            <a:off x="5739319" y="3610231"/>
            <a:ext cx="2671130" cy="854768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38970"/>
              <a:gd name="adj6" fmla="val -110653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11" name="Text Placeholder 3"/>
          <p:cNvSpPr txBox="1">
            <a:spLocks/>
          </p:cNvSpPr>
          <p:nvPr/>
        </p:nvSpPr>
        <p:spPr>
          <a:xfrm>
            <a:off x="5739319" y="3610233"/>
            <a:ext cx="2671130" cy="8547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00050" marR="0" lvl="0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8324A"/>
              </a:buClr>
              <a:buSzPct val="70000"/>
              <a:buFont typeface="Source Sans Pro" panose="020B0503030403020204" pitchFamily="34" charset="0"/>
              <a:buChar char="◉"/>
              <a:defRPr sz="1800" b="0" i="0" u="none" strike="noStrike" cap="none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324A"/>
              </a:buClr>
              <a:buSzPts val="1800"/>
              <a:buFont typeface="Source Sans Pro"/>
              <a:buChar char="◉"/>
              <a:defRPr sz="1800" b="0" i="0" u="none" strike="noStrike" cap="none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324A"/>
              </a:buClr>
              <a:buSzPts val="1800"/>
              <a:buFont typeface="Source Sans Pro"/>
              <a:buChar char="■"/>
              <a:defRPr sz="1800" b="0" i="0" u="none" strike="noStrike" cap="none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324A"/>
              </a:buClr>
              <a:buSzPts val="1800"/>
              <a:buFont typeface="Source Sans Pro"/>
              <a:buChar char="●"/>
              <a:defRPr sz="1800" b="0" i="0" u="none" strike="noStrike" cap="none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324A"/>
              </a:buClr>
              <a:buSzPts val="1800"/>
              <a:buFont typeface="Source Sans Pro"/>
              <a:buChar char="○"/>
              <a:defRPr sz="1800" b="0" i="0" u="none" strike="noStrike" cap="none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324A"/>
              </a:buClr>
              <a:buSzPts val="1800"/>
              <a:buFont typeface="Source Sans Pro"/>
              <a:buChar char="■"/>
              <a:defRPr sz="1800" b="0" i="0" u="none" strike="noStrike" cap="none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324A"/>
              </a:buClr>
              <a:buSzPts val="1800"/>
              <a:buFont typeface="Source Sans Pro"/>
              <a:buChar char="●"/>
              <a:defRPr sz="1800" b="0" i="0" u="none" strike="noStrike" cap="none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324A"/>
              </a:buClr>
              <a:buSzPts val="1800"/>
              <a:buFont typeface="Source Sans Pro"/>
              <a:buChar char="○"/>
              <a:defRPr sz="1800" b="0" i="0" u="none" strike="noStrike" cap="none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324A"/>
              </a:buClr>
              <a:buSzPts val="1800"/>
              <a:buFont typeface="Source Sans Pro"/>
              <a:buChar char="■"/>
              <a:defRPr sz="1800" b="0" i="0" u="none" strike="noStrike" cap="none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r>
              <a:rPr lang="en-IE" sz="1600" dirty="0">
                <a:solidFill>
                  <a:schemeClr val="bg1"/>
                </a:solidFill>
              </a:rPr>
              <a:t>For .</a:t>
            </a:r>
            <a:r>
              <a:rPr lang="en-IE" sz="1600" dirty="0" err="1">
                <a:solidFill>
                  <a:schemeClr val="bg1"/>
                </a:solidFill>
              </a:rPr>
              <a:t>js</a:t>
            </a:r>
            <a:r>
              <a:rPr lang="en-IE" sz="1600" dirty="0">
                <a:solidFill>
                  <a:schemeClr val="bg1"/>
                </a:solidFill>
              </a:rPr>
              <a:t> / .</a:t>
            </a:r>
            <a:r>
              <a:rPr lang="en-IE" sz="1600" dirty="0" err="1">
                <a:solidFill>
                  <a:schemeClr val="bg1"/>
                </a:solidFill>
              </a:rPr>
              <a:t>jsx</a:t>
            </a:r>
            <a:r>
              <a:rPr lang="en-IE" sz="1600" dirty="0">
                <a:solidFill>
                  <a:schemeClr val="bg1"/>
                </a:solidFill>
              </a:rPr>
              <a:t> files</a:t>
            </a:r>
          </a:p>
          <a:p>
            <a:pPr lvl="1">
              <a:buSzPct val="50000"/>
            </a:pPr>
            <a:r>
              <a:rPr lang="en-IE" sz="1600" dirty="0">
                <a:solidFill>
                  <a:schemeClr val="bg1"/>
                </a:solidFill>
              </a:rPr>
              <a:t>Use babel-loader</a:t>
            </a:r>
          </a:p>
        </p:txBody>
      </p:sp>
      <p:sp>
        <p:nvSpPr>
          <p:cNvPr id="12" name="Line Callout 2 (Accent Bar) 11"/>
          <p:cNvSpPr/>
          <p:nvPr/>
        </p:nvSpPr>
        <p:spPr>
          <a:xfrm flipV="1">
            <a:off x="5739319" y="2204897"/>
            <a:ext cx="2671130" cy="854768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95113"/>
              <a:gd name="adj6" fmla="val -123279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13" name="Text Placeholder 3"/>
          <p:cNvSpPr txBox="1">
            <a:spLocks/>
          </p:cNvSpPr>
          <p:nvPr/>
        </p:nvSpPr>
        <p:spPr>
          <a:xfrm>
            <a:off x="5739319" y="2204899"/>
            <a:ext cx="2671130" cy="8547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00050" marR="0" lvl="0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8324A"/>
              </a:buClr>
              <a:buSzPct val="70000"/>
              <a:buFont typeface="Source Sans Pro" panose="020B0503030403020204" pitchFamily="34" charset="0"/>
              <a:buChar char="◉"/>
              <a:defRPr sz="1800" b="0" i="0" u="none" strike="noStrike" cap="none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324A"/>
              </a:buClr>
              <a:buSzPts val="1800"/>
              <a:buFont typeface="Source Sans Pro"/>
              <a:buChar char="◉"/>
              <a:defRPr sz="1800" b="0" i="0" u="none" strike="noStrike" cap="none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324A"/>
              </a:buClr>
              <a:buSzPts val="1800"/>
              <a:buFont typeface="Source Sans Pro"/>
              <a:buChar char="■"/>
              <a:defRPr sz="1800" b="0" i="0" u="none" strike="noStrike" cap="none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324A"/>
              </a:buClr>
              <a:buSzPts val="1800"/>
              <a:buFont typeface="Source Sans Pro"/>
              <a:buChar char="●"/>
              <a:defRPr sz="1800" b="0" i="0" u="none" strike="noStrike" cap="none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324A"/>
              </a:buClr>
              <a:buSzPts val="1800"/>
              <a:buFont typeface="Source Sans Pro"/>
              <a:buChar char="○"/>
              <a:defRPr sz="1800" b="0" i="0" u="none" strike="noStrike" cap="none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324A"/>
              </a:buClr>
              <a:buSzPts val="1800"/>
              <a:buFont typeface="Source Sans Pro"/>
              <a:buChar char="■"/>
              <a:defRPr sz="1800" b="0" i="0" u="none" strike="noStrike" cap="none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324A"/>
              </a:buClr>
              <a:buSzPts val="1800"/>
              <a:buFont typeface="Source Sans Pro"/>
              <a:buChar char="●"/>
              <a:defRPr sz="1800" b="0" i="0" u="none" strike="noStrike" cap="none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324A"/>
              </a:buClr>
              <a:buSzPts val="1800"/>
              <a:buFont typeface="Source Sans Pro"/>
              <a:buChar char="○"/>
              <a:defRPr sz="1800" b="0" i="0" u="none" strike="noStrike" cap="none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324A"/>
              </a:buClr>
              <a:buSzPts val="1800"/>
              <a:buFont typeface="Source Sans Pro"/>
              <a:buChar char="■"/>
              <a:defRPr sz="1800" b="0" i="0" u="none" strike="noStrike" cap="none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r>
              <a:rPr lang="en-IE" sz="1600" smtClean="0">
                <a:solidFill>
                  <a:schemeClr val="bg1"/>
                </a:solidFill>
              </a:rPr>
              <a:t>bundle.js</a:t>
            </a:r>
          </a:p>
          <a:p>
            <a:pPr lvl="1">
              <a:buSzPct val="50000"/>
            </a:pPr>
            <a:r>
              <a:rPr lang="en-IE" sz="1600" smtClean="0">
                <a:solidFill>
                  <a:schemeClr val="bg1"/>
                </a:solidFill>
              </a:rPr>
              <a:t>In /dist folder</a:t>
            </a:r>
            <a:endParaRPr lang="en-IE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660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Previous work</a:t>
            </a:r>
            <a:endParaRPr lang="en-IE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1131500" y="3489030"/>
            <a:ext cx="3339900" cy="604738"/>
          </a:xfrm>
        </p:spPr>
        <p:txBody>
          <a:bodyPr/>
          <a:lstStyle/>
          <a:p>
            <a:pPr marL="114300" indent="0">
              <a:buNone/>
            </a:pPr>
            <a:r>
              <a:rPr lang="en-IE" sz="1600" dirty="0" err="1"/>
              <a:t>PyCon</a:t>
            </a:r>
            <a:r>
              <a:rPr lang="en-IE" sz="1600" dirty="0"/>
              <a:t> UK 2017: </a:t>
            </a:r>
          </a:p>
          <a:p>
            <a:pPr marL="114300" indent="0">
              <a:buNone/>
            </a:pPr>
            <a:r>
              <a:rPr lang="en-IE" sz="1600" dirty="0"/>
              <a:t>Destiny Vault Raider </a:t>
            </a:r>
            <a:r>
              <a:rPr lang="en-IE" sz="1600" dirty="0" smtClean="0"/>
              <a:t>app</a:t>
            </a:r>
            <a:endParaRPr lang="en-IE" sz="16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2"/>
          </p:nvPr>
        </p:nvSpPr>
        <p:spPr>
          <a:xfrm>
            <a:off x="4672563" y="3489030"/>
            <a:ext cx="3339900" cy="604737"/>
          </a:xfrm>
        </p:spPr>
        <p:txBody>
          <a:bodyPr/>
          <a:lstStyle/>
          <a:p>
            <a:pPr marL="114300" indent="0">
              <a:buNone/>
            </a:pPr>
            <a:r>
              <a:rPr lang="en-US" sz="1600" dirty="0" err="1"/>
              <a:t>PyCon</a:t>
            </a:r>
            <a:r>
              <a:rPr lang="en-US" sz="1600" dirty="0"/>
              <a:t> Ireland 2018:</a:t>
            </a:r>
          </a:p>
          <a:p>
            <a:pPr marL="114300" indent="0">
              <a:buNone/>
            </a:pPr>
            <a:r>
              <a:rPr lang="en-US" sz="1600" dirty="0"/>
              <a:t>Python, Flask, Celery and React.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</a:t>
            </a:fld>
            <a:endParaRPr lang="en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4517" y="1296404"/>
            <a:ext cx="2673866" cy="2065867"/>
          </a:xfrm>
          <a:prstGeom prst="rect">
            <a:avLst/>
          </a:prstGeom>
        </p:spPr>
      </p:pic>
      <p:pic>
        <p:nvPicPr>
          <p:cNvPr id="9" name="Picture 2" descr="Flask application with Redis and Celery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7592" y="1296404"/>
            <a:ext cx="2389843" cy="2061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0640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30</a:t>
            </a:fld>
            <a:endParaRPr lang="en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0656383"/>
              </p:ext>
            </p:extLst>
          </p:nvPr>
        </p:nvGraphicFramePr>
        <p:xfrm>
          <a:off x="1838199" y="108910"/>
          <a:ext cx="5467603" cy="4989449"/>
        </p:xfrm>
        <a:graphic>
          <a:graphicData uri="http://schemas.openxmlformats.org/drawingml/2006/table">
            <a:tbl>
              <a:tblPr firstRow="1" firstCol="1" bandRow="1"/>
              <a:tblGrid>
                <a:gridCol w="5467603"/>
              </a:tblGrid>
              <a:tr h="48626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900" dirty="0">
                          <a:solidFill>
                            <a:srgbClr val="FFFFFF"/>
                          </a:solidFill>
                          <a:effectLst/>
                          <a:latin typeface="Consolas" panose="020B0609020204030204" pitchFamily="49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&gt; </a:t>
                      </a:r>
                      <a:r>
                        <a:rPr lang="en-IE" sz="900" dirty="0" err="1">
                          <a:solidFill>
                            <a:srgbClr val="FFFFFF"/>
                          </a:solidFill>
                          <a:effectLst/>
                          <a:latin typeface="Consolas" panose="020B0609020204030204" pitchFamily="49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webpack</a:t>
                      </a:r>
                      <a:r>
                        <a:rPr lang="en-IE" sz="900" dirty="0">
                          <a:solidFill>
                            <a:srgbClr val="FFFFFF"/>
                          </a:solidFill>
                          <a:effectLst/>
                          <a:latin typeface="Consolas" panose="020B0609020204030204" pitchFamily="49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--help</a:t>
                      </a:r>
                      <a:endParaRPr lang="en-I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900" dirty="0" err="1">
                          <a:solidFill>
                            <a:srgbClr val="FFFFFF"/>
                          </a:solidFill>
                          <a:effectLst/>
                          <a:latin typeface="Consolas" panose="020B0609020204030204" pitchFamily="49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webpack</a:t>
                      </a:r>
                      <a:r>
                        <a:rPr lang="en-IE" sz="900" dirty="0">
                          <a:solidFill>
                            <a:srgbClr val="FFFFFF"/>
                          </a:solidFill>
                          <a:effectLst/>
                          <a:latin typeface="Consolas" panose="020B0609020204030204" pitchFamily="49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-cli 3.3.9</a:t>
                      </a:r>
                      <a:endParaRPr lang="en-I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900" dirty="0">
                          <a:solidFill>
                            <a:srgbClr val="FFFFFF"/>
                          </a:solidFill>
                          <a:effectLst/>
                          <a:latin typeface="Consolas" panose="020B0609020204030204" pitchFamily="49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900" dirty="0">
                          <a:solidFill>
                            <a:srgbClr val="FFFFFF"/>
                          </a:solidFill>
                          <a:effectLst/>
                          <a:latin typeface="Consolas" panose="020B0609020204030204" pitchFamily="49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Usage: </a:t>
                      </a:r>
                      <a:r>
                        <a:rPr lang="en-IE" sz="900" dirty="0" err="1">
                          <a:solidFill>
                            <a:srgbClr val="FFFFFF"/>
                          </a:solidFill>
                          <a:effectLst/>
                          <a:latin typeface="Consolas" panose="020B0609020204030204" pitchFamily="49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webpack</a:t>
                      </a:r>
                      <a:r>
                        <a:rPr lang="en-IE" sz="900" dirty="0">
                          <a:solidFill>
                            <a:srgbClr val="FFFFFF"/>
                          </a:solidFill>
                          <a:effectLst/>
                          <a:latin typeface="Consolas" panose="020B0609020204030204" pitchFamily="49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-cli [options]</a:t>
                      </a:r>
                      <a:endParaRPr lang="en-I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900" dirty="0">
                          <a:solidFill>
                            <a:srgbClr val="FFFFFF"/>
                          </a:solidFill>
                          <a:effectLst/>
                          <a:latin typeface="Consolas" panose="020B0609020204030204" pitchFamily="49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</a:t>
                      </a:r>
                      <a:r>
                        <a:rPr lang="en-IE" sz="900" dirty="0" err="1">
                          <a:solidFill>
                            <a:srgbClr val="FFFFFF"/>
                          </a:solidFill>
                          <a:effectLst/>
                          <a:latin typeface="Consolas" panose="020B0609020204030204" pitchFamily="49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webpack</a:t>
                      </a:r>
                      <a:r>
                        <a:rPr lang="en-IE" sz="900" dirty="0">
                          <a:solidFill>
                            <a:srgbClr val="FFFFFF"/>
                          </a:solidFill>
                          <a:effectLst/>
                          <a:latin typeface="Consolas" panose="020B0609020204030204" pitchFamily="49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-cli [options] --entry &lt;entry&gt; --output &lt;output&gt;</a:t>
                      </a:r>
                      <a:endParaRPr lang="en-I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900" dirty="0">
                          <a:solidFill>
                            <a:srgbClr val="FFFFFF"/>
                          </a:solidFill>
                          <a:effectLst/>
                          <a:latin typeface="Consolas" panose="020B0609020204030204" pitchFamily="49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</a:t>
                      </a:r>
                      <a:r>
                        <a:rPr lang="en-IE" sz="900" dirty="0" err="1">
                          <a:solidFill>
                            <a:srgbClr val="FFFFFF"/>
                          </a:solidFill>
                          <a:effectLst/>
                          <a:latin typeface="Consolas" panose="020B0609020204030204" pitchFamily="49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webpack</a:t>
                      </a:r>
                      <a:r>
                        <a:rPr lang="en-IE" sz="900" dirty="0">
                          <a:solidFill>
                            <a:srgbClr val="FFFFFF"/>
                          </a:solidFill>
                          <a:effectLst/>
                          <a:latin typeface="Consolas" panose="020B0609020204030204" pitchFamily="49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-cli [options] &lt;entries...&gt; --output &lt;output&gt;</a:t>
                      </a:r>
                      <a:endParaRPr lang="en-I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900" dirty="0">
                          <a:solidFill>
                            <a:srgbClr val="FFFFFF"/>
                          </a:solidFill>
                          <a:effectLst/>
                          <a:latin typeface="Consolas" panose="020B0609020204030204" pitchFamily="49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</a:t>
                      </a:r>
                      <a:r>
                        <a:rPr lang="en-IE" sz="900" dirty="0" err="1">
                          <a:solidFill>
                            <a:srgbClr val="FFFFFF"/>
                          </a:solidFill>
                          <a:effectLst/>
                          <a:latin typeface="Consolas" panose="020B0609020204030204" pitchFamily="49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webpack</a:t>
                      </a:r>
                      <a:r>
                        <a:rPr lang="en-IE" sz="900" dirty="0">
                          <a:solidFill>
                            <a:srgbClr val="FFFFFF"/>
                          </a:solidFill>
                          <a:effectLst/>
                          <a:latin typeface="Consolas" panose="020B0609020204030204" pitchFamily="49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-cli &lt;command&gt; [options]</a:t>
                      </a:r>
                      <a:endParaRPr lang="en-I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900" dirty="0">
                          <a:solidFill>
                            <a:srgbClr val="FFFFFF"/>
                          </a:solidFill>
                          <a:effectLst/>
                          <a:latin typeface="Consolas" panose="020B0609020204030204" pitchFamily="49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900" dirty="0">
                          <a:solidFill>
                            <a:srgbClr val="FFFFFF"/>
                          </a:solidFill>
                          <a:effectLst/>
                          <a:latin typeface="Consolas" panose="020B0609020204030204" pitchFamily="49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For more information, see https://webpack.js.org/api/cli/.</a:t>
                      </a:r>
                      <a:endParaRPr lang="en-I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900" dirty="0">
                          <a:solidFill>
                            <a:srgbClr val="FFFFFF"/>
                          </a:solidFill>
                          <a:effectLst/>
                          <a:latin typeface="Consolas" panose="020B0609020204030204" pitchFamily="49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900" dirty="0" err="1">
                          <a:solidFill>
                            <a:srgbClr val="FFFFFF"/>
                          </a:solidFill>
                          <a:effectLst/>
                          <a:latin typeface="Consolas" panose="020B0609020204030204" pitchFamily="49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Config</a:t>
                      </a:r>
                      <a:r>
                        <a:rPr lang="en-IE" sz="900" dirty="0">
                          <a:solidFill>
                            <a:srgbClr val="FFFFFF"/>
                          </a:solidFill>
                          <a:effectLst/>
                          <a:latin typeface="Consolas" panose="020B0609020204030204" pitchFamily="49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options:</a:t>
                      </a:r>
                      <a:endParaRPr lang="en-I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900" dirty="0">
                          <a:solidFill>
                            <a:srgbClr val="FFFFFF"/>
                          </a:solidFill>
                          <a:effectLst/>
                          <a:latin typeface="Consolas" panose="020B0609020204030204" pitchFamily="49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--</a:t>
                      </a:r>
                      <a:r>
                        <a:rPr lang="en-IE" sz="900" dirty="0" err="1">
                          <a:solidFill>
                            <a:srgbClr val="FFFFFF"/>
                          </a:solidFill>
                          <a:effectLst/>
                          <a:latin typeface="Consolas" panose="020B0609020204030204" pitchFamily="49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config</a:t>
                      </a:r>
                      <a:r>
                        <a:rPr lang="en-IE" sz="900" dirty="0">
                          <a:solidFill>
                            <a:srgbClr val="FFFFFF"/>
                          </a:solidFill>
                          <a:effectLst/>
                          <a:latin typeface="Consolas" panose="020B0609020204030204" pitchFamily="49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     Path to the </a:t>
                      </a:r>
                      <a:r>
                        <a:rPr lang="en-IE" sz="900" dirty="0" err="1">
                          <a:solidFill>
                            <a:srgbClr val="FFFFFF"/>
                          </a:solidFill>
                          <a:effectLst/>
                          <a:latin typeface="Consolas" panose="020B0609020204030204" pitchFamily="49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config</a:t>
                      </a:r>
                      <a:r>
                        <a:rPr lang="en-IE" sz="900" dirty="0">
                          <a:solidFill>
                            <a:srgbClr val="FFFFFF"/>
                          </a:solidFill>
                          <a:effectLst/>
                          <a:latin typeface="Consolas" panose="020B0609020204030204" pitchFamily="49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file</a:t>
                      </a:r>
                      <a:endParaRPr lang="en-I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900" dirty="0">
                          <a:solidFill>
                            <a:srgbClr val="FFFFFF"/>
                          </a:solidFill>
                          <a:effectLst/>
                          <a:latin typeface="Consolas" panose="020B0609020204030204" pitchFamily="49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               [string] [default: webpack.config.js or webpackfile.js]</a:t>
                      </a:r>
                      <a:endParaRPr lang="en-I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900" dirty="0">
                          <a:solidFill>
                            <a:srgbClr val="FFFFFF"/>
                          </a:solidFill>
                          <a:effectLst/>
                          <a:latin typeface="Consolas" panose="020B0609020204030204" pitchFamily="49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--</a:t>
                      </a:r>
                      <a:r>
                        <a:rPr lang="en-IE" sz="900" dirty="0" err="1">
                          <a:solidFill>
                            <a:srgbClr val="FFFFFF"/>
                          </a:solidFill>
                          <a:effectLst/>
                          <a:latin typeface="Consolas" panose="020B0609020204030204" pitchFamily="49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config</a:t>
                      </a:r>
                      <a:r>
                        <a:rPr lang="en-IE" sz="900" dirty="0">
                          <a:solidFill>
                            <a:srgbClr val="FFFFFF"/>
                          </a:solidFill>
                          <a:effectLst/>
                          <a:latin typeface="Consolas" panose="020B0609020204030204" pitchFamily="49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-register, -r  Preload one or more modules before loading the </a:t>
                      </a:r>
                      <a:r>
                        <a:rPr lang="en-IE" sz="900" dirty="0" err="1">
                          <a:solidFill>
                            <a:srgbClr val="FFFFFF"/>
                          </a:solidFill>
                          <a:effectLst/>
                          <a:latin typeface="Consolas" panose="020B0609020204030204" pitchFamily="49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webpack</a:t>
                      </a:r>
                      <a:endParaRPr lang="en-I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900" dirty="0">
                          <a:solidFill>
                            <a:srgbClr val="FFFFFF"/>
                          </a:solidFill>
                          <a:effectLst/>
                          <a:latin typeface="Consolas" panose="020B0609020204030204" pitchFamily="49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               configuration      [array] [default: module id or path]</a:t>
                      </a:r>
                      <a:endParaRPr lang="en-I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900" dirty="0">
                          <a:solidFill>
                            <a:srgbClr val="FFFFFF"/>
                          </a:solidFill>
                          <a:effectLst/>
                          <a:latin typeface="Consolas" panose="020B0609020204030204" pitchFamily="49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--</a:t>
                      </a:r>
                      <a:r>
                        <a:rPr lang="en-IE" sz="900" dirty="0" err="1">
                          <a:solidFill>
                            <a:srgbClr val="FFFFFF"/>
                          </a:solidFill>
                          <a:effectLst/>
                          <a:latin typeface="Consolas" panose="020B0609020204030204" pitchFamily="49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config</a:t>
                      </a:r>
                      <a:r>
                        <a:rPr lang="en-IE" sz="900" dirty="0">
                          <a:solidFill>
                            <a:srgbClr val="FFFFFF"/>
                          </a:solidFill>
                          <a:effectLst/>
                          <a:latin typeface="Consolas" panose="020B0609020204030204" pitchFamily="49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-name          </a:t>
                      </a:r>
                      <a:r>
                        <a:rPr lang="en-IE" sz="900" dirty="0" err="1">
                          <a:solidFill>
                            <a:srgbClr val="FFFFFF"/>
                          </a:solidFill>
                          <a:effectLst/>
                          <a:latin typeface="Consolas" panose="020B0609020204030204" pitchFamily="49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Name</a:t>
                      </a:r>
                      <a:r>
                        <a:rPr lang="en-IE" sz="900" dirty="0">
                          <a:solidFill>
                            <a:srgbClr val="FFFFFF"/>
                          </a:solidFill>
                          <a:effectLst/>
                          <a:latin typeface="Consolas" panose="020B0609020204030204" pitchFamily="49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of the </a:t>
                      </a:r>
                      <a:r>
                        <a:rPr lang="en-IE" sz="900" dirty="0" err="1">
                          <a:solidFill>
                            <a:srgbClr val="FFFFFF"/>
                          </a:solidFill>
                          <a:effectLst/>
                          <a:latin typeface="Consolas" panose="020B0609020204030204" pitchFamily="49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config</a:t>
                      </a:r>
                      <a:r>
                        <a:rPr lang="en-IE" sz="900" dirty="0">
                          <a:solidFill>
                            <a:srgbClr val="FFFFFF"/>
                          </a:solidFill>
                          <a:effectLst/>
                          <a:latin typeface="Consolas" panose="020B0609020204030204" pitchFamily="49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to use                      [string]</a:t>
                      </a:r>
                      <a:endParaRPr lang="en-I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900" dirty="0">
                          <a:solidFill>
                            <a:srgbClr val="FFFFFF"/>
                          </a:solidFill>
                          <a:effectLst/>
                          <a:latin typeface="Consolas" panose="020B0609020204030204" pitchFamily="49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--</a:t>
                      </a:r>
                      <a:r>
                        <a:rPr lang="en-IE" sz="900" dirty="0" err="1">
                          <a:solidFill>
                            <a:srgbClr val="FFFFFF"/>
                          </a:solidFill>
                          <a:effectLst/>
                          <a:latin typeface="Consolas" panose="020B0609020204030204" pitchFamily="49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env</a:t>
                      </a:r>
                      <a:r>
                        <a:rPr lang="en-IE" sz="900" dirty="0">
                          <a:solidFill>
                            <a:srgbClr val="FFFFFF"/>
                          </a:solidFill>
                          <a:effectLst/>
                          <a:latin typeface="Consolas" panose="020B0609020204030204" pitchFamily="49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        Environment passed to the </a:t>
                      </a:r>
                      <a:r>
                        <a:rPr lang="en-IE" sz="900" dirty="0" err="1">
                          <a:solidFill>
                            <a:srgbClr val="FFFFFF"/>
                          </a:solidFill>
                          <a:effectLst/>
                          <a:latin typeface="Consolas" panose="020B0609020204030204" pitchFamily="49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config</a:t>
                      </a:r>
                      <a:r>
                        <a:rPr lang="en-IE" sz="900" dirty="0">
                          <a:solidFill>
                            <a:srgbClr val="FFFFFF"/>
                          </a:solidFill>
                          <a:effectLst/>
                          <a:latin typeface="Consolas" panose="020B0609020204030204" pitchFamily="49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when it is a function</a:t>
                      </a:r>
                      <a:endParaRPr lang="en-I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900" dirty="0">
                          <a:solidFill>
                            <a:srgbClr val="FFFFFF"/>
                          </a:solidFill>
                          <a:effectLst/>
                          <a:latin typeface="Consolas" panose="020B0609020204030204" pitchFamily="49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--mode                 Enable production optimizations or development hints.</a:t>
                      </a:r>
                      <a:endParaRPr lang="en-I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900" dirty="0">
                          <a:solidFill>
                            <a:srgbClr val="FFFFFF"/>
                          </a:solidFill>
                          <a:effectLst/>
                          <a:latin typeface="Consolas" panose="020B0609020204030204" pitchFamily="49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                        [choices: "development", "production", "none"]</a:t>
                      </a:r>
                      <a:endParaRPr lang="en-I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900" dirty="0">
                          <a:solidFill>
                            <a:srgbClr val="FFFFFF"/>
                          </a:solidFill>
                          <a:effectLst/>
                          <a:latin typeface="Consolas" panose="020B0609020204030204" pitchFamily="49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900" dirty="0">
                          <a:solidFill>
                            <a:srgbClr val="FFFFFF"/>
                          </a:solidFill>
                          <a:effectLst/>
                          <a:latin typeface="Consolas" panose="020B0609020204030204" pitchFamily="49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Basic options:</a:t>
                      </a:r>
                      <a:endParaRPr lang="en-I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900" dirty="0">
                          <a:solidFill>
                            <a:srgbClr val="FFFFFF"/>
                          </a:solidFill>
                          <a:effectLst/>
                          <a:latin typeface="Consolas" panose="020B0609020204030204" pitchFamily="49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--context    The base directory (absolute path!) for resolving the `entry`</a:t>
                      </a:r>
                      <a:endParaRPr lang="en-I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900" dirty="0">
                          <a:solidFill>
                            <a:srgbClr val="FFFFFF"/>
                          </a:solidFill>
                          <a:effectLst/>
                          <a:latin typeface="Consolas" panose="020B0609020204030204" pitchFamily="49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     option. If `</a:t>
                      </a:r>
                      <a:r>
                        <a:rPr lang="en-IE" sz="900" dirty="0" err="1">
                          <a:solidFill>
                            <a:srgbClr val="FFFFFF"/>
                          </a:solidFill>
                          <a:effectLst/>
                          <a:latin typeface="Consolas" panose="020B0609020204030204" pitchFamily="49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output.pathinfo</a:t>
                      </a:r>
                      <a:r>
                        <a:rPr lang="en-IE" sz="900" dirty="0">
                          <a:solidFill>
                            <a:srgbClr val="FFFFFF"/>
                          </a:solidFill>
                          <a:effectLst/>
                          <a:latin typeface="Consolas" panose="020B0609020204030204" pitchFamily="49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` is set, the included </a:t>
                      </a:r>
                      <a:r>
                        <a:rPr lang="en-IE" sz="900" dirty="0" err="1">
                          <a:solidFill>
                            <a:srgbClr val="FFFFFF"/>
                          </a:solidFill>
                          <a:effectLst/>
                          <a:latin typeface="Consolas" panose="020B0609020204030204" pitchFamily="49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pathinfo</a:t>
                      </a:r>
                      <a:r>
                        <a:rPr lang="en-IE" sz="900" dirty="0">
                          <a:solidFill>
                            <a:srgbClr val="FFFFFF"/>
                          </a:solidFill>
                          <a:effectLst/>
                          <a:latin typeface="Consolas" panose="020B0609020204030204" pitchFamily="49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is</a:t>
                      </a:r>
                      <a:endParaRPr lang="en-I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900" dirty="0">
                          <a:solidFill>
                            <a:srgbClr val="FFFFFF"/>
                          </a:solidFill>
                          <a:effectLst/>
                          <a:latin typeface="Consolas" panose="020B0609020204030204" pitchFamily="49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     shortened to this directory.</a:t>
                      </a:r>
                      <a:endParaRPr lang="en-I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900" dirty="0">
                          <a:solidFill>
                            <a:srgbClr val="FFFFFF"/>
                          </a:solidFill>
                          <a:effectLst/>
                          <a:latin typeface="Consolas" panose="020B0609020204030204" pitchFamily="49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                             [string] [default: The current directory]</a:t>
                      </a:r>
                      <a:endParaRPr lang="en-I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900" dirty="0">
                          <a:solidFill>
                            <a:srgbClr val="FFFFFF"/>
                          </a:solidFill>
                          <a:effectLst/>
                          <a:latin typeface="Consolas" panose="020B0609020204030204" pitchFamily="49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--entry      The entry point(s) of the compilation.                   [string]</a:t>
                      </a:r>
                      <a:endParaRPr lang="en-I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900" dirty="0">
                          <a:solidFill>
                            <a:srgbClr val="FFFFFF"/>
                          </a:solidFill>
                          <a:effectLst/>
                          <a:latin typeface="Consolas" panose="020B0609020204030204" pitchFamily="49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--watch, -w  Enter watch mode, which rebuilds on file change.        [</a:t>
                      </a:r>
                      <a:r>
                        <a:rPr lang="en-IE" sz="900" dirty="0" err="1">
                          <a:solidFill>
                            <a:srgbClr val="FFFFFF"/>
                          </a:solidFill>
                          <a:effectLst/>
                          <a:latin typeface="Consolas" panose="020B0609020204030204" pitchFamily="49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boolean</a:t>
                      </a:r>
                      <a:r>
                        <a:rPr lang="en-IE" sz="900" dirty="0">
                          <a:solidFill>
                            <a:srgbClr val="FFFFFF"/>
                          </a:solidFill>
                          <a:effectLst/>
                          <a:latin typeface="Consolas" panose="020B0609020204030204" pitchFamily="49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]</a:t>
                      </a:r>
                      <a:endParaRPr lang="en-I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900" dirty="0">
                          <a:solidFill>
                            <a:srgbClr val="FFFFFF"/>
                          </a:solidFill>
                          <a:effectLst/>
                          <a:latin typeface="Consolas" panose="020B0609020204030204" pitchFamily="49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--debug      Switch loaders to debug mode                            [</a:t>
                      </a:r>
                      <a:r>
                        <a:rPr lang="en-IE" sz="900" dirty="0" err="1">
                          <a:solidFill>
                            <a:srgbClr val="FFFFFF"/>
                          </a:solidFill>
                          <a:effectLst/>
                          <a:latin typeface="Consolas" panose="020B0609020204030204" pitchFamily="49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boolean</a:t>
                      </a:r>
                      <a:r>
                        <a:rPr lang="en-IE" sz="900" dirty="0">
                          <a:solidFill>
                            <a:srgbClr val="FFFFFF"/>
                          </a:solidFill>
                          <a:effectLst/>
                          <a:latin typeface="Consolas" panose="020B0609020204030204" pitchFamily="49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]</a:t>
                      </a:r>
                      <a:endParaRPr lang="en-I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900" dirty="0">
                          <a:solidFill>
                            <a:srgbClr val="FFFFFF"/>
                          </a:solidFill>
                          <a:effectLst/>
                          <a:latin typeface="Consolas" panose="020B0609020204030204" pitchFamily="49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--</a:t>
                      </a:r>
                      <a:r>
                        <a:rPr lang="en-IE" sz="900" dirty="0" err="1">
                          <a:solidFill>
                            <a:srgbClr val="FFFFFF"/>
                          </a:solidFill>
                          <a:effectLst/>
                          <a:latin typeface="Consolas" panose="020B0609020204030204" pitchFamily="49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devtool</a:t>
                      </a:r>
                      <a:r>
                        <a:rPr lang="en-IE" sz="900" dirty="0">
                          <a:solidFill>
                            <a:srgbClr val="FFFFFF"/>
                          </a:solidFill>
                          <a:effectLst/>
                          <a:latin typeface="Consolas" panose="020B0609020204030204" pitchFamily="49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A developer tool to enhance debugging.                   [string]</a:t>
                      </a:r>
                      <a:endParaRPr lang="en-I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900" dirty="0">
                          <a:solidFill>
                            <a:srgbClr val="FFFFFF"/>
                          </a:solidFill>
                          <a:effectLst/>
                          <a:latin typeface="Consolas" panose="020B0609020204030204" pitchFamily="49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-d           shortcut for --debug --</a:t>
                      </a:r>
                      <a:r>
                        <a:rPr lang="en-IE" sz="900" dirty="0" err="1">
                          <a:solidFill>
                            <a:srgbClr val="FFFFFF"/>
                          </a:solidFill>
                          <a:effectLst/>
                          <a:latin typeface="Consolas" panose="020B0609020204030204" pitchFamily="49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devtool</a:t>
                      </a:r>
                      <a:r>
                        <a:rPr lang="en-IE" sz="900" dirty="0">
                          <a:solidFill>
                            <a:srgbClr val="FFFFFF"/>
                          </a:solidFill>
                          <a:effectLst/>
                          <a:latin typeface="Consolas" panose="020B0609020204030204" pitchFamily="49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E" sz="900" dirty="0" err="1">
                          <a:solidFill>
                            <a:srgbClr val="FFFFFF"/>
                          </a:solidFill>
                          <a:effectLst/>
                          <a:latin typeface="Consolas" panose="020B0609020204030204" pitchFamily="49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eval</a:t>
                      </a:r>
                      <a:r>
                        <a:rPr lang="en-IE" sz="900" dirty="0">
                          <a:solidFill>
                            <a:srgbClr val="FFFFFF"/>
                          </a:solidFill>
                          <a:effectLst/>
                          <a:latin typeface="Consolas" panose="020B0609020204030204" pitchFamily="49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-cheap-module-source-map</a:t>
                      </a:r>
                      <a:endParaRPr lang="en-I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900" dirty="0">
                          <a:solidFill>
                            <a:srgbClr val="FFFFFF"/>
                          </a:solidFill>
                          <a:effectLst/>
                          <a:latin typeface="Consolas" panose="020B0609020204030204" pitchFamily="49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     --output-</a:t>
                      </a:r>
                      <a:r>
                        <a:rPr lang="en-IE" sz="900" dirty="0" err="1">
                          <a:solidFill>
                            <a:srgbClr val="FFFFFF"/>
                          </a:solidFill>
                          <a:effectLst/>
                          <a:latin typeface="Consolas" panose="020B0609020204030204" pitchFamily="49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pathinfo</a:t>
                      </a:r>
                      <a:r>
                        <a:rPr lang="en-IE" sz="900" dirty="0">
                          <a:solidFill>
                            <a:srgbClr val="FFFFFF"/>
                          </a:solidFill>
                          <a:effectLst/>
                          <a:latin typeface="Consolas" panose="020B0609020204030204" pitchFamily="49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                             [</a:t>
                      </a:r>
                      <a:r>
                        <a:rPr lang="en-IE" sz="900" dirty="0" err="1">
                          <a:solidFill>
                            <a:srgbClr val="FFFFFF"/>
                          </a:solidFill>
                          <a:effectLst/>
                          <a:latin typeface="Consolas" panose="020B0609020204030204" pitchFamily="49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boolean</a:t>
                      </a:r>
                      <a:r>
                        <a:rPr lang="en-IE" sz="900" dirty="0">
                          <a:solidFill>
                            <a:srgbClr val="FFFFFF"/>
                          </a:solidFill>
                          <a:effectLst/>
                          <a:latin typeface="Consolas" panose="020B0609020204030204" pitchFamily="49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]</a:t>
                      </a:r>
                      <a:endParaRPr lang="en-I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900" dirty="0">
                          <a:solidFill>
                            <a:srgbClr val="FFFFFF"/>
                          </a:solidFill>
                          <a:effectLst/>
                          <a:latin typeface="Consolas" panose="020B0609020204030204" pitchFamily="49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-p           shortcut for --optimize-minimize --define</a:t>
                      </a:r>
                      <a:endParaRPr lang="en-I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900" dirty="0">
                          <a:solidFill>
                            <a:srgbClr val="FFFFFF"/>
                          </a:solidFill>
                          <a:effectLst/>
                          <a:latin typeface="Consolas" panose="020B0609020204030204" pitchFamily="49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     </a:t>
                      </a:r>
                      <a:r>
                        <a:rPr lang="en-IE" sz="900" dirty="0" err="1">
                          <a:solidFill>
                            <a:srgbClr val="FFFFFF"/>
                          </a:solidFill>
                          <a:effectLst/>
                          <a:latin typeface="Consolas" panose="020B0609020204030204" pitchFamily="49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process.env.NODE_ENV</a:t>
                      </a:r>
                      <a:r>
                        <a:rPr lang="en-IE" sz="900" dirty="0">
                          <a:solidFill>
                            <a:srgbClr val="FFFFFF"/>
                          </a:solidFill>
                          <a:effectLst/>
                          <a:latin typeface="Consolas" panose="020B0609020204030204" pitchFamily="49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="production"                       [</a:t>
                      </a:r>
                      <a:r>
                        <a:rPr lang="en-IE" sz="900" dirty="0" err="1">
                          <a:solidFill>
                            <a:srgbClr val="FFFFFF"/>
                          </a:solidFill>
                          <a:effectLst/>
                          <a:latin typeface="Consolas" panose="020B0609020204030204" pitchFamily="49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boolean</a:t>
                      </a:r>
                      <a:r>
                        <a:rPr lang="en-IE" sz="900" dirty="0">
                          <a:solidFill>
                            <a:srgbClr val="FFFFFF"/>
                          </a:solidFill>
                          <a:effectLst/>
                          <a:latin typeface="Consolas" panose="020B0609020204030204" pitchFamily="49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]</a:t>
                      </a:r>
                      <a:endParaRPr lang="en-I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900" dirty="0">
                          <a:solidFill>
                            <a:srgbClr val="FFFFFF"/>
                          </a:solidFill>
                          <a:effectLst/>
                          <a:latin typeface="Consolas" panose="020B0609020204030204" pitchFamily="49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--progress   Print compilation progress in percentage                [</a:t>
                      </a:r>
                      <a:r>
                        <a:rPr lang="en-IE" sz="900" dirty="0" err="1">
                          <a:solidFill>
                            <a:srgbClr val="FFFFFF"/>
                          </a:solidFill>
                          <a:effectLst/>
                          <a:latin typeface="Consolas" panose="020B0609020204030204" pitchFamily="49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boolean</a:t>
                      </a:r>
                      <a:r>
                        <a:rPr lang="en-IE" sz="900" dirty="0">
                          <a:solidFill>
                            <a:srgbClr val="FFFFFF"/>
                          </a:solidFill>
                          <a:effectLst/>
                          <a:latin typeface="Consolas" panose="020B0609020204030204" pitchFamily="49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]</a:t>
                      </a:r>
                      <a:endParaRPr lang="en-I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780" marR="23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2887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React – Hello, World!</a:t>
            </a:r>
            <a:endParaRPr lang="en-I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4672562" y="1226952"/>
            <a:ext cx="3737887" cy="624900"/>
          </a:xfrm>
        </p:spPr>
        <p:txBody>
          <a:bodyPr/>
          <a:lstStyle/>
          <a:p>
            <a:pPr marL="457200" indent="-342900">
              <a:buFont typeface="+mj-lt"/>
              <a:buAutoNum type="arabicPeriod"/>
            </a:pPr>
            <a:r>
              <a:rPr lang="en-IE" dirty="0" smtClean="0"/>
              <a:t>Create the component</a:t>
            </a:r>
            <a:endParaRPr lang="en-I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31</a:t>
            </a:fld>
            <a:endParaRPr lang="en"/>
          </a:p>
        </p:txBody>
      </p:sp>
      <p:sp>
        <p:nvSpPr>
          <p:cNvPr id="6" name="TextBox 5"/>
          <p:cNvSpPr txBox="1"/>
          <p:nvPr/>
        </p:nvSpPr>
        <p:spPr>
          <a:xfrm>
            <a:off x="267168" y="1213721"/>
            <a:ext cx="4204232" cy="170816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>
              <a:lnSpc>
                <a:spcPts val="1425"/>
              </a:lnSpc>
            </a:pPr>
            <a:r>
              <a:rPr lang="en-IE" sz="1200" dirty="0">
                <a:solidFill>
                  <a:srgbClr val="C586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import</a:t>
            </a:r>
            <a:r>
              <a:rPr lang="en-IE" sz="12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IE" sz="1200" dirty="0">
                <a:solidFill>
                  <a:srgbClr val="9CDCF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React</a:t>
            </a:r>
            <a:r>
              <a:rPr lang="en-IE" sz="12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IE" sz="1200" dirty="0">
                <a:solidFill>
                  <a:srgbClr val="C586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  <a:r>
              <a:rPr lang="en-IE" sz="12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IE" sz="1200" dirty="0">
                <a:solidFill>
                  <a:srgbClr val="CE917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'react'</a:t>
            </a:r>
            <a:r>
              <a:rPr lang="en-IE" sz="12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IE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425"/>
              </a:lnSpc>
            </a:pPr>
            <a:r>
              <a:rPr lang="en-IE" sz="12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IE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425"/>
              </a:lnSpc>
            </a:pPr>
            <a:r>
              <a:rPr lang="en-IE" sz="1200" dirty="0">
                <a:solidFill>
                  <a:srgbClr val="569CD6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class</a:t>
            </a:r>
            <a:r>
              <a:rPr lang="en-IE" sz="12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IE" sz="1200" dirty="0">
                <a:solidFill>
                  <a:srgbClr val="4EC9B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HelloWorld</a:t>
            </a:r>
            <a:r>
              <a:rPr lang="en-IE" sz="12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IE" sz="1200" dirty="0">
                <a:solidFill>
                  <a:srgbClr val="569CD6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extends</a:t>
            </a:r>
            <a:r>
              <a:rPr lang="en-IE" sz="12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IE" sz="1200" dirty="0" err="1">
                <a:solidFill>
                  <a:srgbClr val="4EC9B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React</a:t>
            </a:r>
            <a:r>
              <a:rPr lang="en-IE" sz="1200" dirty="0" err="1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IE" sz="1200" dirty="0" err="1">
                <a:solidFill>
                  <a:srgbClr val="4EC9B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Component</a:t>
            </a:r>
            <a:r>
              <a:rPr lang="en-IE" sz="12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{</a:t>
            </a:r>
            <a:endParaRPr lang="en-IE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425"/>
              </a:lnSpc>
            </a:pPr>
            <a:r>
              <a:rPr lang="en-IE" sz="12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</a:t>
            </a:r>
            <a:r>
              <a:rPr lang="en-IE" sz="1200" dirty="0">
                <a:solidFill>
                  <a:srgbClr val="DCDCAA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render</a:t>
            </a:r>
            <a:r>
              <a:rPr lang="en-IE" sz="12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() {</a:t>
            </a:r>
            <a:endParaRPr lang="en-IE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425"/>
              </a:lnSpc>
            </a:pPr>
            <a:r>
              <a:rPr lang="en-IE" sz="12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   </a:t>
            </a:r>
            <a:r>
              <a:rPr lang="en-IE" sz="1200" dirty="0">
                <a:solidFill>
                  <a:srgbClr val="C586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return</a:t>
            </a:r>
            <a:r>
              <a:rPr lang="en-IE" sz="12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(</a:t>
            </a:r>
            <a:endParaRPr lang="en-IE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425"/>
              </a:lnSpc>
            </a:pPr>
            <a:r>
              <a:rPr lang="en-IE" sz="12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       </a:t>
            </a:r>
            <a:r>
              <a:rPr lang="en-IE" sz="1200" dirty="0">
                <a:solidFill>
                  <a:srgbClr val="808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IE" sz="1200" dirty="0">
                <a:solidFill>
                  <a:srgbClr val="569CD6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h1</a:t>
            </a:r>
            <a:r>
              <a:rPr lang="en-IE" sz="1200" dirty="0">
                <a:solidFill>
                  <a:srgbClr val="808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en-IE" sz="12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Hello, World!</a:t>
            </a:r>
            <a:r>
              <a:rPr lang="en-IE" sz="1200" dirty="0">
                <a:solidFill>
                  <a:srgbClr val="808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&lt;/</a:t>
            </a:r>
            <a:r>
              <a:rPr lang="en-IE" sz="1200" dirty="0">
                <a:solidFill>
                  <a:srgbClr val="569CD6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h1</a:t>
            </a:r>
            <a:r>
              <a:rPr lang="en-IE" sz="1200" dirty="0">
                <a:solidFill>
                  <a:srgbClr val="808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endParaRPr lang="en-IE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425"/>
              </a:lnSpc>
            </a:pPr>
            <a:r>
              <a:rPr lang="en-IE" sz="12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   );</a:t>
            </a:r>
            <a:endParaRPr lang="en-IE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425"/>
              </a:lnSpc>
            </a:pPr>
            <a:r>
              <a:rPr lang="en-IE" sz="12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}}</a:t>
            </a:r>
            <a:endParaRPr lang="en-IE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425"/>
              </a:lnSpc>
            </a:pPr>
            <a:r>
              <a:rPr lang="en-IE" sz="1200" dirty="0">
                <a:solidFill>
                  <a:srgbClr val="C586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export</a:t>
            </a:r>
            <a:r>
              <a:rPr lang="en-IE" sz="12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IE" sz="1200" dirty="0">
                <a:solidFill>
                  <a:srgbClr val="C586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default</a:t>
            </a:r>
            <a:r>
              <a:rPr lang="en-IE" sz="12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IE" sz="1200" dirty="0">
                <a:solidFill>
                  <a:srgbClr val="9CDCF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HelloWorld</a:t>
            </a:r>
            <a:r>
              <a:rPr lang="en-IE" sz="1200" dirty="0" smtClean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IE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7168" y="3574517"/>
            <a:ext cx="6335861" cy="99001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>
              <a:lnSpc>
                <a:spcPts val="1425"/>
              </a:lnSpc>
            </a:pPr>
            <a:r>
              <a:rPr lang="en-IE" sz="1200" dirty="0">
                <a:solidFill>
                  <a:srgbClr val="C586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import</a:t>
            </a:r>
            <a:r>
              <a:rPr lang="en-IE" sz="12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IE" sz="1200" dirty="0">
                <a:solidFill>
                  <a:srgbClr val="9CDCF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React</a:t>
            </a:r>
            <a:r>
              <a:rPr lang="en-IE" sz="12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IE" sz="1200" dirty="0">
                <a:solidFill>
                  <a:srgbClr val="C586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  <a:r>
              <a:rPr lang="en-IE" sz="12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IE" sz="1200" dirty="0">
                <a:solidFill>
                  <a:srgbClr val="CE917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"react"</a:t>
            </a:r>
            <a:r>
              <a:rPr lang="en-IE" sz="12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IE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425"/>
              </a:lnSpc>
            </a:pPr>
            <a:r>
              <a:rPr lang="en-IE" sz="1200" dirty="0">
                <a:solidFill>
                  <a:srgbClr val="C586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import</a:t>
            </a:r>
            <a:r>
              <a:rPr lang="en-IE" sz="12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IE" sz="1200" dirty="0" err="1">
                <a:solidFill>
                  <a:srgbClr val="9CDCF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ReactDOM</a:t>
            </a:r>
            <a:r>
              <a:rPr lang="en-IE" sz="12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IE" sz="1200" dirty="0">
                <a:solidFill>
                  <a:srgbClr val="C586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  <a:r>
              <a:rPr lang="en-IE" sz="12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IE" sz="1200" dirty="0">
                <a:solidFill>
                  <a:srgbClr val="CE917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"react-</a:t>
            </a:r>
            <a:r>
              <a:rPr lang="en-IE" sz="1200" dirty="0" err="1">
                <a:solidFill>
                  <a:srgbClr val="CE917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dom</a:t>
            </a:r>
            <a:r>
              <a:rPr lang="en-IE" sz="1200" dirty="0">
                <a:solidFill>
                  <a:srgbClr val="CE917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IE" sz="12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IE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425"/>
              </a:lnSpc>
            </a:pPr>
            <a:r>
              <a:rPr lang="en-IE" sz="1200" dirty="0">
                <a:solidFill>
                  <a:srgbClr val="C586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import</a:t>
            </a:r>
            <a:r>
              <a:rPr lang="en-IE" sz="12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IE" sz="1200" dirty="0">
                <a:solidFill>
                  <a:srgbClr val="9CDCF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HelloWorld</a:t>
            </a:r>
            <a:r>
              <a:rPr lang="en-IE" sz="12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IE" sz="1200" dirty="0">
                <a:solidFill>
                  <a:srgbClr val="C586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  <a:r>
              <a:rPr lang="en-IE" sz="12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IE" sz="1200" dirty="0">
                <a:solidFill>
                  <a:srgbClr val="CE917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"./HelloWorld"</a:t>
            </a:r>
            <a:r>
              <a:rPr lang="en-IE" sz="12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IE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425"/>
              </a:lnSpc>
            </a:pPr>
            <a:r>
              <a:rPr lang="en-IE" sz="12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IE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425"/>
              </a:lnSpc>
            </a:pPr>
            <a:r>
              <a:rPr lang="en-IE" sz="1200" dirty="0" err="1">
                <a:solidFill>
                  <a:srgbClr val="9CDCF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ReactDOM</a:t>
            </a:r>
            <a:r>
              <a:rPr lang="en-IE" sz="1200" dirty="0" err="1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IE" sz="1200" dirty="0" err="1">
                <a:solidFill>
                  <a:srgbClr val="DCDCAA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render</a:t>
            </a:r>
            <a:r>
              <a:rPr lang="en-IE" sz="12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IE" sz="1200" dirty="0">
                <a:solidFill>
                  <a:srgbClr val="808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IE" sz="1200" dirty="0">
                <a:solidFill>
                  <a:srgbClr val="4EC9B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HelloWorld</a:t>
            </a:r>
            <a:r>
              <a:rPr lang="en-IE" sz="12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IE" sz="1200" dirty="0">
                <a:solidFill>
                  <a:srgbClr val="808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/&gt;</a:t>
            </a:r>
            <a:r>
              <a:rPr lang="en-IE" sz="12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en-IE" sz="1200" dirty="0" err="1">
                <a:solidFill>
                  <a:srgbClr val="9CDCF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document</a:t>
            </a:r>
            <a:r>
              <a:rPr lang="en-IE" sz="1200" dirty="0" err="1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IE" sz="1200" dirty="0" err="1">
                <a:solidFill>
                  <a:srgbClr val="DCDCAA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getElementById</a:t>
            </a:r>
            <a:r>
              <a:rPr lang="en-IE" sz="12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IE" sz="1200" dirty="0">
                <a:solidFill>
                  <a:srgbClr val="CE917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"react-root</a:t>
            </a:r>
            <a:r>
              <a:rPr lang="en-IE" sz="1200" dirty="0" smtClean="0">
                <a:solidFill>
                  <a:srgbClr val="CE917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IE" sz="1200" dirty="0" smtClean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));</a:t>
            </a:r>
            <a:endParaRPr lang="en-IE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 Placeholder 3"/>
          <p:cNvSpPr txBox="1">
            <a:spLocks/>
          </p:cNvSpPr>
          <p:nvPr/>
        </p:nvSpPr>
        <p:spPr>
          <a:xfrm>
            <a:off x="4672561" y="2695993"/>
            <a:ext cx="3971977" cy="62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00050" marR="0" lvl="0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8324A"/>
              </a:buClr>
              <a:buSzPct val="70000"/>
              <a:buFont typeface="Source Sans Pro" panose="020B0503030403020204" pitchFamily="34" charset="0"/>
              <a:buChar char="◉"/>
              <a:defRPr sz="1800" b="0" i="0" u="none" strike="noStrike" cap="none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324A"/>
              </a:buClr>
              <a:buSzPts val="1800"/>
              <a:buFont typeface="Source Sans Pro"/>
              <a:buChar char="◉"/>
              <a:defRPr sz="1800" b="0" i="0" u="none" strike="noStrike" cap="none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324A"/>
              </a:buClr>
              <a:buSzPts val="1800"/>
              <a:buFont typeface="Source Sans Pro"/>
              <a:buChar char="■"/>
              <a:defRPr sz="1800" b="0" i="0" u="none" strike="noStrike" cap="none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324A"/>
              </a:buClr>
              <a:buSzPts val="1800"/>
              <a:buFont typeface="Source Sans Pro"/>
              <a:buChar char="●"/>
              <a:defRPr sz="1800" b="0" i="0" u="none" strike="noStrike" cap="none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324A"/>
              </a:buClr>
              <a:buSzPts val="1800"/>
              <a:buFont typeface="Source Sans Pro"/>
              <a:buChar char="○"/>
              <a:defRPr sz="1800" b="0" i="0" u="none" strike="noStrike" cap="none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324A"/>
              </a:buClr>
              <a:buSzPts val="1800"/>
              <a:buFont typeface="Source Sans Pro"/>
              <a:buChar char="■"/>
              <a:defRPr sz="1800" b="0" i="0" u="none" strike="noStrike" cap="none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324A"/>
              </a:buClr>
              <a:buSzPts val="1800"/>
              <a:buFont typeface="Source Sans Pro"/>
              <a:buChar char="●"/>
              <a:defRPr sz="1800" b="0" i="0" u="none" strike="noStrike" cap="none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324A"/>
              </a:buClr>
              <a:buSzPts val="1800"/>
              <a:buFont typeface="Source Sans Pro"/>
              <a:buChar char="○"/>
              <a:defRPr sz="1800" b="0" i="0" u="none" strike="noStrike" cap="none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324A"/>
              </a:buClr>
              <a:buSzPts val="1800"/>
              <a:buFont typeface="Source Sans Pro"/>
              <a:buChar char="■"/>
              <a:defRPr sz="1800" b="0" i="0" u="none" strike="noStrike" cap="none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457200" indent="-342900">
              <a:buFont typeface="+mj-lt"/>
              <a:buAutoNum type="arabicPeriod" startAt="2"/>
            </a:pPr>
            <a:r>
              <a:rPr lang="en-IE" dirty="0" smtClean="0"/>
              <a:t>Attach the component to the DOM</a:t>
            </a:r>
            <a:endParaRPr lang="en-IE" dirty="0"/>
          </a:p>
        </p:txBody>
      </p:sp>
      <p:sp>
        <p:nvSpPr>
          <p:cNvPr id="9" name="TextBox 8"/>
          <p:cNvSpPr txBox="1"/>
          <p:nvPr/>
        </p:nvSpPr>
        <p:spPr>
          <a:xfrm>
            <a:off x="267168" y="936722"/>
            <a:ext cx="3468807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IE" sz="1200" dirty="0" smtClean="0"/>
              <a:t>app/static/scripts/HelloWorld.js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67167" y="3297518"/>
            <a:ext cx="3468807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IE" sz="1200" dirty="0" smtClean="0"/>
              <a:t>app/static/scripts/index.js</a:t>
            </a:r>
          </a:p>
        </p:txBody>
      </p:sp>
    </p:spTree>
    <p:extLst>
      <p:ext uri="{BB962C8B-B14F-4D97-AF65-F5344CB8AC3E}">
        <p14:creationId xmlns:p14="http://schemas.microsoft.com/office/powerpoint/2010/main" val="2893409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Adding React to your Flask app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3450" y="1226952"/>
            <a:ext cx="3737950" cy="1600772"/>
          </a:xfrm>
        </p:spPr>
        <p:txBody>
          <a:bodyPr/>
          <a:lstStyle/>
          <a:p>
            <a:r>
              <a:rPr lang="en-IE" dirty="0" smtClean="0"/>
              <a:t>Create the “react-root” div.</a:t>
            </a:r>
          </a:p>
          <a:p>
            <a:r>
              <a:rPr lang="en-IE" dirty="0" smtClean="0"/>
              <a:t>Add the JavaScript.</a:t>
            </a:r>
          </a:p>
          <a:p>
            <a:pPr lvl="1">
              <a:buSzPct val="50000"/>
            </a:pPr>
            <a:r>
              <a:rPr lang="en-IE" dirty="0" smtClean="0"/>
              <a:t>Static folder.</a:t>
            </a:r>
          </a:p>
          <a:p>
            <a:pPr lvl="1">
              <a:buSzPct val="50000"/>
            </a:pPr>
            <a:r>
              <a:rPr lang="en-IE" dirty="0" smtClean="0"/>
              <a:t>Filename is bundle.js</a:t>
            </a:r>
            <a:endParaRPr lang="en-I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32</a:t>
            </a:fld>
            <a:endParaRPr lang="en"/>
          </a:p>
        </p:txBody>
      </p:sp>
      <p:sp>
        <p:nvSpPr>
          <p:cNvPr id="6" name="TextBox 5"/>
          <p:cNvSpPr txBox="1"/>
          <p:nvPr/>
        </p:nvSpPr>
        <p:spPr>
          <a:xfrm>
            <a:off x="1236193" y="3242186"/>
            <a:ext cx="6671514" cy="116955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>
              <a:lnSpc>
                <a:spcPts val="1425"/>
              </a:lnSpc>
            </a:pPr>
            <a:r>
              <a:rPr lang="en-IE" sz="12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{% block </a:t>
            </a:r>
            <a:r>
              <a:rPr lang="en-IE" sz="1200" dirty="0" err="1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app_content</a:t>
            </a:r>
            <a:r>
              <a:rPr lang="en-IE" sz="12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%}</a:t>
            </a:r>
            <a:endParaRPr lang="en-IE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425"/>
              </a:lnSpc>
            </a:pPr>
            <a:r>
              <a:rPr lang="en-IE" sz="12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IE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425"/>
              </a:lnSpc>
            </a:pPr>
            <a:r>
              <a:rPr lang="en-IE" sz="1200" dirty="0">
                <a:solidFill>
                  <a:srgbClr val="808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IE" sz="1200" dirty="0">
                <a:solidFill>
                  <a:srgbClr val="569CD6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div</a:t>
            </a:r>
            <a:r>
              <a:rPr lang="en-IE" sz="12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IE" sz="1200" dirty="0">
                <a:solidFill>
                  <a:srgbClr val="9CDCF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id</a:t>
            </a:r>
            <a:r>
              <a:rPr lang="en-IE" sz="12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IE" sz="1200" dirty="0">
                <a:solidFill>
                  <a:srgbClr val="CE917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"react-root"</a:t>
            </a:r>
            <a:r>
              <a:rPr lang="en-IE" sz="1200" dirty="0">
                <a:solidFill>
                  <a:srgbClr val="808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&gt;&lt;/</a:t>
            </a:r>
            <a:r>
              <a:rPr lang="en-IE" sz="1200" dirty="0">
                <a:solidFill>
                  <a:srgbClr val="569CD6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div</a:t>
            </a:r>
            <a:r>
              <a:rPr lang="en-IE" sz="1200" dirty="0">
                <a:solidFill>
                  <a:srgbClr val="808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endParaRPr lang="en-IE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425"/>
              </a:lnSpc>
            </a:pPr>
            <a:r>
              <a:rPr lang="en-IE" sz="12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IE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425"/>
              </a:lnSpc>
            </a:pPr>
            <a:r>
              <a:rPr lang="en-IE" sz="1200" dirty="0">
                <a:solidFill>
                  <a:srgbClr val="808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IE" sz="1200" dirty="0">
                <a:solidFill>
                  <a:srgbClr val="569CD6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script</a:t>
            </a:r>
            <a:r>
              <a:rPr lang="en-IE" sz="12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IE" sz="1200" dirty="0" err="1">
                <a:solidFill>
                  <a:srgbClr val="9CDCF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src</a:t>
            </a:r>
            <a:r>
              <a:rPr lang="en-IE" sz="12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IE" sz="1200" dirty="0">
                <a:solidFill>
                  <a:srgbClr val="CE917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"{{ </a:t>
            </a:r>
            <a:r>
              <a:rPr lang="en-IE" sz="1200" dirty="0" err="1">
                <a:solidFill>
                  <a:srgbClr val="CE917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url_for</a:t>
            </a:r>
            <a:r>
              <a:rPr lang="en-IE" sz="1200" dirty="0">
                <a:solidFill>
                  <a:srgbClr val="CE917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('static', filename='</a:t>
            </a:r>
            <a:r>
              <a:rPr lang="en-IE" sz="1200" dirty="0" err="1">
                <a:solidFill>
                  <a:srgbClr val="CE917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dist</a:t>
            </a:r>
            <a:r>
              <a:rPr lang="en-IE" sz="1200" dirty="0">
                <a:solidFill>
                  <a:srgbClr val="CE917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/bundle.js') }}"</a:t>
            </a:r>
            <a:r>
              <a:rPr lang="en-IE" sz="1200" dirty="0">
                <a:solidFill>
                  <a:srgbClr val="808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&gt;&lt;/</a:t>
            </a:r>
            <a:r>
              <a:rPr lang="en-IE" sz="1200" dirty="0">
                <a:solidFill>
                  <a:srgbClr val="569CD6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script</a:t>
            </a:r>
            <a:r>
              <a:rPr lang="en-IE" sz="1200" dirty="0">
                <a:solidFill>
                  <a:srgbClr val="808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endParaRPr lang="en-IE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425"/>
              </a:lnSpc>
            </a:pPr>
            <a:r>
              <a:rPr lang="en-IE" sz="12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{% </a:t>
            </a:r>
            <a:r>
              <a:rPr lang="en-IE" sz="1200" dirty="0" err="1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endblock</a:t>
            </a:r>
            <a:r>
              <a:rPr lang="en-IE" sz="12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%}</a:t>
            </a:r>
            <a:endParaRPr lang="en-IE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818825" y="1226952"/>
            <a:ext cx="3737950" cy="1600772"/>
          </a:xfrm>
        </p:spPr>
        <p:txBody>
          <a:bodyPr/>
          <a:lstStyle/>
          <a:p>
            <a:r>
              <a:rPr lang="en-IE" dirty="0" smtClean="0"/>
              <a:t>Script can be added: </a:t>
            </a:r>
          </a:p>
          <a:p>
            <a:pPr lvl="1">
              <a:buSzPct val="50000"/>
            </a:pPr>
            <a:r>
              <a:rPr lang="en-IE" dirty="0" smtClean="0"/>
              <a:t>to individual templates</a:t>
            </a:r>
          </a:p>
          <a:p>
            <a:pPr lvl="1">
              <a:buSzPct val="50000"/>
            </a:pPr>
            <a:r>
              <a:rPr lang="en-IE" dirty="0" smtClean="0"/>
              <a:t>or to base.html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190783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Viewing </a:t>
            </a:r>
            <a:r>
              <a:rPr lang="en-IE" dirty="0" smtClean="0">
                <a:solidFill>
                  <a:srgbClr val="0070C0"/>
                </a:solidFill>
              </a:rPr>
              <a:t>your React</a:t>
            </a:r>
            <a:r>
              <a:rPr lang="en-IE" dirty="0" smtClean="0"/>
              <a:t> app</a:t>
            </a:r>
            <a:endParaRPr lang="en-IE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9899" y="1226952"/>
            <a:ext cx="4400550" cy="2028825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3450" y="1226952"/>
            <a:ext cx="3276449" cy="908923"/>
          </a:xfrm>
        </p:spPr>
        <p:txBody>
          <a:bodyPr/>
          <a:lstStyle/>
          <a:p>
            <a:pPr marL="114300" indent="0">
              <a:buNone/>
            </a:pPr>
            <a:r>
              <a:rPr lang="en-IE" dirty="0" smtClean="0"/>
              <a:t>Not much here yet…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33</a:t>
            </a:fld>
            <a:endParaRPr lang="en"/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733450" y="2241364"/>
            <a:ext cx="3737950" cy="9089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00050" marR="0" lvl="0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8324A"/>
              </a:buClr>
              <a:buSzPct val="70000"/>
              <a:buFont typeface="Source Sans Pro" panose="020B0503030403020204" pitchFamily="34" charset="0"/>
              <a:buChar char="◉"/>
              <a:defRPr sz="1800" b="0" i="0" u="none" strike="noStrike" cap="none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324A"/>
              </a:buClr>
              <a:buSzPts val="1800"/>
              <a:buFont typeface="Source Sans Pro"/>
              <a:buChar char="◉"/>
              <a:defRPr sz="1800" b="0" i="0" u="none" strike="noStrike" cap="none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324A"/>
              </a:buClr>
              <a:buSzPts val="1800"/>
              <a:buFont typeface="Source Sans Pro"/>
              <a:buChar char="■"/>
              <a:defRPr sz="1800" b="0" i="0" u="none" strike="noStrike" cap="none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324A"/>
              </a:buClr>
              <a:buSzPts val="1800"/>
              <a:buFont typeface="Source Sans Pro"/>
              <a:buChar char="●"/>
              <a:defRPr sz="1800" b="0" i="0" u="none" strike="noStrike" cap="none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324A"/>
              </a:buClr>
              <a:buSzPts val="1800"/>
              <a:buFont typeface="Source Sans Pro"/>
              <a:buChar char="○"/>
              <a:defRPr sz="1800" b="0" i="0" u="none" strike="noStrike" cap="none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324A"/>
              </a:buClr>
              <a:buSzPts val="1800"/>
              <a:buFont typeface="Source Sans Pro"/>
              <a:buChar char="■"/>
              <a:defRPr sz="1800" b="0" i="0" u="none" strike="noStrike" cap="none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324A"/>
              </a:buClr>
              <a:buSzPts val="1800"/>
              <a:buFont typeface="Source Sans Pro"/>
              <a:buChar char="●"/>
              <a:defRPr sz="1800" b="0" i="0" u="none" strike="noStrike" cap="none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324A"/>
              </a:buClr>
              <a:buSzPts val="1800"/>
              <a:buFont typeface="Source Sans Pro"/>
              <a:buChar char="○"/>
              <a:defRPr sz="1800" b="0" i="0" u="none" strike="noStrike" cap="none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324A"/>
              </a:buClr>
              <a:buSzPts val="1800"/>
              <a:buFont typeface="Source Sans Pro"/>
              <a:buChar char="■"/>
              <a:defRPr sz="1800" b="0" i="0" u="none" strike="noStrike" cap="none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114300" indent="0">
              <a:buFont typeface="Source Sans Pro" panose="020B0503030403020204" pitchFamily="34" charset="0"/>
              <a:buNone/>
            </a:pPr>
            <a:r>
              <a:rPr lang="en-IE" dirty="0" smtClean="0"/>
              <a:t>But it’s working!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783629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Fetching API data from your React frontend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34</a:t>
            </a:fld>
            <a:endParaRPr lang="en"/>
          </a:p>
        </p:txBody>
      </p:sp>
      <p:sp>
        <p:nvSpPr>
          <p:cNvPr id="6" name="TextBox 5"/>
          <p:cNvSpPr txBox="1"/>
          <p:nvPr/>
        </p:nvSpPr>
        <p:spPr>
          <a:xfrm>
            <a:off x="5483713" y="36417"/>
            <a:ext cx="2934484" cy="501675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IE" sz="800" dirty="0">
                <a:solidFill>
                  <a:srgbClr val="569CD6"/>
                </a:solidFill>
                <a:latin typeface="Consolas" panose="020B0609020204030204" pitchFamily="49" charset="0"/>
              </a:rPr>
              <a:t>class</a:t>
            </a:r>
            <a:r>
              <a:rPr lang="en-IE" sz="800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IE" sz="800" dirty="0">
                <a:solidFill>
                  <a:srgbClr val="4EC9B0"/>
                </a:solidFill>
                <a:latin typeface="Consolas" panose="020B0609020204030204" pitchFamily="49" charset="0"/>
              </a:rPr>
              <a:t>Finance</a:t>
            </a:r>
            <a:r>
              <a:rPr lang="en-IE" sz="800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IE" sz="800" dirty="0">
                <a:solidFill>
                  <a:srgbClr val="569CD6"/>
                </a:solidFill>
                <a:latin typeface="Consolas" panose="020B0609020204030204" pitchFamily="49" charset="0"/>
              </a:rPr>
              <a:t>extends</a:t>
            </a:r>
            <a:r>
              <a:rPr lang="en-IE" sz="800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IE" sz="800" dirty="0" err="1">
                <a:solidFill>
                  <a:srgbClr val="4EC9B0"/>
                </a:solidFill>
                <a:latin typeface="Consolas" panose="020B0609020204030204" pitchFamily="49" charset="0"/>
              </a:rPr>
              <a:t>React</a:t>
            </a:r>
            <a:r>
              <a:rPr lang="en-IE" sz="800" dirty="0" err="1">
                <a:solidFill>
                  <a:srgbClr val="D4D4D4"/>
                </a:solidFill>
                <a:latin typeface="Consolas" panose="020B0609020204030204" pitchFamily="49" charset="0"/>
              </a:rPr>
              <a:t>.</a:t>
            </a:r>
            <a:r>
              <a:rPr lang="en-IE" sz="800" dirty="0" err="1">
                <a:solidFill>
                  <a:srgbClr val="4EC9B0"/>
                </a:solidFill>
                <a:latin typeface="Consolas" panose="020B0609020204030204" pitchFamily="49" charset="0"/>
              </a:rPr>
              <a:t>Component</a:t>
            </a:r>
            <a:r>
              <a:rPr lang="en-IE" sz="800" dirty="0">
                <a:solidFill>
                  <a:srgbClr val="D4D4D4"/>
                </a:solidFill>
                <a:latin typeface="Consolas" panose="020B0609020204030204" pitchFamily="49" charset="0"/>
              </a:rPr>
              <a:t> {</a:t>
            </a:r>
          </a:p>
          <a:p>
            <a:r>
              <a:rPr lang="en-IE" sz="800" dirty="0">
                <a:solidFill>
                  <a:srgbClr val="D4D4D4"/>
                </a:solidFill>
                <a:latin typeface="Consolas" panose="020B0609020204030204" pitchFamily="49" charset="0"/>
              </a:rPr>
              <a:t>  </a:t>
            </a:r>
            <a:r>
              <a:rPr lang="en-IE" sz="800" dirty="0">
                <a:solidFill>
                  <a:srgbClr val="569CD6"/>
                </a:solidFill>
                <a:latin typeface="Consolas" panose="020B0609020204030204" pitchFamily="49" charset="0"/>
              </a:rPr>
              <a:t>constructor</a:t>
            </a:r>
            <a:r>
              <a:rPr lang="en-IE" sz="800" dirty="0">
                <a:solidFill>
                  <a:srgbClr val="D4D4D4"/>
                </a:solidFill>
                <a:latin typeface="Consolas" panose="020B0609020204030204" pitchFamily="49" charset="0"/>
              </a:rPr>
              <a:t>(</a:t>
            </a:r>
            <a:r>
              <a:rPr lang="en-IE" sz="800" dirty="0">
                <a:solidFill>
                  <a:srgbClr val="9CDCFE"/>
                </a:solidFill>
                <a:latin typeface="Consolas" panose="020B0609020204030204" pitchFamily="49" charset="0"/>
              </a:rPr>
              <a:t>props</a:t>
            </a:r>
            <a:r>
              <a:rPr lang="en-IE" sz="800" dirty="0">
                <a:solidFill>
                  <a:srgbClr val="D4D4D4"/>
                </a:solidFill>
                <a:latin typeface="Consolas" panose="020B0609020204030204" pitchFamily="49" charset="0"/>
              </a:rPr>
              <a:t>) {</a:t>
            </a:r>
          </a:p>
          <a:p>
            <a:r>
              <a:rPr lang="en-IE" sz="800" dirty="0">
                <a:solidFill>
                  <a:srgbClr val="D4D4D4"/>
                </a:solidFill>
                <a:latin typeface="Consolas" panose="020B0609020204030204" pitchFamily="49" charset="0"/>
              </a:rPr>
              <a:t>    </a:t>
            </a:r>
            <a:r>
              <a:rPr lang="en-IE" sz="800" dirty="0">
                <a:solidFill>
                  <a:srgbClr val="569CD6"/>
                </a:solidFill>
                <a:latin typeface="Consolas" panose="020B0609020204030204" pitchFamily="49" charset="0"/>
              </a:rPr>
              <a:t>super</a:t>
            </a:r>
            <a:r>
              <a:rPr lang="en-IE" sz="800" dirty="0">
                <a:solidFill>
                  <a:srgbClr val="D4D4D4"/>
                </a:solidFill>
                <a:latin typeface="Consolas" panose="020B0609020204030204" pitchFamily="49" charset="0"/>
              </a:rPr>
              <a:t>(</a:t>
            </a:r>
            <a:r>
              <a:rPr lang="en-IE" sz="800" dirty="0">
                <a:solidFill>
                  <a:srgbClr val="9CDCFE"/>
                </a:solidFill>
                <a:latin typeface="Consolas" panose="020B0609020204030204" pitchFamily="49" charset="0"/>
              </a:rPr>
              <a:t>props</a:t>
            </a:r>
            <a:r>
              <a:rPr lang="en-IE" sz="800" dirty="0">
                <a:solidFill>
                  <a:srgbClr val="D4D4D4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IE" sz="800" dirty="0">
                <a:solidFill>
                  <a:srgbClr val="D4D4D4"/>
                </a:solidFill>
                <a:latin typeface="Consolas" panose="020B0609020204030204" pitchFamily="49" charset="0"/>
              </a:rPr>
              <a:t>    </a:t>
            </a:r>
            <a:r>
              <a:rPr lang="en-IE" sz="800" dirty="0" err="1">
                <a:solidFill>
                  <a:srgbClr val="569CD6"/>
                </a:solidFill>
                <a:latin typeface="Consolas" panose="020B0609020204030204" pitchFamily="49" charset="0"/>
              </a:rPr>
              <a:t>this</a:t>
            </a:r>
            <a:r>
              <a:rPr lang="en-IE" sz="800" dirty="0" err="1">
                <a:solidFill>
                  <a:srgbClr val="D4D4D4"/>
                </a:solidFill>
                <a:latin typeface="Consolas" panose="020B0609020204030204" pitchFamily="49" charset="0"/>
              </a:rPr>
              <a:t>.</a:t>
            </a:r>
            <a:r>
              <a:rPr lang="en-IE" sz="800" dirty="0" err="1">
                <a:solidFill>
                  <a:srgbClr val="9CDCFE"/>
                </a:solidFill>
                <a:latin typeface="Consolas" panose="020B0609020204030204" pitchFamily="49" charset="0"/>
              </a:rPr>
              <a:t>state</a:t>
            </a:r>
            <a:r>
              <a:rPr lang="en-IE" sz="800" dirty="0">
                <a:solidFill>
                  <a:srgbClr val="D4D4D4"/>
                </a:solidFill>
                <a:latin typeface="Consolas" panose="020B0609020204030204" pitchFamily="49" charset="0"/>
              </a:rPr>
              <a:t> = {</a:t>
            </a:r>
          </a:p>
          <a:p>
            <a:r>
              <a:rPr lang="en-IE" sz="800" dirty="0">
                <a:solidFill>
                  <a:srgbClr val="D4D4D4"/>
                </a:solidFill>
                <a:latin typeface="Consolas" panose="020B0609020204030204" pitchFamily="49" charset="0"/>
              </a:rPr>
              <a:t>    </a:t>
            </a:r>
            <a:r>
              <a:rPr lang="en-IE" sz="800" dirty="0">
                <a:solidFill>
                  <a:srgbClr val="9CDCFE"/>
                </a:solidFill>
                <a:latin typeface="Consolas" panose="020B0609020204030204" pitchFamily="49" charset="0"/>
              </a:rPr>
              <a:t>error:</a:t>
            </a:r>
            <a:r>
              <a:rPr lang="en-IE" sz="800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IE" sz="800" dirty="0">
                <a:solidFill>
                  <a:srgbClr val="569CD6"/>
                </a:solidFill>
                <a:latin typeface="Consolas" panose="020B0609020204030204" pitchFamily="49" charset="0"/>
              </a:rPr>
              <a:t>null</a:t>
            </a:r>
            <a:r>
              <a:rPr lang="en-IE" sz="800" dirty="0">
                <a:solidFill>
                  <a:srgbClr val="D4D4D4"/>
                </a:solidFill>
                <a:latin typeface="Consolas" panose="020B0609020204030204" pitchFamily="49" charset="0"/>
              </a:rPr>
              <a:t>,</a:t>
            </a:r>
          </a:p>
          <a:p>
            <a:r>
              <a:rPr lang="en-IE" sz="800" dirty="0">
                <a:solidFill>
                  <a:srgbClr val="D4D4D4"/>
                </a:solidFill>
                <a:latin typeface="Consolas" panose="020B0609020204030204" pitchFamily="49" charset="0"/>
              </a:rPr>
              <a:t>    </a:t>
            </a:r>
            <a:r>
              <a:rPr lang="en-IE" sz="800" dirty="0" err="1">
                <a:solidFill>
                  <a:srgbClr val="9CDCFE"/>
                </a:solidFill>
                <a:latin typeface="Consolas" panose="020B0609020204030204" pitchFamily="49" charset="0"/>
              </a:rPr>
              <a:t>isLoaded</a:t>
            </a:r>
            <a:r>
              <a:rPr lang="en-IE" sz="800" dirty="0">
                <a:solidFill>
                  <a:srgbClr val="9CDCFE"/>
                </a:solidFill>
                <a:latin typeface="Consolas" panose="020B0609020204030204" pitchFamily="49" charset="0"/>
              </a:rPr>
              <a:t>:</a:t>
            </a:r>
            <a:r>
              <a:rPr lang="en-IE" sz="800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IE" sz="800" dirty="0">
                <a:solidFill>
                  <a:srgbClr val="569CD6"/>
                </a:solidFill>
                <a:latin typeface="Consolas" panose="020B0609020204030204" pitchFamily="49" charset="0"/>
              </a:rPr>
              <a:t>false</a:t>
            </a:r>
            <a:r>
              <a:rPr lang="en-IE" sz="800" dirty="0">
                <a:solidFill>
                  <a:srgbClr val="D4D4D4"/>
                </a:solidFill>
                <a:latin typeface="Consolas" panose="020B0609020204030204" pitchFamily="49" charset="0"/>
              </a:rPr>
              <a:t>,</a:t>
            </a:r>
          </a:p>
          <a:p>
            <a:r>
              <a:rPr lang="en-IE" sz="800" dirty="0">
                <a:solidFill>
                  <a:srgbClr val="D4D4D4"/>
                </a:solidFill>
                <a:latin typeface="Consolas" panose="020B0609020204030204" pitchFamily="49" charset="0"/>
              </a:rPr>
              <a:t>    </a:t>
            </a:r>
            <a:r>
              <a:rPr lang="en-IE" sz="800" dirty="0">
                <a:solidFill>
                  <a:srgbClr val="9CDCFE"/>
                </a:solidFill>
                <a:latin typeface="Consolas" panose="020B0609020204030204" pitchFamily="49" charset="0"/>
              </a:rPr>
              <a:t>items:</a:t>
            </a:r>
            <a:r>
              <a:rPr lang="en-IE" sz="800" dirty="0">
                <a:solidFill>
                  <a:srgbClr val="D4D4D4"/>
                </a:solidFill>
                <a:latin typeface="Consolas" panose="020B0609020204030204" pitchFamily="49" charset="0"/>
              </a:rPr>
              <a:t> []</a:t>
            </a:r>
          </a:p>
          <a:p>
            <a:r>
              <a:rPr lang="en-IE" sz="800" dirty="0">
                <a:solidFill>
                  <a:srgbClr val="D4D4D4"/>
                </a:solidFill>
                <a:latin typeface="Consolas" panose="020B0609020204030204" pitchFamily="49" charset="0"/>
              </a:rPr>
              <a:t>    };</a:t>
            </a:r>
          </a:p>
          <a:p>
            <a:r>
              <a:rPr lang="en-IE" sz="800" dirty="0">
                <a:solidFill>
                  <a:srgbClr val="D4D4D4"/>
                </a:solidFill>
                <a:latin typeface="Consolas" panose="020B0609020204030204" pitchFamily="49" charset="0"/>
              </a:rPr>
              <a:t>  </a:t>
            </a:r>
            <a:r>
              <a:rPr lang="en-IE" sz="800" dirty="0" smtClean="0">
                <a:solidFill>
                  <a:srgbClr val="D4D4D4"/>
                </a:solidFill>
                <a:latin typeface="Consolas" panose="020B0609020204030204" pitchFamily="49" charset="0"/>
              </a:rPr>
              <a:t>}</a:t>
            </a:r>
            <a:endParaRPr lang="en-IE" sz="800" dirty="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r>
              <a:rPr lang="en-IE" sz="800" dirty="0">
                <a:solidFill>
                  <a:srgbClr val="D4D4D4"/>
                </a:solidFill>
                <a:latin typeface="Consolas" panose="020B0609020204030204" pitchFamily="49" charset="0"/>
              </a:rPr>
              <a:t>  </a:t>
            </a:r>
            <a:r>
              <a:rPr lang="en-IE" sz="800" dirty="0" err="1">
                <a:solidFill>
                  <a:srgbClr val="DCDCAA"/>
                </a:solidFill>
                <a:latin typeface="Consolas" panose="020B0609020204030204" pitchFamily="49" charset="0"/>
              </a:rPr>
              <a:t>componentDidMount</a:t>
            </a:r>
            <a:r>
              <a:rPr lang="en-IE" sz="800" dirty="0">
                <a:solidFill>
                  <a:srgbClr val="D4D4D4"/>
                </a:solidFill>
                <a:latin typeface="Consolas" panose="020B0609020204030204" pitchFamily="49" charset="0"/>
              </a:rPr>
              <a:t>() {</a:t>
            </a:r>
          </a:p>
          <a:p>
            <a:r>
              <a:rPr lang="en-IE" sz="800" dirty="0">
                <a:solidFill>
                  <a:srgbClr val="D4D4D4"/>
                </a:solidFill>
                <a:latin typeface="Consolas" panose="020B0609020204030204" pitchFamily="49" charset="0"/>
              </a:rPr>
              <a:t>    </a:t>
            </a:r>
            <a:r>
              <a:rPr lang="en-IE" sz="800" dirty="0">
                <a:solidFill>
                  <a:srgbClr val="DCDCAA"/>
                </a:solidFill>
                <a:latin typeface="Consolas" panose="020B0609020204030204" pitchFamily="49" charset="0"/>
              </a:rPr>
              <a:t>fetch</a:t>
            </a:r>
            <a:r>
              <a:rPr lang="en-IE" sz="800" dirty="0">
                <a:solidFill>
                  <a:srgbClr val="D4D4D4"/>
                </a:solidFill>
                <a:latin typeface="Consolas" panose="020B0609020204030204" pitchFamily="49" charset="0"/>
              </a:rPr>
              <a:t>(</a:t>
            </a:r>
            <a:r>
              <a:rPr lang="en-IE" sz="800" dirty="0">
                <a:solidFill>
                  <a:srgbClr val="CE9178"/>
                </a:solidFill>
                <a:latin typeface="Consolas" panose="020B0609020204030204" pitchFamily="49" charset="0"/>
              </a:rPr>
              <a:t>"/api_1_0/finance/1/2018"</a:t>
            </a:r>
            <a:r>
              <a:rPr lang="en-IE" sz="800" dirty="0">
                <a:solidFill>
                  <a:srgbClr val="D4D4D4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IE" sz="800" dirty="0">
                <a:solidFill>
                  <a:srgbClr val="D4D4D4"/>
                </a:solidFill>
                <a:latin typeface="Consolas" panose="020B0609020204030204" pitchFamily="49" charset="0"/>
              </a:rPr>
              <a:t>    .</a:t>
            </a:r>
            <a:r>
              <a:rPr lang="en-IE" sz="800" dirty="0">
                <a:solidFill>
                  <a:srgbClr val="DCDCAA"/>
                </a:solidFill>
                <a:latin typeface="Consolas" panose="020B0609020204030204" pitchFamily="49" charset="0"/>
              </a:rPr>
              <a:t>then</a:t>
            </a:r>
            <a:r>
              <a:rPr lang="en-IE" sz="800" dirty="0">
                <a:solidFill>
                  <a:srgbClr val="D4D4D4"/>
                </a:solidFill>
                <a:latin typeface="Consolas" panose="020B0609020204030204" pitchFamily="49" charset="0"/>
              </a:rPr>
              <a:t>(</a:t>
            </a:r>
            <a:r>
              <a:rPr lang="en-IE" sz="800" dirty="0">
                <a:solidFill>
                  <a:srgbClr val="9CDCFE"/>
                </a:solidFill>
                <a:latin typeface="Consolas" panose="020B0609020204030204" pitchFamily="49" charset="0"/>
              </a:rPr>
              <a:t>res</a:t>
            </a:r>
            <a:r>
              <a:rPr lang="en-IE" sz="800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IE" sz="800" dirty="0">
                <a:solidFill>
                  <a:srgbClr val="569CD6"/>
                </a:solidFill>
                <a:latin typeface="Consolas" panose="020B0609020204030204" pitchFamily="49" charset="0"/>
              </a:rPr>
              <a:t>=&gt;</a:t>
            </a:r>
            <a:r>
              <a:rPr lang="en-IE" sz="800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IE" sz="800" dirty="0" err="1">
                <a:solidFill>
                  <a:srgbClr val="9CDCFE"/>
                </a:solidFill>
                <a:latin typeface="Consolas" panose="020B0609020204030204" pitchFamily="49" charset="0"/>
              </a:rPr>
              <a:t>res</a:t>
            </a:r>
            <a:r>
              <a:rPr lang="en-IE" sz="800" dirty="0" err="1">
                <a:solidFill>
                  <a:srgbClr val="D4D4D4"/>
                </a:solidFill>
                <a:latin typeface="Consolas" panose="020B0609020204030204" pitchFamily="49" charset="0"/>
              </a:rPr>
              <a:t>.</a:t>
            </a:r>
            <a:r>
              <a:rPr lang="en-IE" sz="800" dirty="0" err="1">
                <a:solidFill>
                  <a:srgbClr val="DCDCAA"/>
                </a:solidFill>
                <a:latin typeface="Consolas" panose="020B0609020204030204" pitchFamily="49" charset="0"/>
              </a:rPr>
              <a:t>json</a:t>
            </a:r>
            <a:r>
              <a:rPr lang="en-IE" sz="800" dirty="0">
                <a:solidFill>
                  <a:srgbClr val="D4D4D4"/>
                </a:solidFill>
                <a:latin typeface="Consolas" panose="020B0609020204030204" pitchFamily="49" charset="0"/>
              </a:rPr>
              <a:t>())</a:t>
            </a:r>
          </a:p>
          <a:p>
            <a:r>
              <a:rPr lang="en-IE" sz="800" dirty="0">
                <a:solidFill>
                  <a:srgbClr val="D4D4D4"/>
                </a:solidFill>
                <a:latin typeface="Consolas" panose="020B0609020204030204" pitchFamily="49" charset="0"/>
              </a:rPr>
              <a:t>    .</a:t>
            </a:r>
            <a:r>
              <a:rPr lang="en-IE" sz="800" dirty="0">
                <a:solidFill>
                  <a:srgbClr val="DCDCAA"/>
                </a:solidFill>
                <a:latin typeface="Consolas" panose="020B0609020204030204" pitchFamily="49" charset="0"/>
              </a:rPr>
              <a:t>then</a:t>
            </a:r>
            <a:r>
              <a:rPr lang="en-IE" sz="800" dirty="0">
                <a:solidFill>
                  <a:srgbClr val="D4D4D4"/>
                </a:solidFill>
                <a:latin typeface="Consolas" panose="020B0609020204030204" pitchFamily="49" charset="0"/>
              </a:rPr>
              <a:t>(</a:t>
            </a:r>
          </a:p>
          <a:p>
            <a:r>
              <a:rPr lang="en-IE" sz="800" dirty="0">
                <a:solidFill>
                  <a:srgbClr val="D4D4D4"/>
                </a:solidFill>
                <a:latin typeface="Consolas" panose="020B0609020204030204" pitchFamily="49" charset="0"/>
              </a:rPr>
              <a:t>      (</a:t>
            </a:r>
            <a:r>
              <a:rPr lang="en-IE" sz="800" dirty="0">
                <a:solidFill>
                  <a:srgbClr val="9CDCFE"/>
                </a:solidFill>
                <a:latin typeface="Consolas" panose="020B0609020204030204" pitchFamily="49" charset="0"/>
              </a:rPr>
              <a:t>result</a:t>
            </a:r>
            <a:r>
              <a:rPr lang="en-IE" sz="800" dirty="0">
                <a:solidFill>
                  <a:srgbClr val="D4D4D4"/>
                </a:solidFill>
                <a:latin typeface="Consolas" panose="020B0609020204030204" pitchFamily="49" charset="0"/>
              </a:rPr>
              <a:t>) </a:t>
            </a:r>
            <a:r>
              <a:rPr lang="en-IE" sz="800" dirty="0">
                <a:solidFill>
                  <a:srgbClr val="569CD6"/>
                </a:solidFill>
                <a:latin typeface="Consolas" panose="020B0609020204030204" pitchFamily="49" charset="0"/>
              </a:rPr>
              <a:t>=&gt;</a:t>
            </a:r>
            <a:r>
              <a:rPr lang="en-IE" sz="800" dirty="0">
                <a:solidFill>
                  <a:srgbClr val="D4D4D4"/>
                </a:solidFill>
                <a:latin typeface="Consolas" panose="020B0609020204030204" pitchFamily="49" charset="0"/>
              </a:rPr>
              <a:t> {</a:t>
            </a:r>
          </a:p>
          <a:p>
            <a:r>
              <a:rPr lang="en-IE" sz="800" dirty="0">
                <a:solidFill>
                  <a:srgbClr val="D4D4D4"/>
                </a:solidFill>
                <a:latin typeface="Consolas" panose="020B0609020204030204" pitchFamily="49" charset="0"/>
              </a:rPr>
              <a:t>      </a:t>
            </a:r>
            <a:r>
              <a:rPr lang="en-IE" sz="800" dirty="0" err="1">
                <a:solidFill>
                  <a:srgbClr val="569CD6"/>
                </a:solidFill>
                <a:latin typeface="Consolas" panose="020B0609020204030204" pitchFamily="49" charset="0"/>
              </a:rPr>
              <a:t>this</a:t>
            </a:r>
            <a:r>
              <a:rPr lang="en-IE" sz="800" dirty="0" err="1">
                <a:solidFill>
                  <a:srgbClr val="D4D4D4"/>
                </a:solidFill>
                <a:latin typeface="Consolas" panose="020B0609020204030204" pitchFamily="49" charset="0"/>
              </a:rPr>
              <a:t>.</a:t>
            </a:r>
            <a:r>
              <a:rPr lang="en-IE" sz="800" dirty="0" err="1">
                <a:solidFill>
                  <a:srgbClr val="DCDCAA"/>
                </a:solidFill>
                <a:latin typeface="Consolas" panose="020B0609020204030204" pitchFamily="49" charset="0"/>
              </a:rPr>
              <a:t>setState</a:t>
            </a:r>
            <a:r>
              <a:rPr lang="en-IE" sz="800" dirty="0">
                <a:solidFill>
                  <a:srgbClr val="D4D4D4"/>
                </a:solidFill>
                <a:latin typeface="Consolas" panose="020B0609020204030204" pitchFamily="49" charset="0"/>
              </a:rPr>
              <a:t>({</a:t>
            </a:r>
          </a:p>
          <a:p>
            <a:r>
              <a:rPr lang="en-IE" sz="800" dirty="0">
                <a:solidFill>
                  <a:srgbClr val="D4D4D4"/>
                </a:solidFill>
                <a:latin typeface="Consolas" panose="020B0609020204030204" pitchFamily="49" charset="0"/>
              </a:rPr>
              <a:t>        </a:t>
            </a:r>
            <a:r>
              <a:rPr lang="en-IE" sz="800" dirty="0" err="1">
                <a:solidFill>
                  <a:srgbClr val="9CDCFE"/>
                </a:solidFill>
                <a:latin typeface="Consolas" panose="020B0609020204030204" pitchFamily="49" charset="0"/>
              </a:rPr>
              <a:t>isLoaded</a:t>
            </a:r>
            <a:r>
              <a:rPr lang="en-IE" sz="800" dirty="0">
                <a:solidFill>
                  <a:srgbClr val="9CDCFE"/>
                </a:solidFill>
                <a:latin typeface="Consolas" panose="020B0609020204030204" pitchFamily="49" charset="0"/>
              </a:rPr>
              <a:t>:</a:t>
            </a:r>
            <a:r>
              <a:rPr lang="en-IE" sz="800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IE" sz="800" dirty="0">
                <a:solidFill>
                  <a:srgbClr val="569CD6"/>
                </a:solidFill>
                <a:latin typeface="Consolas" panose="020B0609020204030204" pitchFamily="49" charset="0"/>
              </a:rPr>
              <a:t>true</a:t>
            </a:r>
            <a:r>
              <a:rPr lang="en-IE" sz="800" dirty="0">
                <a:solidFill>
                  <a:srgbClr val="D4D4D4"/>
                </a:solidFill>
                <a:latin typeface="Consolas" panose="020B0609020204030204" pitchFamily="49" charset="0"/>
              </a:rPr>
              <a:t>,</a:t>
            </a:r>
          </a:p>
          <a:p>
            <a:r>
              <a:rPr lang="en-IE" sz="800" dirty="0">
                <a:solidFill>
                  <a:srgbClr val="D4D4D4"/>
                </a:solidFill>
                <a:latin typeface="Consolas" panose="020B0609020204030204" pitchFamily="49" charset="0"/>
              </a:rPr>
              <a:t>        </a:t>
            </a:r>
            <a:r>
              <a:rPr lang="en-IE" sz="800" dirty="0">
                <a:solidFill>
                  <a:srgbClr val="9CDCFE"/>
                </a:solidFill>
                <a:latin typeface="Consolas" panose="020B0609020204030204" pitchFamily="49" charset="0"/>
              </a:rPr>
              <a:t>items:</a:t>
            </a:r>
            <a:r>
              <a:rPr lang="en-IE" sz="800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IE" sz="800" dirty="0" err="1">
                <a:solidFill>
                  <a:srgbClr val="9CDCFE"/>
                </a:solidFill>
                <a:latin typeface="Consolas" panose="020B0609020204030204" pitchFamily="49" charset="0"/>
              </a:rPr>
              <a:t>result</a:t>
            </a:r>
            <a:r>
              <a:rPr lang="en-IE" sz="800" dirty="0" err="1">
                <a:solidFill>
                  <a:srgbClr val="D4D4D4"/>
                </a:solidFill>
                <a:latin typeface="Consolas" panose="020B0609020204030204" pitchFamily="49" charset="0"/>
              </a:rPr>
              <a:t>.</a:t>
            </a:r>
            <a:r>
              <a:rPr lang="en-IE" sz="800" dirty="0" err="1">
                <a:solidFill>
                  <a:srgbClr val="9CDCFE"/>
                </a:solidFill>
                <a:latin typeface="Consolas" panose="020B0609020204030204" pitchFamily="49" charset="0"/>
              </a:rPr>
              <a:t>items</a:t>
            </a:r>
            <a:endParaRPr lang="en-IE" sz="800" dirty="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r>
              <a:rPr lang="en-IE" sz="800" dirty="0">
                <a:solidFill>
                  <a:srgbClr val="D4D4D4"/>
                </a:solidFill>
                <a:latin typeface="Consolas" panose="020B0609020204030204" pitchFamily="49" charset="0"/>
              </a:rPr>
              <a:t>      });</a:t>
            </a:r>
          </a:p>
          <a:p>
            <a:r>
              <a:rPr lang="en-IE" sz="800" dirty="0">
                <a:solidFill>
                  <a:srgbClr val="D4D4D4"/>
                </a:solidFill>
                <a:latin typeface="Consolas" panose="020B0609020204030204" pitchFamily="49" charset="0"/>
              </a:rPr>
              <a:t>      </a:t>
            </a:r>
            <a:r>
              <a:rPr lang="en-IE" sz="800" dirty="0" smtClean="0">
                <a:solidFill>
                  <a:srgbClr val="D4D4D4"/>
                </a:solidFill>
                <a:latin typeface="Consolas" panose="020B0609020204030204" pitchFamily="49" charset="0"/>
              </a:rPr>
              <a:t>},</a:t>
            </a:r>
            <a:r>
              <a:rPr lang="en-IE" sz="800" dirty="0">
                <a:solidFill>
                  <a:srgbClr val="D4D4D4"/>
                </a:solidFill>
                <a:latin typeface="Consolas" panose="020B0609020204030204" pitchFamily="49" charset="0"/>
              </a:rPr>
              <a:t/>
            </a:r>
            <a:br>
              <a:rPr lang="en-IE" sz="800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IE" sz="800" dirty="0">
                <a:solidFill>
                  <a:srgbClr val="D4D4D4"/>
                </a:solidFill>
                <a:latin typeface="Consolas" panose="020B0609020204030204" pitchFamily="49" charset="0"/>
              </a:rPr>
              <a:t>      (</a:t>
            </a:r>
            <a:r>
              <a:rPr lang="en-IE" sz="800" dirty="0">
                <a:solidFill>
                  <a:srgbClr val="9CDCFE"/>
                </a:solidFill>
                <a:latin typeface="Consolas" panose="020B0609020204030204" pitchFamily="49" charset="0"/>
              </a:rPr>
              <a:t>error</a:t>
            </a:r>
            <a:r>
              <a:rPr lang="en-IE" sz="800" dirty="0">
                <a:solidFill>
                  <a:srgbClr val="D4D4D4"/>
                </a:solidFill>
                <a:latin typeface="Consolas" panose="020B0609020204030204" pitchFamily="49" charset="0"/>
              </a:rPr>
              <a:t>) </a:t>
            </a:r>
            <a:r>
              <a:rPr lang="en-IE" sz="800" dirty="0">
                <a:solidFill>
                  <a:srgbClr val="569CD6"/>
                </a:solidFill>
                <a:latin typeface="Consolas" panose="020B0609020204030204" pitchFamily="49" charset="0"/>
              </a:rPr>
              <a:t>=&gt;</a:t>
            </a:r>
            <a:r>
              <a:rPr lang="en-IE" sz="800" dirty="0">
                <a:solidFill>
                  <a:srgbClr val="D4D4D4"/>
                </a:solidFill>
                <a:latin typeface="Consolas" panose="020B0609020204030204" pitchFamily="49" charset="0"/>
              </a:rPr>
              <a:t> {</a:t>
            </a:r>
          </a:p>
          <a:p>
            <a:r>
              <a:rPr lang="en-IE" sz="800" dirty="0">
                <a:solidFill>
                  <a:srgbClr val="D4D4D4"/>
                </a:solidFill>
                <a:latin typeface="Consolas" panose="020B0609020204030204" pitchFamily="49" charset="0"/>
              </a:rPr>
              <a:t>      </a:t>
            </a:r>
            <a:r>
              <a:rPr lang="en-IE" sz="800" dirty="0" err="1">
                <a:solidFill>
                  <a:srgbClr val="569CD6"/>
                </a:solidFill>
                <a:latin typeface="Consolas" panose="020B0609020204030204" pitchFamily="49" charset="0"/>
              </a:rPr>
              <a:t>this</a:t>
            </a:r>
            <a:r>
              <a:rPr lang="en-IE" sz="800" dirty="0" err="1">
                <a:solidFill>
                  <a:srgbClr val="D4D4D4"/>
                </a:solidFill>
                <a:latin typeface="Consolas" panose="020B0609020204030204" pitchFamily="49" charset="0"/>
              </a:rPr>
              <a:t>.</a:t>
            </a:r>
            <a:r>
              <a:rPr lang="en-IE" sz="800" dirty="0" err="1">
                <a:solidFill>
                  <a:srgbClr val="DCDCAA"/>
                </a:solidFill>
                <a:latin typeface="Consolas" panose="020B0609020204030204" pitchFamily="49" charset="0"/>
              </a:rPr>
              <a:t>setState</a:t>
            </a:r>
            <a:r>
              <a:rPr lang="en-IE" sz="800" dirty="0">
                <a:solidFill>
                  <a:srgbClr val="D4D4D4"/>
                </a:solidFill>
                <a:latin typeface="Consolas" panose="020B0609020204030204" pitchFamily="49" charset="0"/>
              </a:rPr>
              <a:t>({</a:t>
            </a:r>
          </a:p>
          <a:p>
            <a:r>
              <a:rPr lang="en-IE" sz="800" dirty="0">
                <a:solidFill>
                  <a:srgbClr val="D4D4D4"/>
                </a:solidFill>
                <a:latin typeface="Consolas" panose="020B0609020204030204" pitchFamily="49" charset="0"/>
              </a:rPr>
              <a:t>        </a:t>
            </a:r>
            <a:r>
              <a:rPr lang="en-IE" sz="800" dirty="0" err="1">
                <a:solidFill>
                  <a:srgbClr val="9CDCFE"/>
                </a:solidFill>
                <a:latin typeface="Consolas" panose="020B0609020204030204" pitchFamily="49" charset="0"/>
              </a:rPr>
              <a:t>isLoaded</a:t>
            </a:r>
            <a:r>
              <a:rPr lang="en-IE" sz="800" dirty="0">
                <a:solidFill>
                  <a:srgbClr val="9CDCFE"/>
                </a:solidFill>
                <a:latin typeface="Consolas" panose="020B0609020204030204" pitchFamily="49" charset="0"/>
              </a:rPr>
              <a:t>:</a:t>
            </a:r>
            <a:r>
              <a:rPr lang="en-IE" sz="800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IE" sz="800" dirty="0">
                <a:solidFill>
                  <a:srgbClr val="569CD6"/>
                </a:solidFill>
                <a:latin typeface="Consolas" panose="020B0609020204030204" pitchFamily="49" charset="0"/>
              </a:rPr>
              <a:t>true</a:t>
            </a:r>
            <a:r>
              <a:rPr lang="en-IE" sz="800" dirty="0">
                <a:solidFill>
                  <a:srgbClr val="D4D4D4"/>
                </a:solidFill>
                <a:latin typeface="Consolas" panose="020B0609020204030204" pitchFamily="49" charset="0"/>
              </a:rPr>
              <a:t>,</a:t>
            </a:r>
          </a:p>
          <a:p>
            <a:r>
              <a:rPr lang="en-IE" sz="800" dirty="0">
                <a:solidFill>
                  <a:srgbClr val="D4D4D4"/>
                </a:solidFill>
                <a:latin typeface="Consolas" panose="020B0609020204030204" pitchFamily="49" charset="0"/>
              </a:rPr>
              <a:t>        </a:t>
            </a:r>
            <a:r>
              <a:rPr lang="en-IE" sz="800" dirty="0">
                <a:solidFill>
                  <a:srgbClr val="9CDCFE"/>
                </a:solidFill>
                <a:latin typeface="Consolas" panose="020B0609020204030204" pitchFamily="49" charset="0"/>
              </a:rPr>
              <a:t>error</a:t>
            </a:r>
            <a:endParaRPr lang="en-IE" sz="800" dirty="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r>
              <a:rPr lang="en-IE" sz="800" dirty="0">
                <a:solidFill>
                  <a:srgbClr val="D4D4D4"/>
                </a:solidFill>
                <a:latin typeface="Consolas" panose="020B0609020204030204" pitchFamily="49" charset="0"/>
              </a:rPr>
              <a:t>      });</a:t>
            </a:r>
          </a:p>
          <a:p>
            <a:r>
              <a:rPr lang="en-IE" sz="800" dirty="0">
                <a:solidFill>
                  <a:srgbClr val="D4D4D4"/>
                </a:solidFill>
                <a:latin typeface="Consolas" panose="020B0609020204030204" pitchFamily="49" charset="0"/>
              </a:rPr>
              <a:t>      }</a:t>
            </a:r>
          </a:p>
          <a:p>
            <a:r>
              <a:rPr lang="en-IE" sz="800" dirty="0">
                <a:solidFill>
                  <a:srgbClr val="D4D4D4"/>
                </a:solidFill>
                <a:latin typeface="Consolas" panose="020B0609020204030204" pitchFamily="49" charset="0"/>
              </a:rPr>
              <a:t>    )</a:t>
            </a:r>
          </a:p>
          <a:p>
            <a:r>
              <a:rPr lang="en-IE" sz="800" dirty="0">
                <a:solidFill>
                  <a:srgbClr val="D4D4D4"/>
                </a:solidFill>
                <a:latin typeface="Consolas" panose="020B0609020204030204" pitchFamily="49" charset="0"/>
              </a:rPr>
              <a:t>  </a:t>
            </a:r>
            <a:r>
              <a:rPr lang="en-IE" sz="800" dirty="0" smtClean="0">
                <a:solidFill>
                  <a:srgbClr val="D4D4D4"/>
                </a:solidFill>
                <a:latin typeface="Consolas" panose="020B0609020204030204" pitchFamily="49" charset="0"/>
              </a:rPr>
              <a:t>}</a:t>
            </a:r>
            <a:endParaRPr lang="en-IE" sz="800" dirty="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r>
              <a:rPr lang="en-IE" sz="800" dirty="0">
                <a:solidFill>
                  <a:srgbClr val="D4D4D4"/>
                </a:solidFill>
                <a:latin typeface="Consolas" panose="020B0609020204030204" pitchFamily="49" charset="0"/>
              </a:rPr>
              <a:t>  </a:t>
            </a:r>
            <a:r>
              <a:rPr lang="en-IE" sz="800" dirty="0">
                <a:solidFill>
                  <a:srgbClr val="DCDCAA"/>
                </a:solidFill>
                <a:latin typeface="Consolas" panose="020B0609020204030204" pitchFamily="49" charset="0"/>
              </a:rPr>
              <a:t>render</a:t>
            </a:r>
            <a:r>
              <a:rPr lang="en-IE" sz="800" dirty="0">
                <a:solidFill>
                  <a:srgbClr val="D4D4D4"/>
                </a:solidFill>
                <a:latin typeface="Consolas" panose="020B0609020204030204" pitchFamily="49" charset="0"/>
              </a:rPr>
              <a:t>() {</a:t>
            </a:r>
          </a:p>
          <a:p>
            <a:r>
              <a:rPr lang="en-IE" sz="800" dirty="0">
                <a:solidFill>
                  <a:srgbClr val="D4D4D4"/>
                </a:solidFill>
                <a:latin typeface="Consolas" panose="020B0609020204030204" pitchFamily="49" charset="0"/>
              </a:rPr>
              <a:t>    </a:t>
            </a:r>
            <a:r>
              <a:rPr lang="en-IE" sz="800" dirty="0" err="1">
                <a:solidFill>
                  <a:srgbClr val="569CD6"/>
                </a:solidFill>
                <a:latin typeface="Consolas" panose="020B0609020204030204" pitchFamily="49" charset="0"/>
              </a:rPr>
              <a:t>const</a:t>
            </a:r>
            <a:r>
              <a:rPr lang="en-IE" sz="800" dirty="0">
                <a:solidFill>
                  <a:srgbClr val="D4D4D4"/>
                </a:solidFill>
                <a:latin typeface="Consolas" panose="020B0609020204030204" pitchFamily="49" charset="0"/>
              </a:rPr>
              <a:t> { </a:t>
            </a:r>
            <a:r>
              <a:rPr lang="en-IE" sz="800" dirty="0">
                <a:solidFill>
                  <a:srgbClr val="9CDCFE"/>
                </a:solidFill>
                <a:latin typeface="Consolas" panose="020B0609020204030204" pitchFamily="49" charset="0"/>
              </a:rPr>
              <a:t>error</a:t>
            </a:r>
            <a:r>
              <a:rPr lang="en-IE" sz="800" dirty="0">
                <a:solidFill>
                  <a:srgbClr val="D4D4D4"/>
                </a:solidFill>
                <a:latin typeface="Consolas" panose="020B0609020204030204" pitchFamily="49" charset="0"/>
              </a:rPr>
              <a:t>, </a:t>
            </a:r>
            <a:r>
              <a:rPr lang="en-IE" sz="800" dirty="0" err="1">
                <a:solidFill>
                  <a:srgbClr val="9CDCFE"/>
                </a:solidFill>
                <a:latin typeface="Consolas" panose="020B0609020204030204" pitchFamily="49" charset="0"/>
              </a:rPr>
              <a:t>isLoaded</a:t>
            </a:r>
            <a:r>
              <a:rPr lang="en-IE" sz="800" dirty="0">
                <a:solidFill>
                  <a:srgbClr val="D4D4D4"/>
                </a:solidFill>
                <a:latin typeface="Consolas" panose="020B0609020204030204" pitchFamily="49" charset="0"/>
              </a:rPr>
              <a:t>, </a:t>
            </a:r>
            <a:r>
              <a:rPr lang="en-IE" sz="800" dirty="0">
                <a:solidFill>
                  <a:srgbClr val="9CDCFE"/>
                </a:solidFill>
                <a:latin typeface="Consolas" panose="020B0609020204030204" pitchFamily="49" charset="0"/>
              </a:rPr>
              <a:t>items</a:t>
            </a:r>
            <a:r>
              <a:rPr lang="en-IE" sz="800" dirty="0">
                <a:solidFill>
                  <a:srgbClr val="D4D4D4"/>
                </a:solidFill>
                <a:latin typeface="Consolas" panose="020B0609020204030204" pitchFamily="49" charset="0"/>
              </a:rPr>
              <a:t> } = </a:t>
            </a:r>
            <a:r>
              <a:rPr lang="en-IE" sz="800" dirty="0" err="1">
                <a:solidFill>
                  <a:srgbClr val="569CD6"/>
                </a:solidFill>
                <a:latin typeface="Consolas" panose="020B0609020204030204" pitchFamily="49" charset="0"/>
              </a:rPr>
              <a:t>this</a:t>
            </a:r>
            <a:r>
              <a:rPr lang="en-IE" sz="800" dirty="0" err="1">
                <a:solidFill>
                  <a:srgbClr val="D4D4D4"/>
                </a:solidFill>
                <a:latin typeface="Consolas" panose="020B0609020204030204" pitchFamily="49" charset="0"/>
              </a:rPr>
              <a:t>.</a:t>
            </a:r>
            <a:r>
              <a:rPr lang="en-IE" sz="800" dirty="0" err="1">
                <a:solidFill>
                  <a:srgbClr val="9CDCFE"/>
                </a:solidFill>
                <a:latin typeface="Consolas" panose="020B0609020204030204" pitchFamily="49" charset="0"/>
              </a:rPr>
              <a:t>state</a:t>
            </a:r>
            <a:r>
              <a:rPr lang="en-IE" sz="800" dirty="0">
                <a:solidFill>
                  <a:srgbClr val="D4D4D4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IE" sz="800" dirty="0">
                <a:solidFill>
                  <a:srgbClr val="D4D4D4"/>
                </a:solidFill>
                <a:latin typeface="Consolas" panose="020B0609020204030204" pitchFamily="49" charset="0"/>
              </a:rPr>
              <a:t>    </a:t>
            </a:r>
            <a:r>
              <a:rPr lang="en-IE" sz="800" dirty="0">
                <a:solidFill>
                  <a:srgbClr val="C586C0"/>
                </a:solidFill>
                <a:latin typeface="Consolas" panose="020B0609020204030204" pitchFamily="49" charset="0"/>
              </a:rPr>
              <a:t>if</a:t>
            </a:r>
            <a:r>
              <a:rPr lang="en-IE" sz="800" dirty="0">
                <a:solidFill>
                  <a:srgbClr val="D4D4D4"/>
                </a:solidFill>
                <a:latin typeface="Consolas" panose="020B0609020204030204" pitchFamily="49" charset="0"/>
              </a:rPr>
              <a:t> (</a:t>
            </a:r>
            <a:r>
              <a:rPr lang="en-IE" sz="800" dirty="0">
                <a:solidFill>
                  <a:srgbClr val="9CDCFE"/>
                </a:solidFill>
                <a:latin typeface="Consolas" panose="020B0609020204030204" pitchFamily="49" charset="0"/>
              </a:rPr>
              <a:t>error</a:t>
            </a:r>
            <a:r>
              <a:rPr lang="en-IE" sz="800" dirty="0">
                <a:solidFill>
                  <a:srgbClr val="D4D4D4"/>
                </a:solidFill>
                <a:latin typeface="Consolas" panose="020B0609020204030204" pitchFamily="49" charset="0"/>
              </a:rPr>
              <a:t>) {</a:t>
            </a:r>
          </a:p>
          <a:p>
            <a:r>
              <a:rPr lang="en-IE" sz="800" dirty="0">
                <a:solidFill>
                  <a:srgbClr val="D4D4D4"/>
                </a:solidFill>
                <a:latin typeface="Consolas" panose="020B0609020204030204" pitchFamily="49" charset="0"/>
              </a:rPr>
              <a:t>    </a:t>
            </a:r>
            <a:r>
              <a:rPr lang="en-IE" sz="800" dirty="0">
                <a:solidFill>
                  <a:srgbClr val="C586C0"/>
                </a:solidFill>
                <a:latin typeface="Consolas" panose="020B0609020204030204" pitchFamily="49" charset="0"/>
              </a:rPr>
              <a:t>return</a:t>
            </a:r>
            <a:r>
              <a:rPr lang="en-IE" sz="800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IE" sz="800" dirty="0">
                <a:solidFill>
                  <a:srgbClr val="808080"/>
                </a:solidFill>
                <a:latin typeface="Consolas" panose="020B0609020204030204" pitchFamily="49" charset="0"/>
              </a:rPr>
              <a:t>&lt;</a:t>
            </a:r>
            <a:r>
              <a:rPr lang="en-IE" sz="800" dirty="0">
                <a:solidFill>
                  <a:srgbClr val="569CD6"/>
                </a:solidFill>
                <a:latin typeface="Consolas" panose="020B0609020204030204" pitchFamily="49" charset="0"/>
              </a:rPr>
              <a:t>div</a:t>
            </a:r>
            <a:r>
              <a:rPr lang="en-IE" sz="800" dirty="0">
                <a:solidFill>
                  <a:srgbClr val="808080"/>
                </a:solidFill>
                <a:latin typeface="Consolas" panose="020B0609020204030204" pitchFamily="49" charset="0"/>
              </a:rPr>
              <a:t>&gt;</a:t>
            </a:r>
            <a:r>
              <a:rPr lang="en-IE" sz="800" dirty="0">
                <a:solidFill>
                  <a:srgbClr val="D4D4D4"/>
                </a:solidFill>
                <a:latin typeface="Consolas" panose="020B0609020204030204" pitchFamily="49" charset="0"/>
              </a:rPr>
              <a:t>Error: </a:t>
            </a:r>
            <a:r>
              <a:rPr lang="en-IE" sz="800" dirty="0">
                <a:solidFill>
                  <a:srgbClr val="569CD6"/>
                </a:solidFill>
                <a:latin typeface="Consolas" panose="020B0609020204030204" pitchFamily="49" charset="0"/>
              </a:rPr>
              <a:t>{</a:t>
            </a:r>
            <a:r>
              <a:rPr lang="en-IE" sz="800" dirty="0" err="1">
                <a:solidFill>
                  <a:srgbClr val="9CDCFE"/>
                </a:solidFill>
                <a:latin typeface="Consolas" panose="020B0609020204030204" pitchFamily="49" charset="0"/>
              </a:rPr>
              <a:t>error</a:t>
            </a:r>
            <a:r>
              <a:rPr lang="en-IE" sz="800" dirty="0" err="1">
                <a:solidFill>
                  <a:srgbClr val="D4D4D4"/>
                </a:solidFill>
                <a:latin typeface="Consolas" panose="020B0609020204030204" pitchFamily="49" charset="0"/>
              </a:rPr>
              <a:t>.</a:t>
            </a:r>
            <a:r>
              <a:rPr lang="en-IE" sz="800" dirty="0" err="1">
                <a:solidFill>
                  <a:srgbClr val="9CDCFE"/>
                </a:solidFill>
                <a:latin typeface="Consolas" panose="020B0609020204030204" pitchFamily="49" charset="0"/>
              </a:rPr>
              <a:t>message</a:t>
            </a:r>
            <a:r>
              <a:rPr lang="en-IE" sz="800" dirty="0">
                <a:solidFill>
                  <a:srgbClr val="569CD6"/>
                </a:solidFill>
                <a:latin typeface="Consolas" panose="020B0609020204030204" pitchFamily="49" charset="0"/>
              </a:rPr>
              <a:t>}</a:t>
            </a:r>
            <a:r>
              <a:rPr lang="en-IE" sz="800" dirty="0">
                <a:solidFill>
                  <a:srgbClr val="808080"/>
                </a:solidFill>
                <a:latin typeface="Consolas" panose="020B0609020204030204" pitchFamily="49" charset="0"/>
              </a:rPr>
              <a:t>&lt;/</a:t>
            </a:r>
            <a:r>
              <a:rPr lang="en-IE" sz="800" dirty="0">
                <a:solidFill>
                  <a:srgbClr val="569CD6"/>
                </a:solidFill>
                <a:latin typeface="Consolas" panose="020B0609020204030204" pitchFamily="49" charset="0"/>
              </a:rPr>
              <a:t>div</a:t>
            </a:r>
            <a:r>
              <a:rPr lang="en-IE" sz="800" dirty="0">
                <a:solidFill>
                  <a:srgbClr val="808080"/>
                </a:solidFill>
                <a:latin typeface="Consolas" panose="020B0609020204030204" pitchFamily="49" charset="0"/>
              </a:rPr>
              <a:t>&gt;</a:t>
            </a:r>
            <a:r>
              <a:rPr lang="en-IE" sz="800" dirty="0">
                <a:solidFill>
                  <a:srgbClr val="D4D4D4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IE" sz="800" dirty="0">
                <a:solidFill>
                  <a:srgbClr val="D4D4D4"/>
                </a:solidFill>
                <a:latin typeface="Consolas" panose="020B0609020204030204" pitchFamily="49" charset="0"/>
              </a:rPr>
              <a:t>    } </a:t>
            </a:r>
            <a:r>
              <a:rPr lang="en-IE" sz="800" dirty="0">
                <a:solidFill>
                  <a:srgbClr val="C586C0"/>
                </a:solidFill>
                <a:latin typeface="Consolas" panose="020B0609020204030204" pitchFamily="49" charset="0"/>
              </a:rPr>
              <a:t>else</a:t>
            </a:r>
            <a:r>
              <a:rPr lang="en-IE" sz="800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IE" sz="800" dirty="0">
                <a:solidFill>
                  <a:srgbClr val="C586C0"/>
                </a:solidFill>
                <a:latin typeface="Consolas" panose="020B0609020204030204" pitchFamily="49" charset="0"/>
              </a:rPr>
              <a:t>if</a:t>
            </a:r>
            <a:r>
              <a:rPr lang="en-IE" sz="800" dirty="0">
                <a:solidFill>
                  <a:srgbClr val="D4D4D4"/>
                </a:solidFill>
                <a:latin typeface="Consolas" panose="020B0609020204030204" pitchFamily="49" charset="0"/>
              </a:rPr>
              <a:t> (!</a:t>
            </a:r>
            <a:r>
              <a:rPr lang="en-IE" sz="800" dirty="0" err="1">
                <a:solidFill>
                  <a:srgbClr val="9CDCFE"/>
                </a:solidFill>
                <a:latin typeface="Consolas" panose="020B0609020204030204" pitchFamily="49" charset="0"/>
              </a:rPr>
              <a:t>isLoaded</a:t>
            </a:r>
            <a:r>
              <a:rPr lang="en-IE" sz="800" dirty="0">
                <a:solidFill>
                  <a:srgbClr val="D4D4D4"/>
                </a:solidFill>
                <a:latin typeface="Consolas" panose="020B0609020204030204" pitchFamily="49" charset="0"/>
              </a:rPr>
              <a:t>) {</a:t>
            </a:r>
          </a:p>
          <a:p>
            <a:r>
              <a:rPr lang="en-IE" sz="800" dirty="0">
                <a:solidFill>
                  <a:srgbClr val="D4D4D4"/>
                </a:solidFill>
                <a:latin typeface="Consolas" panose="020B0609020204030204" pitchFamily="49" charset="0"/>
              </a:rPr>
              <a:t>    </a:t>
            </a:r>
            <a:r>
              <a:rPr lang="en-IE" sz="800" dirty="0">
                <a:solidFill>
                  <a:srgbClr val="C586C0"/>
                </a:solidFill>
                <a:latin typeface="Consolas" panose="020B0609020204030204" pitchFamily="49" charset="0"/>
              </a:rPr>
              <a:t>return</a:t>
            </a:r>
            <a:r>
              <a:rPr lang="en-IE" sz="800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IE" sz="800" dirty="0">
                <a:solidFill>
                  <a:srgbClr val="808080"/>
                </a:solidFill>
                <a:latin typeface="Consolas" panose="020B0609020204030204" pitchFamily="49" charset="0"/>
              </a:rPr>
              <a:t>&lt;</a:t>
            </a:r>
            <a:r>
              <a:rPr lang="en-IE" sz="800" dirty="0">
                <a:solidFill>
                  <a:srgbClr val="569CD6"/>
                </a:solidFill>
                <a:latin typeface="Consolas" panose="020B0609020204030204" pitchFamily="49" charset="0"/>
              </a:rPr>
              <a:t>div</a:t>
            </a:r>
            <a:r>
              <a:rPr lang="en-IE" sz="800" dirty="0">
                <a:solidFill>
                  <a:srgbClr val="808080"/>
                </a:solidFill>
                <a:latin typeface="Consolas" panose="020B0609020204030204" pitchFamily="49" charset="0"/>
              </a:rPr>
              <a:t>&gt;</a:t>
            </a:r>
            <a:r>
              <a:rPr lang="en-IE" sz="800" dirty="0">
                <a:solidFill>
                  <a:srgbClr val="D4D4D4"/>
                </a:solidFill>
                <a:latin typeface="Consolas" panose="020B0609020204030204" pitchFamily="49" charset="0"/>
              </a:rPr>
              <a:t>Loading...</a:t>
            </a:r>
            <a:r>
              <a:rPr lang="en-IE" sz="800" dirty="0">
                <a:solidFill>
                  <a:srgbClr val="808080"/>
                </a:solidFill>
                <a:latin typeface="Consolas" panose="020B0609020204030204" pitchFamily="49" charset="0"/>
              </a:rPr>
              <a:t>&lt;/</a:t>
            </a:r>
            <a:r>
              <a:rPr lang="en-IE" sz="800" dirty="0">
                <a:solidFill>
                  <a:srgbClr val="569CD6"/>
                </a:solidFill>
                <a:latin typeface="Consolas" panose="020B0609020204030204" pitchFamily="49" charset="0"/>
              </a:rPr>
              <a:t>div</a:t>
            </a:r>
            <a:r>
              <a:rPr lang="en-IE" sz="800" dirty="0">
                <a:solidFill>
                  <a:srgbClr val="808080"/>
                </a:solidFill>
                <a:latin typeface="Consolas" panose="020B0609020204030204" pitchFamily="49" charset="0"/>
              </a:rPr>
              <a:t>&gt;</a:t>
            </a:r>
            <a:r>
              <a:rPr lang="en-IE" sz="800" dirty="0">
                <a:solidFill>
                  <a:srgbClr val="D4D4D4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IE" sz="800" dirty="0">
                <a:solidFill>
                  <a:srgbClr val="D4D4D4"/>
                </a:solidFill>
                <a:latin typeface="Consolas" panose="020B0609020204030204" pitchFamily="49" charset="0"/>
              </a:rPr>
              <a:t>    } </a:t>
            </a:r>
            <a:r>
              <a:rPr lang="en-IE" sz="800" dirty="0">
                <a:solidFill>
                  <a:srgbClr val="C586C0"/>
                </a:solidFill>
                <a:latin typeface="Consolas" panose="020B0609020204030204" pitchFamily="49" charset="0"/>
              </a:rPr>
              <a:t>else</a:t>
            </a:r>
            <a:r>
              <a:rPr lang="en-IE" sz="800" dirty="0">
                <a:solidFill>
                  <a:srgbClr val="D4D4D4"/>
                </a:solidFill>
                <a:latin typeface="Consolas" panose="020B0609020204030204" pitchFamily="49" charset="0"/>
              </a:rPr>
              <a:t> {</a:t>
            </a:r>
          </a:p>
          <a:p>
            <a:r>
              <a:rPr lang="en-IE" sz="800" dirty="0" smtClean="0">
                <a:solidFill>
                  <a:srgbClr val="D4D4D4"/>
                </a:solidFill>
                <a:latin typeface="Consolas" panose="020B0609020204030204" pitchFamily="49" charset="0"/>
              </a:rPr>
              <a:t>    </a:t>
            </a:r>
            <a:r>
              <a:rPr lang="en-IE" sz="800" dirty="0" smtClean="0">
                <a:solidFill>
                  <a:srgbClr val="C586C0"/>
                </a:solidFill>
                <a:latin typeface="Consolas" panose="020B0609020204030204" pitchFamily="49" charset="0"/>
              </a:rPr>
              <a:t>return</a:t>
            </a:r>
            <a:r>
              <a:rPr lang="en-IE" sz="800" dirty="0" smtClean="0">
                <a:solidFill>
                  <a:srgbClr val="D4D4D4"/>
                </a:solidFill>
                <a:latin typeface="Consolas" panose="020B0609020204030204" pitchFamily="49" charset="0"/>
              </a:rPr>
              <a:t> ( </a:t>
            </a:r>
            <a:br>
              <a:rPr lang="en-IE" sz="800" dirty="0" smtClean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IE" sz="800" dirty="0" smtClean="0">
                <a:solidFill>
                  <a:srgbClr val="D4D4D4"/>
                </a:solidFill>
                <a:latin typeface="Consolas" panose="020B0609020204030204" pitchFamily="49" charset="0"/>
              </a:rPr>
              <a:t>    );</a:t>
            </a:r>
          </a:p>
          <a:p>
            <a:r>
              <a:rPr lang="en-IE" sz="800" dirty="0">
                <a:solidFill>
                  <a:srgbClr val="D4D4D4"/>
                </a:solidFill>
                <a:latin typeface="Consolas" panose="020B0609020204030204" pitchFamily="49" charset="0"/>
              </a:rPr>
              <a:t>    }</a:t>
            </a:r>
          </a:p>
          <a:p>
            <a:r>
              <a:rPr lang="en-IE" sz="800" dirty="0">
                <a:solidFill>
                  <a:srgbClr val="D4D4D4"/>
                </a:solidFill>
                <a:latin typeface="Consolas" panose="020B0609020204030204" pitchFamily="49" charset="0"/>
              </a:rPr>
              <a:t>  }</a:t>
            </a:r>
          </a:p>
          <a:p>
            <a:r>
              <a:rPr lang="en-IE" sz="800" dirty="0" smtClean="0">
                <a:solidFill>
                  <a:srgbClr val="D4D4D4"/>
                </a:solidFill>
                <a:latin typeface="Consolas" panose="020B0609020204030204" pitchFamily="49" charset="0"/>
              </a:rPr>
              <a:t>}</a:t>
            </a:r>
            <a:endParaRPr lang="en-IE" sz="800" dirty="0">
              <a:solidFill>
                <a:srgbClr val="D4D4D4"/>
              </a:solidFill>
              <a:latin typeface="Consolas" panose="020B0609020204030204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3450" y="1870253"/>
            <a:ext cx="2934484" cy="134908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>
              <a:lnSpc>
                <a:spcPts val="1425"/>
              </a:lnSpc>
            </a:pPr>
            <a:r>
              <a:rPr lang="en-IE" sz="800" dirty="0">
                <a:solidFill>
                  <a:srgbClr val="569CD6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class</a:t>
            </a:r>
            <a:r>
              <a:rPr lang="en-IE" sz="8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IE" sz="800" dirty="0">
                <a:solidFill>
                  <a:srgbClr val="4EC9B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Finance</a:t>
            </a:r>
            <a:r>
              <a:rPr lang="en-IE" sz="8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IE" sz="800" dirty="0">
                <a:solidFill>
                  <a:srgbClr val="569CD6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extends</a:t>
            </a:r>
            <a:r>
              <a:rPr lang="en-IE" sz="8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IE" sz="800" dirty="0" err="1">
                <a:solidFill>
                  <a:srgbClr val="4EC9B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React</a:t>
            </a:r>
            <a:r>
              <a:rPr lang="en-IE" sz="800" dirty="0" err="1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IE" sz="800" dirty="0" err="1">
                <a:solidFill>
                  <a:srgbClr val="4EC9B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Component</a:t>
            </a:r>
            <a:r>
              <a:rPr lang="en-IE" sz="8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{</a:t>
            </a:r>
            <a:endParaRPr lang="en-IE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425"/>
              </a:lnSpc>
            </a:pPr>
            <a:r>
              <a:rPr lang="en-IE" sz="8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  <a:r>
              <a:rPr lang="en-IE" sz="800" dirty="0">
                <a:solidFill>
                  <a:srgbClr val="DCDCAA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render</a:t>
            </a:r>
            <a:r>
              <a:rPr lang="en-IE" sz="8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() {</a:t>
            </a:r>
            <a:endParaRPr lang="en-IE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425"/>
              </a:lnSpc>
            </a:pPr>
            <a:r>
              <a:rPr lang="en-IE" sz="8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</a:t>
            </a:r>
            <a:r>
              <a:rPr lang="en-IE" sz="800" dirty="0">
                <a:solidFill>
                  <a:srgbClr val="C586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return</a:t>
            </a:r>
            <a:r>
              <a:rPr lang="en-IE" sz="8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(</a:t>
            </a:r>
            <a:endParaRPr lang="en-IE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425"/>
              </a:lnSpc>
            </a:pPr>
            <a:r>
              <a:rPr lang="en-IE" sz="8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 </a:t>
            </a:r>
            <a:r>
              <a:rPr lang="en-IE" sz="800" dirty="0">
                <a:solidFill>
                  <a:srgbClr val="808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IE" sz="800" dirty="0">
                <a:solidFill>
                  <a:srgbClr val="569CD6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div</a:t>
            </a:r>
            <a:r>
              <a:rPr lang="en-IE" sz="800" dirty="0">
                <a:solidFill>
                  <a:srgbClr val="808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en-IE" sz="8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Hello, World!</a:t>
            </a:r>
            <a:r>
              <a:rPr lang="en-IE" sz="800" dirty="0">
                <a:solidFill>
                  <a:srgbClr val="808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&lt;/</a:t>
            </a:r>
            <a:r>
              <a:rPr lang="en-IE" sz="800" dirty="0">
                <a:solidFill>
                  <a:srgbClr val="569CD6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div</a:t>
            </a:r>
            <a:r>
              <a:rPr lang="en-IE" sz="800" dirty="0">
                <a:solidFill>
                  <a:srgbClr val="808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endParaRPr lang="en-IE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425"/>
              </a:lnSpc>
            </a:pPr>
            <a:r>
              <a:rPr lang="en-IE" sz="8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);</a:t>
            </a:r>
            <a:endParaRPr lang="en-IE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425"/>
              </a:lnSpc>
            </a:pPr>
            <a:r>
              <a:rPr lang="en-IE" sz="8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}</a:t>
            </a:r>
            <a:endParaRPr lang="en-IE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425"/>
              </a:lnSpc>
            </a:pPr>
            <a:r>
              <a:rPr lang="en-IE" sz="800" dirty="0" smtClean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endParaRPr lang="en-IE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Line Callout 2 (Accent Bar) 7"/>
          <p:cNvSpPr/>
          <p:nvPr/>
        </p:nvSpPr>
        <p:spPr>
          <a:xfrm flipH="1" flipV="1">
            <a:off x="725702" y="973328"/>
            <a:ext cx="2942231" cy="854768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48680"/>
              <a:gd name="adj6" fmla="val -71614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idx="2"/>
          </p:nvPr>
        </p:nvSpPr>
        <p:spPr>
          <a:xfrm>
            <a:off x="725703" y="973329"/>
            <a:ext cx="2671130" cy="854767"/>
          </a:xfrm>
        </p:spPr>
        <p:txBody>
          <a:bodyPr/>
          <a:lstStyle/>
          <a:p>
            <a:r>
              <a:rPr lang="en-IE" sz="1600" dirty="0" smtClean="0">
                <a:solidFill>
                  <a:schemeClr val="bg1"/>
                </a:solidFill>
              </a:rPr>
              <a:t>Added constructor():</a:t>
            </a:r>
          </a:p>
          <a:p>
            <a:pPr lvl="1">
              <a:buSzPct val="50000"/>
            </a:pPr>
            <a:r>
              <a:rPr lang="en-IE" sz="1600" dirty="0" smtClean="0">
                <a:solidFill>
                  <a:schemeClr val="bg1"/>
                </a:solidFill>
              </a:rPr>
              <a:t>Stores our state</a:t>
            </a:r>
            <a:endParaRPr lang="en-IE" sz="1600" dirty="0">
              <a:solidFill>
                <a:schemeClr val="bg1"/>
              </a:solidFill>
            </a:endParaRPr>
          </a:p>
        </p:txBody>
      </p:sp>
      <p:sp>
        <p:nvSpPr>
          <p:cNvPr id="10" name="Line Callout 2 (Accent Bar) 9"/>
          <p:cNvSpPr/>
          <p:nvPr/>
        </p:nvSpPr>
        <p:spPr>
          <a:xfrm flipH="1" flipV="1">
            <a:off x="725701" y="2475315"/>
            <a:ext cx="2942231" cy="854768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227129"/>
              <a:gd name="adj6" fmla="val -72650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idx="2"/>
          </p:nvPr>
        </p:nvSpPr>
        <p:spPr>
          <a:xfrm>
            <a:off x="725702" y="2475316"/>
            <a:ext cx="2671130" cy="854767"/>
          </a:xfrm>
        </p:spPr>
        <p:txBody>
          <a:bodyPr/>
          <a:lstStyle/>
          <a:p>
            <a:r>
              <a:rPr lang="en-IE" sz="1600" dirty="0" err="1" smtClean="0">
                <a:solidFill>
                  <a:schemeClr val="bg1"/>
                </a:solidFill>
              </a:rPr>
              <a:t>componentDidMount</a:t>
            </a:r>
            <a:r>
              <a:rPr lang="en-IE" sz="1600" dirty="0" smtClean="0">
                <a:solidFill>
                  <a:schemeClr val="bg1"/>
                </a:solidFill>
              </a:rPr>
              <a:t>():</a:t>
            </a:r>
          </a:p>
          <a:p>
            <a:pPr lvl="1">
              <a:buSzPct val="50000"/>
            </a:pPr>
            <a:r>
              <a:rPr lang="en-IE" sz="1600" dirty="0" smtClean="0">
                <a:solidFill>
                  <a:schemeClr val="bg1"/>
                </a:solidFill>
              </a:rPr>
              <a:t>Makes API call</a:t>
            </a:r>
            <a:endParaRPr lang="en-IE" sz="1600" dirty="0">
              <a:solidFill>
                <a:schemeClr val="bg1"/>
              </a:solidFill>
            </a:endParaRPr>
          </a:p>
        </p:txBody>
      </p:sp>
      <p:sp>
        <p:nvSpPr>
          <p:cNvPr id="12" name="Line Callout 2 (Accent Bar) 11"/>
          <p:cNvSpPr/>
          <p:nvPr/>
        </p:nvSpPr>
        <p:spPr>
          <a:xfrm flipH="1" flipV="1">
            <a:off x="725701" y="3935145"/>
            <a:ext cx="2942231" cy="854768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82711"/>
              <a:gd name="adj6" fmla="val -68247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idx="2"/>
          </p:nvPr>
        </p:nvSpPr>
        <p:spPr>
          <a:xfrm>
            <a:off x="725702" y="3935146"/>
            <a:ext cx="2671130" cy="854767"/>
          </a:xfrm>
        </p:spPr>
        <p:txBody>
          <a:bodyPr/>
          <a:lstStyle/>
          <a:p>
            <a:r>
              <a:rPr lang="en-IE" sz="1600" dirty="0" smtClean="0">
                <a:solidFill>
                  <a:schemeClr val="bg1"/>
                </a:solidFill>
              </a:rPr>
              <a:t>Updated render():</a:t>
            </a:r>
          </a:p>
          <a:p>
            <a:pPr lvl="1">
              <a:buSzPct val="50000"/>
            </a:pPr>
            <a:r>
              <a:rPr lang="en-IE" sz="1200" dirty="0" smtClean="0">
                <a:solidFill>
                  <a:schemeClr val="bg1"/>
                </a:solidFill>
              </a:rPr>
              <a:t>Handles error, loading or loaded state</a:t>
            </a:r>
            <a:endParaRPr lang="en-IE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783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 animBg="1"/>
      <p:bldP spid="7" grpId="1" animBg="1"/>
      <p:bldP spid="8" grpId="0" animBg="1"/>
      <p:bldP spid="9" grpId="0" build="p"/>
      <p:bldP spid="10" grpId="0" animBg="1"/>
      <p:bldP spid="11" grpId="0" build="p"/>
      <p:bldP spid="12" grpId="0" animBg="1"/>
      <p:bldP spid="1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URL parameters</a:t>
            </a:r>
            <a:endParaRPr lang="en-I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1280160" y="2499360"/>
            <a:ext cx="7130289" cy="1699260"/>
          </a:xfrm>
        </p:spPr>
        <p:txBody>
          <a:bodyPr/>
          <a:lstStyle/>
          <a:p>
            <a:pPr marL="114300" indent="0">
              <a:buNone/>
            </a:pPr>
            <a:r>
              <a:rPr lang="en-IE" dirty="0" smtClean="0">
                <a:solidFill>
                  <a:srgbClr val="00B0F0"/>
                </a:solidFill>
              </a:rPr>
              <a:t>HTML URL:  </a:t>
            </a:r>
            <a:r>
              <a:rPr lang="en-IE" dirty="0" smtClean="0"/>
              <a:t>http</a:t>
            </a:r>
            <a:r>
              <a:rPr lang="en-IE" dirty="0"/>
              <a:t>://127.0.0.1:5000/finance/1/2018</a:t>
            </a:r>
            <a:endParaRPr lang="en-IE" dirty="0" smtClean="0"/>
          </a:p>
          <a:p>
            <a:pPr marL="114300" indent="0">
              <a:buNone/>
            </a:pPr>
            <a:r>
              <a:rPr lang="en-IE" dirty="0" smtClean="0">
                <a:solidFill>
                  <a:srgbClr val="00B0F0"/>
                </a:solidFill>
              </a:rPr>
              <a:t>API </a:t>
            </a:r>
            <a:r>
              <a:rPr lang="en-IE" dirty="0">
                <a:solidFill>
                  <a:srgbClr val="00B0F0"/>
                </a:solidFill>
              </a:rPr>
              <a:t>URL: </a:t>
            </a:r>
            <a:r>
              <a:rPr lang="en-IE" dirty="0" smtClean="0">
                <a:solidFill>
                  <a:srgbClr val="00B0F0"/>
                </a:solidFill>
              </a:rPr>
              <a:t>      </a:t>
            </a:r>
            <a:r>
              <a:rPr lang="en-IE" dirty="0" smtClean="0"/>
              <a:t>http</a:t>
            </a:r>
            <a:r>
              <a:rPr lang="en-IE" dirty="0"/>
              <a:t>://127.0.0.1:5000/api_1_0/get_finances/1/2018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35</a:t>
            </a:fld>
            <a:endParaRPr lang="en"/>
          </a:p>
        </p:txBody>
      </p:sp>
      <p:sp>
        <p:nvSpPr>
          <p:cNvPr id="6" name="TextBox 5"/>
          <p:cNvSpPr txBox="1"/>
          <p:nvPr/>
        </p:nvSpPr>
        <p:spPr>
          <a:xfrm>
            <a:off x="733450" y="1226952"/>
            <a:ext cx="5354930" cy="76944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IE" sz="1100" dirty="0">
                <a:solidFill>
                  <a:srgbClr val="569CD6"/>
                </a:solidFill>
                <a:latin typeface="Consolas" panose="020B0609020204030204" pitchFamily="49" charset="0"/>
              </a:rPr>
              <a:t>let</a:t>
            </a:r>
            <a:r>
              <a:rPr lang="en-IE" sz="1100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IE" sz="1100" dirty="0" err="1">
                <a:solidFill>
                  <a:srgbClr val="9CDCFE"/>
                </a:solidFill>
                <a:latin typeface="Consolas" panose="020B0609020204030204" pitchFamily="49" charset="0"/>
              </a:rPr>
              <a:t>url</a:t>
            </a:r>
            <a:r>
              <a:rPr lang="en-IE" sz="1100" dirty="0">
                <a:solidFill>
                  <a:srgbClr val="D4D4D4"/>
                </a:solidFill>
                <a:latin typeface="Consolas" panose="020B0609020204030204" pitchFamily="49" charset="0"/>
              </a:rPr>
              <a:t> = </a:t>
            </a:r>
            <a:r>
              <a:rPr lang="en-IE" sz="1100" dirty="0" err="1">
                <a:solidFill>
                  <a:srgbClr val="9CDCFE"/>
                </a:solidFill>
                <a:latin typeface="Consolas" panose="020B0609020204030204" pitchFamily="49" charset="0"/>
              </a:rPr>
              <a:t>window</a:t>
            </a:r>
            <a:r>
              <a:rPr lang="en-IE" sz="1100" dirty="0" err="1">
                <a:solidFill>
                  <a:srgbClr val="D4D4D4"/>
                </a:solidFill>
                <a:latin typeface="Consolas" panose="020B0609020204030204" pitchFamily="49" charset="0"/>
              </a:rPr>
              <a:t>.</a:t>
            </a:r>
            <a:r>
              <a:rPr lang="en-IE" sz="1100" dirty="0" err="1">
                <a:solidFill>
                  <a:srgbClr val="9CDCFE"/>
                </a:solidFill>
                <a:latin typeface="Consolas" panose="020B0609020204030204" pitchFamily="49" charset="0"/>
              </a:rPr>
              <a:t>location</a:t>
            </a:r>
            <a:r>
              <a:rPr lang="en-IE" sz="1100" dirty="0" err="1">
                <a:solidFill>
                  <a:srgbClr val="D4D4D4"/>
                </a:solidFill>
                <a:latin typeface="Consolas" panose="020B0609020204030204" pitchFamily="49" charset="0"/>
              </a:rPr>
              <a:t>.</a:t>
            </a:r>
            <a:r>
              <a:rPr lang="en-IE" sz="1100" dirty="0" err="1">
                <a:solidFill>
                  <a:srgbClr val="9CDCFE"/>
                </a:solidFill>
                <a:latin typeface="Consolas" panose="020B0609020204030204" pitchFamily="49" charset="0"/>
              </a:rPr>
              <a:t>href</a:t>
            </a:r>
            <a:r>
              <a:rPr lang="en-IE" sz="1100" dirty="0" err="1">
                <a:solidFill>
                  <a:srgbClr val="D4D4D4"/>
                </a:solidFill>
                <a:latin typeface="Consolas" panose="020B0609020204030204" pitchFamily="49" charset="0"/>
              </a:rPr>
              <a:t>.</a:t>
            </a:r>
            <a:r>
              <a:rPr lang="en-IE" sz="1100" dirty="0" err="1">
                <a:solidFill>
                  <a:srgbClr val="DCDCAA"/>
                </a:solidFill>
                <a:latin typeface="Consolas" panose="020B0609020204030204" pitchFamily="49" charset="0"/>
              </a:rPr>
              <a:t>replace</a:t>
            </a:r>
            <a:r>
              <a:rPr lang="en-IE" sz="1100" dirty="0">
                <a:solidFill>
                  <a:srgbClr val="D4D4D4"/>
                </a:solidFill>
                <a:latin typeface="Consolas" panose="020B0609020204030204" pitchFamily="49" charset="0"/>
              </a:rPr>
              <a:t>(</a:t>
            </a:r>
            <a:r>
              <a:rPr lang="en-IE" sz="1100" dirty="0">
                <a:solidFill>
                  <a:srgbClr val="D16969"/>
                </a:solidFill>
                <a:latin typeface="Consolas" panose="020B0609020204030204" pitchFamily="49" charset="0"/>
              </a:rPr>
              <a:t>/.</a:t>
            </a:r>
            <a:r>
              <a:rPr lang="en-IE" sz="1100" dirty="0">
                <a:solidFill>
                  <a:srgbClr val="D7BA7D"/>
                </a:solidFill>
                <a:latin typeface="Consolas" panose="020B0609020204030204" pitchFamily="49" charset="0"/>
              </a:rPr>
              <a:t>*</a:t>
            </a:r>
            <a:r>
              <a:rPr lang="en-IE" sz="1100" dirty="0">
                <a:solidFill>
                  <a:srgbClr val="D16969"/>
                </a:solidFill>
                <a:latin typeface="Consolas" panose="020B0609020204030204" pitchFamily="49" charset="0"/>
              </a:rPr>
              <a:t>finance/</a:t>
            </a:r>
            <a:r>
              <a:rPr lang="en-IE" sz="1100" dirty="0">
                <a:solidFill>
                  <a:srgbClr val="D4D4D4"/>
                </a:solidFill>
                <a:latin typeface="Consolas" panose="020B0609020204030204" pitchFamily="49" charset="0"/>
              </a:rPr>
              <a:t>).</a:t>
            </a:r>
            <a:r>
              <a:rPr lang="en-IE" sz="1100" dirty="0">
                <a:solidFill>
                  <a:srgbClr val="DCDCAA"/>
                </a:solidFill>
                <a:latin typeface="Consolas" panose="020B0609020204030204" pitchFamily="49" charset="0"/>
              </a:rPr>
              <a:t>split</a:t>
            </a:r>
            <a:r>
              <a:rPr lang="en-IE" sz="1100" dirty="0">
                <a:solidFill>
                  <a:srgbClr val="D4D4D4"/>
                </a:solidFill>
                <a:latin typeface="Consolas" panose="020B0609020204030204" pitchFamily="49" charset="0"/>
              </a:rPr>
              <a:t>(</a:t>
            </a:r>
            <a:r>
              <a:rPr lang="en-IE" sz="1100" dirty="0">
                <a:solidFill>
                  <a:srgbClr val="CE9178"/>
                </a:solidFill>
                <a:latin typeface="Consolas" panose="020B0609020204030204" pitchFamily="49" charset="0"/>
              </a:rPr>
              <a:t>"/"</a:t>
            </a:r>
            <a:r>
              <a:rPr lang="en-IE" sz="1100" dirty="0">
                <a:solidFill>
                  <a:srgbClr val="D4D4D4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IE" sz="1100" dirty="0" err="1" smtClean="0">
                <a:solidFill>
                  <a:srgbClr val="569CD6"/>
                </a:solidFill>
                <a:latin typeface="Consolas" panose="020B0609020204030204" pitchFamily="49" charset="0"/>
              </a:rPr>
              <a:t>const</a:t>
            </a:r>
            <a:r>
              <a:rPr lang="en-IE" sz="1100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IE" sz="1100" dirty="0" err="1">
                <a:solidFill>
                  <a:srgbClr val="9CDCFE"/>
                </a:solidFill>
                <a:latin typeface="Consolas" panose="020B0609020204030204" pitchFamily="49" charset="0"/>
              </a:rPr>
              <a:t>company_id</a:t>
            </a:r>
            <a:r>
              <a:rPr lang="en-IE" sz="1100" dirty="0">
                <a:solidFill>
                  <a:srgbClr val="D4D4D4"/>
                </a:solidFill>
                <a:latin typeface="Consolas" panose="020B0609020204030204" pitchFamily="49" charset="0"/>
              </a:rPr>
              <a:t> = </a:t>
            </a:r>
            <a:r>
              <a:rPr lang="en-IE" sz="1100" dirty="0" err="1">
                <a:solidFill>
                  <a:srgbClr val="9CDCFE"/>
                </a:solidFill>
                <a:latin typeface="Consolas" panose="020B0609020204030204" pitchFamily="49" charset="0"/>
              </a:rPr>
              <a:t>url</a:t>
            </a:r>
            <a:r>
              <a:rPr lang="en-IE" sz="1100" dirty="0">
                <a:solidFill>
                  <a:srgbClr val="D4D4D4"/>
                </a:solidFill>
                <a:latin typeface="Consolas" panose="020B0609020204030204" pitchFamily="49" charset="0"/>
              </a:rPr>
              <a:t>[</a:t>
            </a:r>
            <a:r>
              <a:rPr lang="en-IE" sz="1100" dirty="0">
                <a:solidFill>
                  <a:srgbClr val="B5CEA8"/>
                </a:solidFill>
                <a:latin typeface="Consolas" panose="020B0609020204030204" pitchFamily="49" charset="0"/>
              </a:rPr>
              <a:t>1</a:t>
            </a:r>
            <a:r>
              <a:rPr lang="en-IE" sz="1100" dirty="0">
                <a:solidFill>
                  <a:srgbClr val="D4D4D4"/>
                </a:solidFill>
                <a:latin typeface="Consolas" panose="020B0609020204030204" pitchFamily="49" charset="0"/>
              </a:rPr>
              <a:t>];</a:t>
            </a:r>
          </a:p>
          <a:p>
            <a:r>
              <a:rPr lang="en-IE" sz="1100" dirty="0" err="1">
                <a:solidFill>
                  <a:srgbClr val="569CD6"/>
                </a:solidFill>
                <a:latin typeface="Consolas" panose="020B0609020204030204" pitchFamily="49" charset="0"/>
              </a:rPr>
              <a:t>const</a:t>
            </a:r>
            <a:r>
              <a:rPr lang="en-IE" sz="1100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IE" sz="1100" dirty="0">
                <a:solidFill>
                  <a:srgbClr val="9CDCFE"/>
                </a:solidFill>
                <a:latin typeface="Consolas" panose="020B0609020204030204" pitchFamily="49" charset="0"/>
              </a:rPr>
              <a:t>year</a:t>
            </a:r>
            <a:r>
              <a:rPr lang="en-IE" sz="1100" dirty="0">
                <a:solidFill>
                  <a:srgbClr val="D4D4D4"/>
                </a:solidFill>
                <a:latin typeface="Consolas" panose="020B0609020204030204" pitchFamily="49" charset="0"/>
              </a:rPr>
              <a:t> = </a:t>
            </a:r>
            <a:r>
              <a:rPr lang="en-IE" sz="1100" dirty="0" err="1">
                <a:solidFill>
                  <a:srgbClr val="9CDCFE"/>
                </a:solidFill>
                <a:latin typeface="Consolas" panose="020B0609020204030204" pitchFamily="49" charset="0"/>
              </a:rPr>
              <a:t>url</a:t>
            </a:r>
            <a:r>
              <a:rPr lang="en-IE" sz="1100" dirty="0">
                <a:solidFill>
                  <a:srgbClr val="D4D4D4"/>
                </a:solidFill>
                <a:latin typeface="Consolas" panose="020B0609020204030204" pitchFamily="49" charset="0"/>
              </a:rPr>
              <a:t>[</a:t>
            </a:r>
            <a:r>
              <a:rPr lang="en-IE" sz="1100" dirty="0">
                <a:solidFill>
                  <a:srgbClr val="B5CEA8"/>
                </a:solidFill>
                <a:latin typeface="Consolas" panose="020B0609020204030204" pitchFamily="49" charset="0"/>
              </a:rPr>
              <a:t>2</a:t>
            </a:r>
            <a:r>
              <a:rPr lang="en-IE" sz="1100" dirty="0">
                <a:solidFill>
                  <a:srgbClr val="D4D4D4"/>
                </a:solidFill>
                <a:latin typeface="Consolas" panose="020B0609020204030204" pitchFamily="49" charset="0"/>
              </a:rPr>
              <a:t>];</a:t>
            </a:r>
          </a:p>
          <a:p>
            <a:r>
              <a:rPr lang="en-IE" sz="1100" dirty="0" err="1">
                <a:solidFill>
                  <a:srgbClr val="569CD6"/>
                </a:solidFill>
                <a:latin typeface="Consolas" panose="020B0609020204030204" pitchFamily="49" charset="0"/>
              </a:rPr>
              <a:t>const</a:t>
            </a:r>
            <a:r>
              <a:rPr lang="en-IE" sz="1100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IE" sz="1100" dirty="0" err="1">
                <a:solidFill>
                  <a:srgbClr val="9CDCFE"/>
                </a:solidFill>
                <a:latin typeface="Consolas" panose="020B0609020204030204" pitchFamily="49" charset="0"/>
              </a:rPr>
              <a:t>api_url</a:t>
            </a:r>
            <a:r>
              <a:rPr lang="en-IE" sz="1100" dirty="0">
                <a:solidFill>
                  <a:srgbClr val="D4D4D4"/>
                </a:solidFill>
                <a:latin typeface="Consolas" panose="020B0609020204030204" pitchFamily="49" charset="0"/>
              </a:rPr>
              <a:t> = </a:t>
            </a:r>
            <a:r>
              <a:rPr lang="en-IE" sz="1100" dirty="0">
                <a:solidFill>
                  <a:srgbClr val="CE9178"/>
                </a:solidFill>
                <a:latin typeface="Consolas" panose="020B0609020204030204" pitchFamily="49" charset="0"/>
              </a:rPr>
              <a:t>"/api_1_0/</a:t>
            </a:r>
            <a:r>
              <a:rPr lang="en-IE" sz="1100" dirty="0" err="1">
                <a:solidFill>
                  <a:srgbClr val="CE9178"/>
                </a:solidFill>
                <a:latin typeface="Consolas" panose="020B0609020204030204" pitchFamily="49" charset="0"/>
              </a:rPr>
              <a:t>get_finances</a:t>
            </a:r>
            <a:r>
              <a:rPr lang="en-IE" sz="1100" dirty="0">
                <a:solidFill>
                  <a:srgbClr val="CE9178"/>
                </a:solidFill>
                <a:latin typeface="Consolas" panose="020B0609020204030204" pitchFamily="49" charset="0"/>
              </a:rPr>
              <a:t>/"</a:t>
            </a:r>
            <a:r>
              <a:rPr lang="en-IE" sz="1100" dirty="0">
                <a:solidFill>
                  <a:srgbClr val="D4D4D4"/>
                </a:solidFill>
                <a:latin typeface="Consolas" panose="020B0609020204030204" pitchFamily="49" charset="0"/>
              </a:rPr>
              <a:t> + </a:t>
            </a:r>
            <a:r>
              <a:rPr lang="en-IE" sz="1100" dirty="0" err="1">
                <a:solidFill>
                  <a:srgbClr val="9CDCFE"/>
                </a:solidFill>
                <a:latin typeface="Consolas" panose="020B0609020204030204" pitchFamily="49" charset="0"/>
              </a:rPr>
              <a:t>company_id</a:t>
            </a:r>
            <a:r>
              <a:rPr lang="en-IE" sz="1100" dirty="0">
                <a:solidFill>
                  <a:srgbClr val="D4D4D4"/>
                </a:solidFill>
                <a:latin typeface="Consolas" panose="020B0609020204030204" pitchFamily="49" charset="0"/>
              </a:rPr>
              <a:t> + </a:t>
            </a:r>
            <a:r>
              <a:rPr lang="en-IE" sz="1100" dirty="0">
                <a:solidFill>
                  <a:srgbClr val="CE9178"/>
                </a:solidFill>
                <a:latin typeface="Consolas" panose="020B0609020204030204" pitchFamily="49" charset="0"/>
              </a:rPr>
              <a:t>"/"</a:t>
            </a:r>
            <a:r>
              <a:rPr lang="en-IE" sz="1100" dirty="0">
                <a:solidFill>
                  <a:srgbClr val="D4D4D4"/>
                </a:solidFill>
                <a:latin typeface="Consolas" panose="020B0609020204030204" pitchFamily="49" charset="0"/>
              </a:rPr>
              <a:t> + </a:t>
            </a:r>
            <a:r>
              <a:rPr lang="en-IE" sz="1100" dirty="0">
                <a:solidFill>
                  <a:srgbClr val="9CDCFE"/>
                </a:solidFill>
                <a:latin typeface="Consolas" panose="020B0609020204030204" pitchFamily="49" charset="0"/>
              </a:rPr>
              <a:t>year</a:t>
            </a:r>
            <a:r>
              <a:rPr lang="en-IE" sz="1100" dirty="0">
                <a:solidFill>
                  <a:srgbClr val="D4D4D4"/>
                </a:solidFill>
                <a:latin typeface="Consolas" panose="020B0609020204030204" pitchFamily="49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3484956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p30"/>
          <p:cNvSpPr txBox="1">
            <a:spLocks noGrp="1"/>
          </p:cNvSpPr>
          <p:nvPr>
            <p:ph type="title"/>
          </p:nvPr>
        </p:nvSpPr>
        <p:spPr>
          <a:xfrm>
            <a:off x="1047750" y="634125"/>
            <a:ext cx="6996600" cy="71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What have </a:t>
            </a:r>
            <a:r>
              <a:rPr lang="en" dirty="0" smtClean="0">
                <a:solidFill>
                  <a:srgbClr val="3C78D8"/>
                </a:solidFill>
              </a:rPr>
              <a:t>we done</a:t>
            </a:r>
            <a:r>
              <a:rPr lang="en" dirty="0" smtClean="0"/>
              <a:t> so far?</a:t>
            </a:r>
            <a:endParaRPr dirty="0"/>
          </a:p>
        </p:txBody>
      </p:sp>
      <p:sp>
        <p:nvSpPr>
          <p:cNvPr id="687" name="Google Shape;687;p30"/>
          <p:cNvSpPr/>
          <p:nvPr/>
        </p:nvSpPr>
        <p:spPr>
          <a:xfrm>
            <a:off x="3242325" y="2061638"/>
            <a:ext cx="2862000" cy="1325100"/>
          </a:xfrm>
          <a:prstGeom prst="chevron">
            <a:avLst>
              <a:gd name="adj" fmla="val 29853"/>
            </a:avLst>
          </a:prstGeom>
          <a:solidFill>
            <a:srgbClr val="00CEF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b="1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Make API call with React</a:t>
            </a:r>
          </a:p>
        </p:txBody>
      </p:sp>
      <p:sp>
        <p:nvSpPr>
          <p:cNvPr id="689" name="Google Shape;689;p30"/>
          <p:cNvSpPr txBox="1">
            <a:spLocks noGrp="1"/>
          </p:cNvSpPr>
          <p:nvPr>
            <p:ph type="sldNum" idx="12"/>
          </p:nvPr>
        </p:nvSpPr>
        <p:spPr>
          <a:xfrm>
            <a:off x="8556775" y="4826200"/>
            <a:ext cx="548700" cy="3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36</a:t>
            </a:fld>
            <a:endParaRPr/>
          </a:p>
        </p:txBody>
      </p:sp>
      <p:sp>
        <p:nvSpPr>
          <p:cNvPr id="7" name="Google Shape;687;p30"/>
          <p:cNvSpPr/>
          <p:nvPr/>
        </p:nvSpPr>
        <p:spPr>
          <a:xfrm>
            <a:off x="452450" y="2061638"/>
            <a:ext cx="2862000" cy="1325100"/>
          </a:xfrm>
          <a:prstGeom prst="chevron">
            <a:avLst>
              <a:gd name="adj" fmla="val 29853"/>
            </a:avLst>
          </a:prstGeom>
          <a:solidFill>
            <a:srgbClr val="AFF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IE" b="1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Serve HTML / Data</a:t>
            </a:r>
            <a:endParaRPr lang="en-US" b="1" dirty="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1875758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7" grpId="0" animBg="1"/>
      <p:bldP spid="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16"/>
          <p:cNvSpPr txBox="1">
            <a:spLocks noGrp="1"/>
          </p:cNvSpPr>
          <p:nvPr>
            <p:ph type="ctrTitle"/>
          </p:nvPr>
        </p:nvSpPr>
        <p:spPr>
          <a:xfrm>
            <a:off x="2309350" y="3031150"/>
            <a:ext cx="52146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Victory Charts</a:t>
            </a:r>
            <a:endParaRPr dirty="0"/>
          </a:p>
        </p:txBody>
      </p:sp>
      <p:sp>
        <p:nvSpPr>
          <p:cNvPr id="486" name="Google Shape;486;p16"/>
          <p:cNvSpPr txBox="1">
            <a:spLocks noGrp="1"/>
          </p:cNvSpPr>
          <p:nvPr>
            <p:ph type="subTitle" idx="1"/>
          </p:nvPr>
        </p:nvSpPr>
        <p:spPr>
          <a:xfrm>
            <a:off x="2309441" y="4059250"/>
            <a:ext cx="52146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Make a basic chart, look at how to create some really cool charts.</a:t>
            </a:r>
            <a:endParaRPr dirty="0"/>
          </a:p>
        </p:txBody>
      </p:sp>
      <p:sp>
        <p:nvSpPr>
          <p:cNvPr id="487" name="Google Shape;487;p16"/>
          <p:cNvSpPr txBox="1"/>
          <p:nvPr/>
        </p:nvSpPr>
        <p:spPr>
          <a:xfrm>
            <a:off x="7416725" y="3661925"/>
            <a:ext cx="1760400" cy="12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0" b="1" dirty="0">
                <a:solidFill>
                  <a:srgbClr val="3C78D8"/>
                </a:solidFill>
                <a:latin typeface="Oswald"/>
                <a:sym typeface="Oswald"/>
              </a:rPr>
              <a:t>3</a:t>
            </a:r>
            <a:endParaRPr sz="12000" dirty="0">
              <a:solidFill>
                <a:srgbClr val="3C78D8"/>
              </a:solidFill>
            </a:endParaRPr>
          </a:p>
        </p:txBody>
      </p:sp>
      <p:sp>
        <p:nvSpPr>
          <p:cNvPr id="488" name="Google Shape;488;p16"/>
          <p:cNvSpPr txBox="1">
            <a:spLocks noGrp="1"/>
          </p:cNvSpPr>
          <p:nvPr>
            <p:ph type="sldNum" idx="12"/>
          </p:nvPr>
        </p:nvSpPr>
        <p:spPr>
          <a:xfrm>
            <a:off x="8556775" y="4826200"/>
            <a:ext cx="548700" cy="3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28119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23"/>
          <p:cNvSpPr txBox="1">
            <a:spLocks noGrp="1"/>
          </p:cNvSpPr>
          <p:nvPr>
            <p:ph type="title" idx="4294967295"/>
          </p:nvPr>
        </p:nvSpPr>
        <p:spPr>
          <a:xfrm>
            <a:off x="0" y="1881750"/>
            <a:ext cx="9144000" cy="138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3600" dirty="0" smtClean="0">
                <a:solidFill>
                  <a:srgbClr val="28324A"/>
                </a:solidFill>
              </a:rPr>
              <a:t>VICTORY CHARTS</a:t>
            </a:r>
            <a:endParaRPr sz="3600" dirty="0">
              <a:solidFill>
                <a:srgbClr val="28324A"/>
              </a:solidFill>
            </a:endParaRPr>
          </a:p>
          <a:p>
            <a:pPr lvl="0"/>
            <a:r>
              <a:rPr lang="en-IE" sz="3600" b="0" dirty="0" smtClean="0">
                <a:solidFill>
                  <a:srgbClr val="28324A"/>
                </a:solidFill>
              </a:rPr>
              <a:t>Formidable Labs</a:t>
            </a:r>
            <a:endParaRPr sz="3600" dirty="0">
              <a:solidFill>
                <a:srgbClr val="28324A"/>
              </a:solidFill>
            </a:endParaRPr>
          </a:p>
        </p:txBody>
      </p:sp>
      <p:sp>
        <p:nvSpPr>
          <p:cNvPr id="550" name="Google Shape;550;p23"/>
          <p:cNvSpPr txBox="1">
            <a:spLocks noGrp="1"/>
          </p:cNvSpPr>
          <p:nvPr>
            <p:ph type="sldNum" idx="12"/>
          </p:nvPr>
        </p:nvSpPr>
        <p:spPr>
          <a:xfrm>
            <a:off x="8556775" y="4826200"/>
            <a:ext cx="548700" cy="3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79144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Chart </a:t>
            </a:r>
            <a:r>
              <a:rPr lang="en-IE" dirty="0" smtClean="0">
                <a:sym typeface="Wingdings" panose="05000000000000000000" pitchFamily="2" charset="2"/>
              </a:rPr>
              <a:t></a:t>
            </a:r>
            <a:endParaRPr lang="en-IE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450" y="2710521"/>
            <a:ext cx="3190875" cy="15144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2561" y="1039641"/>
            <a:ext cx="3737887" cy="3366419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39</a:t>
            </a:fld>
            <a:endParaRPr lang="en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8706873"/>
              </p:ext>
            </p:extLst>
          </p:nvPr>
        </p:nvGraphicFramePr>
        <p:xfrm>
          <a:off x="733451" y="1220706"/>
          <a:ext cx="3737950" cy="391414"/>
        </p:xfrm>
        <a:graphic>
          <a:graphicData uri="http://schemas.openxmlformats.org/drawingml/2006/table">
            <a:tbl>
              <a:tblPr firstRow="1" firstCol="1" bandRow="1"/>
              <a:tblGrid>
                <a:gridCol w="3737950"/>
              </a:tblGrid>
              <a:tr h="3751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FFFFFF"/>
                          </a:solidFill>
                          <a:effectLst/>
                          <a:latin typeface="Consolas" panose="020B0609020204030204" pitchFamily="49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127.0.0.1 - - [09/Oct/2019 22:05:07] "GET /api_1_0/</a:t>
                      </a:r>
                      <a:r>
                        <a:rPr lang="en-US" sz="1200" dirty="0" err="1" smtClean="0">
                          <a:solidFill>
                            <a:srgbClr val="FFFFFF"/>
                          </a:solidFill>
                          <a:effectLst/>
                          <a:latin typeface="Consolas" panose="020B0609020204030204" pitchFamily="49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get_finances</a:t>
                      </a:r>
                      <a:r>
                        <a:rPr lang="en-US" sz="1200" dirty="0" smtClean="0">
                          <a:solidFill>
                            <a:srgbClr val="FFFFFF"/>
                          </a:solidFill>
                          <a:effectLst/>
                          <a:latin typeface="Consolas" panose="020B0609020204030204" pitchFamily="49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/1/2018 HTTP/1.1" 200</a:t>
                      </a:r>
                      <a:endParaRPr lang="en-I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780" marR="23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9496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16"/>
          <p:cNvSpPr txBox="1">
            <a:spLocks noGrp="1"/>
          </p:cNvSpPr>
          <p:nvPr>
            <p:ph type="ctrTitle"/>
          </p:nvPr>
        </p:nvSpPr>
        <p:spPr>
          <a:xfrm>
            <a:off x="2309350" y="3031150"/>
            <a:ext cx="52146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Flask application</a:t>
            </a:r>
            <a:endParaRPr dirty="0"/>
          </a:p>
        </p:txBody>
      </p:sp>
      <p:sp>
        <p:nvSpPr>
          <p:cNvPr id="486" name="Google Shape;486;p16"/>
          <p:cNvSpPr txBox="1">
            <a:spLocks noGrp="1"/>
          </p:cNvSpPr>
          <p:nvPr>
            <p:ph type="subTitle" idx="1"/>
          </p:nvPr>
        </p:nvSpPr>
        <p:spPr>
          <a:xfrm>
            <a:off x="2309441" y="4059250"/>
            <a:ext cx="52146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Project setup, storing data, creating app Blueprints.</a:t>
            </a:r>
            <a:endParaRPr dirty="0"/>
          </a:p>
        </p:txBody>
      </p:sp>
      <p:sp>
        <p:nvSpPr>
          <p:cNvPr id="487" name="Google Shape;487;p16"/>
          <p:cNvSpPr txBox="1"/>
          <p:nvPr/>
        </p:nvSpPr>
        <p:spPr>
          <a:xfrm>
            <a:off x="7416725" y="3661925"/>
            <a:ext cx="1760400" cy="12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0" b="1">
                <a:solidFill>
                  <a:srgbClr val="3C78D8"/>
                </a:solidFill>
                <a:latin typeface="Oswald"/>
                <a:ea typeface="Oswald"/>
                <a:cs typeface="Oswald"/>
                <a:sym typeface="Oswald"/>
              </a:rPr>
              <a:t>1</a:t>
            </a:r>
            <a:endParaRPr sz="12000">
              <a:solidFill>
                <a:srgbClr val="3C78D8"/>
              </a:solidFill>
            </a:endParaRPr>
          </a:p>
        </p:txBody>
      </p:sp>
      <p:sp>
        <p:nvSpPr>
          <p:cNvPr id="488" name="Google Shape;488;p16"/>
          <p:cNvSpPr txBox="1">
            <a:spLocks noGrp="1"/>
          </p:cNvSpPr>
          <p:nvPr>
            <p:ph type="sldNum" idx="12"/>
          </p:nvPr>
        </p:nvSpPr>
        <p:spPr>
          <a:xfrm>
            <a:off x="8556775" y="4826200"/>
            <a:ext cx="548700" cy="3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60313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err="1" smtClean="0"/>
              <a:t>VictoryBar</a:t>
            </a:r>
            <a:endParaRPr lang="en-IE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40</a:t>
            </a:fld>
            <a:endParaRPr lang="en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6825" y="1464924"/>
            <a:ext cx="3709359" cy="251585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2923" y="1832731"/>
            <a:ext cx="3953375" cy="57708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IE" sz="1050" dirty="0" smtClean="0">
                <a:solidFill>
                  <a:srgbClr val="808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IE" sz="1050" dirty="0" err="1">
                <a:solidFill>
                  <a:srgbClr val="4EC9B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VictoryBar</a:t>
            </a:r>
            <a:endParaRPr lang="en-IE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IE" sz="105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</a:t>
            </a:r>
            <a:r>
              <a:rPr lang="en-IE" sz="1050" dirty="0">
                <a:solidFill>
                  <a:srgbClr val="9CDCF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data</a:t>
            </a:r>
            <a:r>
              <a:rPr lang="en-IE" sz="105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IE" sz="1050" dirty="0">
                <a:solidFill>
                  <a:srgbClr val="569CD6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IE" sz="1050" dirty="0" err="1">
                <a:solidFill>
                  <a:srgbClr val="9CDCF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finance_data</a:t>
            </a:r>
            <a:r>
              <a:rPr lang="en-IE" sz="1050" dirty="0">
                <a:solidFill>
                  <a:srgbClr val="569CD6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endParaRPr lang="en-IE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IE" sz="1050" dirty="0" smtClean="0">
                <a:solidFill>
                  <a:srgbClr val="808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/&gt;</a:t>
            </a:r>
            <a:endParaRPr lang="en-IE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923" y="2828253"/>
            <a:ext cx="3810000" cy="115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099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Victory Chart</a:t>
            </a:r>
            <a:endParaRPr lang="en-IE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0473" y="1498109"/>
            <a:ext cx="3675002" cy="2720641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41</a:t>
            </a:fld>
            <a:endParaRPr lang="en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3450" y="3066225"/>
            <a:ext cx="2343150" cy="11525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8124" y="1244485"/>
            <a:ext cx="5024170" cy="132343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IE" sz="1000" dirty="0">
                <a:solidFill>
                  <a:srgbClr val="808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IE" sz="1000" dirty="0" err="1">
                <a:solidFill>
                  <a:srgbClr val="4EC9B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VictoryChart</a:t>
            </a:r>
            <a:endParaRPr lang="en-IE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IE" sz="1000" dirty="0" smtClean="0">
                <a:solidFill>
                  <a:srgbClr val="808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en-IE" sz="10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IE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IE" sz="10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</a:t>
            </a:r>
            <a:r>
              <a:rPr lang="en-IE" sz="1000" dirty="0">
                <a:solidFill>
                  <a:srgbClr val="808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IE" sz="1000" dirty="0" err="1">
                <a:solidFill>
                  <a:srgbClr val="4EC9B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VictoryAxis</a:t>
            </a:r>
            <a:r>
              <a:rPr lang="en-IE" sz="10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IE" sz="1000" dirty="0" err="1">
                <a:solidFill>
                  <a:srgbClr val="9CDCF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tickValues</a:t>
            </a:r>
            <a:r>
              <a:rPr lang="en-IE" sz="10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IE" sz="1000" dirty="0">
                <a:solidFill>
                  <a:srgbClr val="569CD6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IE" sz="1000" dirty="0" err="1">
                <a:solidFill>
                  <a:srgbClr val="9CDCF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finance_axis</a:t>
            </a:r>
            <a:r>
              <a:rPr lang="en-IE" sz="1000" dirty="0">
                <a:solidFill>
                  <a:srgbClr val="569CD6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en-IE" sz="10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IE" sz="1000" dirty="0">
                <a:solidFill>
                  <a:srgbClr val="808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/&gt;</a:t>
            </a:r>
            <a:endParaRPr lang="en-IE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IE" sz="10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</a:t>
            </a:r>
            <a:r>
              <a:rPr lang="en-IE" sz="1000" dirty="0">
                <a:solidFill>
                  <a:srgbClr val="808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IE" sz="1000" dirty="0" err="1">
                <a:solidFill>
                  <a:srgbClr val="4EC9B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VictoryAxis</a:t>
            </a:r>
            <a:r>
              <a:rPr lang="en-IE" sz="10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IE" sz="1000" dirty="0" err="1">
                <a:solidFill>
                  <a:srgbClr val="9CDCF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dependentAxis</a:t>
            </a:r>
            <a:r>
              <a:rPr lang="en-IE" sz="10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IE" sz="1000" dirty="0" err="1">
                <a:solidFill>
                  <a:srgbClr val="9CDCF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tickFormat</a:t>
            </a:r>
            <a:r>
              <a:rPr lang="en-IE" sz="10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IE" sz="1000" dirty="0">
                <a:solidFill>
                  <a:srgbClr val="569CD6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IE" sz="1000" dirty="0">
                <a:solidFill>
                  <a:srgbClr val="9CDCF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IE" sz="10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IE" sz="1000" dirty="0">
                <a:solidFill>
                  <a:srgbClr val="569CD6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=&gt;</a:t>
            </a:r>
            <a:r>
              <a:rPr lang="en-IE" sz="10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IE" sz="1000" dirty="0">
                <a:solidFill>
                  <a:srgbClr val="CE917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`$</a:t>
            </a:r>
            <a:r>
              <a:rPr lang="en-IE" sz="1000" dirty="0">
                <a:solidFill>
                  <a:srgbClr val="569CD6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${</a:t>
            </a:r>
            <a:r>
              <a:rPr lang="en-IE" sz="1000" dirty="0">
                <a:solidFill>
                  <a:srgbClr val="9CDCF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IE" sz="10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IE" sz="1000" dirty="0">
                <a:solidFill>
                  <a:srgbClr val="B5CEA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1000000</a:t>
            </a:r>
            <a:r>
              <a:rPr lang="en-IE" sz="1000" dirty="0">
                <a:solidFill>
                  <a:srgbClr val="569CD6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en-IE" sz="1000" dirty="0">
                <a:solidFill>
                  <a:srgbClr val="CE917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M`</a:t>
            </a:r>
            <a:r>
              <a:rPr lang="en-IE" sz="1000" dirty="0">
                <a:solidFill>
                  <a:srgbClr val="569CD6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en-IE" sz="10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IE" sz="1000" dirty="0">
                <a:solidFill>
                  <a:srgbClr val="808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/&gt;</a:t>
            </a:r>
            <a:endParaRPr lang="en-IE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IE" sz="10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   </a:t>
            </a:r>
            <a:r>
              <a:rPr lang="en-IE" sz="1000" dirty="0">
                <a:solidFill>
                  <a:srgbClr val="808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IE" sz="1000" dirty="0" err="1">
                <a:solidFill>
                  <a:srgbClr val="4EC9B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VictoryBar</a:t>
            </a:r>
            <a:endParaRPr lang="en-IE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IE" sz="10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       </a:t>
            </a:r>
            <a:r>
              <a:rPr lang="en-IE" sz="1000" dirty="0">
                <a:solidFill>
                  <a:srgbClr val="9CDCF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data</a:t>
            </a:r>
            <a:r>
              <a:rPr lang="en-IE" sz="10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IE" sz="1000" dirty="0">
                <a:solidFill>
                  <a:srgbClr val="569CD6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IE" sz="1000" dirty="0" err="1">
                <a:solidFill>
                  <a:srgbClr val="9CDCF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finance_data</a:t>
            </a:r>
            <a:r>
              <a:rPr lang="en-IE" sz="1000" dirty="0">
                <a:solidFill>
                  <a:srgbClr val="569CD6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endParaRPr lang="en-IE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IE" sz="10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   </a:t>
            </a:r>
            <a:r>
              <a:rPr lang="en-IE" sz="1000" dirty="0">
                <a:solidFill>
                  <a:srgbClr val="808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/&gt;</a:t>
            </a:r>
            <a:endParaRPr lang="en-IE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IE" sz="1000" dirty="0" smtClean="0">
                <a:solidFill>
                  <a:srgbClr val="808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&lt;/</a:t>
            </a:r>
            <a:r>
              <a:rPr lang="en-IE" sz="1000" dirty="0" err="1">
                <a:solidFill>
                  <a:srgbClr val="4EC9B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VictoryChart</a:t>
            </a:r>
            <a:r>
              <a:rPr lang="en-IE" sz="1000" dirty="0" smtClean="0">
                <a:solidFill>
                  <a:srgbClr val="808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endParaRPr lang="en-IE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0212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mtClean="0"/>
              <a:t>Some style</a:t>
            </a:r>
            <a:endParaRPr lang="en-I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42</a:t>
            </a:fld>
            <a:endParaRPr lang="en"/>
          </a:p>
        </p:txBody>
      </p:sp>
      <p:sp>
        <p:nvSpPr>
          <p:cNvPr id="7" name="TextBox 6"/>
          <p:cNvSpPr txBox="1"/>
          <p:nvPr/>
        </p:nvSpPr>
        <p:spPr>
          <a:xfrm>
            <a:off x="99787" y="1522522"/>
            <a:ext cx="4572775" cy="224676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IE" sz="900" dirty="0">
                <a:solidFill>
                  <a:srgbClr val="808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IE" sz="900" dirty="0" err="1">
                <a:solidFill>
                  <a:srgbClr val="4EC9B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VictoryChart</a:t>
            </a:r>
            <a:endParaRPr lang="en-IE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IE" sz="9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</a:t>
            </a:r>
            <a:r>
              <a:rPr lang="en-IE" sz="900" dirty="0">
                <a:solidFill>
                  <a:srgbClr val="9CDCF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padding</a:t>
            </a:r>
            <a:r>
              <a:rPr lang="en-IE" sz="900" dirty="0" smtClean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IE" sz="900" dirty="0" smtClean="0">
                <a:solidFill>
                  <a:srgbClr val="569CD6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IE" sz="900" dirty="0" smtClean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IE" sz="9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IE" sz="900" dirty="0">
                <a:solidFill>
                  <a:srgbClr val="9CDCF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left:</a:t>
            </a:r>
            <a:r>
              <a:rPr lang="en-IE" sz="9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IE" sz="900" dirty="0">
                <a:solidFill>
                  <a:srgbClr val="B5CEA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r>
              <a:rPr lang="en-IE" sz="9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en-IE" sz="900" dirty="0">
                <a:solidFill>
                  <a:srgbClr val="9CDCF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right:</a:t>
            </a:r>
            <a:r>
              <a:rPr lang="en-IE" sz="9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IE" sz="900" dirty="0">
                <a:solidFill>
                  <a:srgbClr val="B5CEA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50</a:t>
            </a:r>
            <a:r>
              <a:rPr lang="en-IE" sz="9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en-IE" sz="900" dirty="0">
                <a:solidFill>
                  <a:srgbClr val="9CDCF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bottom:</a:t>
            </a:r>
            <a:r>
              <a:rPr lang="en-IE" sz="9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IE" sz="900" dirty="0">
                <a:solidFill>
                  <a:srgbClr val="B5CEA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r>
              <a:rPr lang="en-IE" sz="9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en-IE" sz="900" dirty="0">
                <a:solidFill>
                  <a:srgbClr val="9CDCF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top:</a:t>
            </a:r>
            <a:r>
              <a:rPr lang="en-IE" sz="9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IE" sz="900" dirty="0">
                <a:solidFill>
                  <a:srgbClr val="B5CEA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r>
              <a:rPr lang="en-IE" sz="9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}</a:t>
            </a:r>
            <a:r>
              <a:rPr lang="en-IE" sz="900" dirty="0">
                <a:solidFill>
                  <a:srgbClr val="569CD6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endParaRPr lang="en-IE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IE" sz="9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</a:t>
            </a:r>
            <a:r>
              <a:rPr lang="en-IE" sz="900" dirty="0" err="1">
                <a:solidFill>
                  <a:srgbClr val="9CDCF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fontSize</a:t>
            </a:r>
            <a:r>
              <a:rPr lang="en-IE" sz="9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IE" sz="900" dirty="0">
                <a:solidFill>
                  <a:srgbClr val="569CD6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IE" sz="900" dirty="0">
                <a:solidFill>
                  <a:srgbClr val="B5CEA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IE" sz="900" dirty="0">
                <a:solidFill>
                  <a:srgbClr val="569CD6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endParaRPr lang="en-IE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IE" sz="9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</a:t>
            </a:r>
            <a:r>
              <a:rPr lang="en-IE" sz="900" dirty="0" err="1">
                <a:solidFill>
                  <a:srgbClr val="9CDCF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domainPadding</a:t>
            </a:r>
            <a:r>
              <a:rPr lang="en-IE" sz="9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IE" sz="900" dirty="0">
                <a:solidFill>
                  <a:srgbClr val="569CD6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IE" sz="900" dirty="0">
                <a:solidFill>
                  <a:srgbClr val="B5CEA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n-IE" sz="900" dirty="0">
                <a:solidFill>
                  <a:srgbClr val="569CD6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endParaRPr lang="en-IE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IE" sz="9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</a:t>
            </a:r>
            <a:r>
              <a:rPr lang="en-IE" sz="900" dirty="0">
                <a:solidFill>
                  <a:srgbClr val="9CDCF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theme</a:t>
            </a:r>
            <a:r>
              <a:rPr lang="en-IE" sz="9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IE" sz="900" dirty="0">
                <a:solidFill>
                  <a:srgbClr val="569CD6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IE" sz="900" dirty="0" err="1">
                <a:solidFill>
                  <a:srgbClr val="9CDCF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VictoryTheme</a:t>
            </a:r>
            <a:r>
              <a:rPr lang="en-IE" sz="900" dirty="0" err="1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IE" sz="900" dirty="0" err="1">
                <a:solidFill>
                  <a:srgbClr val="9CDCF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material</a:t>
            </a:r>
            <a:r>
              <a:rPr lang="en-IE" sz="900" dirty="0">
                <a:solidFill>
                  <a:srgbClr val="569CD6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endParaRPr lang="en-IE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IE" sz="900" dirty="0">
                <a:solidFill>
                  <a:srgbClr val="808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en-IE" sz="9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IE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IE" sz="9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</a:t>
            </a:r>
            <a:r>
              <a:rPr lang="en-IE" sz="900" dirty="0">
                <a:solidFill>
                  <a:srgbClr val="808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IE" sz="900" dirty="0" err="1">
                <a:solidFill>
                  <a:srgbClr val="4EC9B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VictoryAxis</a:t>
            </a:r>
            <a:r>
              <a:rPr lang="en-IE" sz="9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IE" sz="900" dirty="0" err="1">
                <a:solidFill>
                  <a:srgbClr val="9CDCF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tickValues</a:t>
            </a:r>
            <a:r>
              <a:rPr lang="en-IE" sz="9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IE" sz="900" dirty="0">
                <a:solidFill>
                  <a:srgbClr val="569CD6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IE" sz="900" dirty="0" err="1">
                <a:solidFill>
                  <a:srgbClr val="9CDCF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finance_axis</a:t>
            </a:r>
            <a:r>
              <a:rPr lang="en-IE" sz="900" dirty="0">
                <a:solidFill>
                  <a:srgbClr val="569CD6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en-IE" sz="9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IE" sz="900" dirty="0">
                <a:solidFill>
                  <a:srgbClr val="808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/&gt;</a:t>
            </a:r>
            <a:endParaRPr lang="en-IE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IE" sz="9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</a:t>
            </a:r>
            <a:r>
              <a:rPr lang="en-IE" sz="900" dirty="0">
                <a:solidFill>
                  <a:srgbClr val="808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IE" sz="900" dirty="0" err="1">
                <a:solidFill>
                  <a:srgbClr val="4EC9B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VictoryAxis</a:t>
            </a:r>
            <a:r>
              <a:rPr lang="en-IE" sz="9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IE" sz="900" dirty="0" err="1">
                <a:solidFill>
                  <a:srgbClr val="9CDCF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dependentAxis</a:t>
            </a:r>
            <a:r>
              <a:rPr lang="en-IE" sz="9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IE" sz="900" dirty="0" err="1">
                <a:solidFill>
                  <a:srgbClr val="9CDCF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tickFormat</a:t>
            </a:r>
            <a:r>
              <a:rPr lang="en-IE" sz="9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IE" sz="900" dirty="0">
                <a:solidFill>
                  <a:srgbClr val="569CD6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IE" sz="900" dirty="0">
                <a:solidFill>
                  <a:srgbClr val="9CDCF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IE" sz="9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IE" sz="900" dirty="0">
                <a:solidFill>
                  <a:srgbClr val="569CD6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=&gt;</a:t>
            </a:r>
            <a:r>
              <a:rPr lang="en-IE" sz="9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IE" sz="900" dirty="0">
                <a:solidFill>
                  <a:srgbClr val="CE917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`$</a:t>
            </a:r>
            <a:r>
              <a:rPr lang="en-IE" sz="900" dirty="0">
                <a:solidFill>
                  <a:srgbClr val="569CD6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${</a:t>
            </a:r>
            <a:r>
              <a:rPr lang="en-IE" sz="900" dirty="0">
                <a:solidFill>
                  <a:srgbClr val="9CDCF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IE" sz="9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IE" sz="900" dirty="0">
                <a:solidFill>
                  <a:srgbClr val="B5CEA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1000000</a:t>
            </a:r>
            <a:r>
              <a:rPr lang="en-IE" sz="900" dirty="0">
                <a:solidFill>
                  <a:srgbClr val="569CD6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en-IE" sz="900" dirty="0">
                <a:solidFill>
                  <a:srgbClr val="CE917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M`</a:t>
            </a:r>
            <a:r>
              <a:rPr lang="en-IE" sz="900" dirty="0">
                <a:solidFill>
                  <a:srgbClr val="569CD6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en-IE" sz="9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IE" sz="900" dirty="0">
                <a:solidFill>
                  <a:srgbClr val="808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/&gt;</a:t>
            </a:r>
            <a:endParaRPr lang="en-IE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IE" sz="900" dirty="0" smtClean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</a:t>
            </a:r>
            <a:r>
              <a:rPr lang="en-IE" sz="900" dirty="0">
                <a:solidFill>
                  <a:srgbClr val="808080"/>
                </a:solidFill>
                <a:latin typeface="Consolas" panose="020B0609020204030204" pitchFamily="49" charset="0"/>
              </a:rPr>
              <a:t>&lt;</a:t>
            </a:r>
            <a:r>
              <a:rPr lang="en-IE" sz="900" dirty="0" err="1">
                <a:solidFill>
                  <a:srgbClr val="4EC9B0"/>
                </a:solidFill>
                <a:latin typeface="Consolas" panose="020B0609020204030204" pitchFamily="49" charset="0"/>
              </a:rPr>
              <a:t>VictoryStack</a:t>
            </a:r>
            <a:r>
              <a:rPr lang="en-IE" sz="900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IE" sz="900" dirty="0" err="1">
                <a:solidFill>
                  <a:srgbClr val="9CDCFE"/>
                </a:solidFill>
                <a:latin typeface="Consolas" panose="020B0609020204030204" pitchFamily="49" charset="0"/>
              </a:rPr>
              <a:t>colorScale</a:t>
            </a:r>
            <a:r>
              <a:rPr lang="en-IE" sz="900" dirty="0">
                <a:solidFill>
                  <a:srgbClr val="D4D4D4"/>
                </a:solidFill>
                <a:latin typeface="Consolas" panose="020B0609020204030204" pitchFamily="49" charset="0"/>
              </a:rPr>
              <a:t>=</a:t>
            </a:r>
            <a:r>
              <a:rPr lang="en-IE" sz="900" dirty="0">
                <a:solidFill>
                  <a:srgbClr val="569CD6"/>
                </a:solidFill>
                <a:latin typeface="Consolas" panose="020B0609020204030204" pitchFamily="49" charset="0"/>
              </a:rPr>
              <a:t>{</a:t>
            </a:r>
            <a:r>
              <a:rPr lang="en-IE" sz="900" dirty="0">
                <a:solidFill>
                  <a:srgbClr val="CE9178"/>
                </a:solidFill>
                <a:latin typeface="Consolas" panose="020B0609020204030204" pitchFamily="49" charset="0"/>
              </a:rPr>
              <a:t>"warm"</a:t>
            </a:r>
            <a:r>
              <a:rPr lang="en-IE" sz="900" dirty="0">
                <a:solidFill>
                  <a:srgbClr val="569CD6"/>
                </a:solidFill>
                <a:latin typeface="Consolas" panose="020B0609020204030204" pitchFamily="49" charset="0"/>
              </a:rPr>
              <a:t>}</a:t>
            </a:r>
            <a:r>
              <a:rPr lang="en-IE" sz="900" dirty="0">
                <a:solidFill>
                  <a:srgbClr val="808080"/>
                </a:solidFill>
                <a:latin typeface="Consolas" panose="020B0609020204030204" pitchFamily="49" charset="0"/>
              </a:rPr>
              <a:t>&gt;</a:t>
            </a:r>
            <a:endParaRPr lang="en-IE" sz="900" dirty="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r>
              <a:rPr lang="en-IE" sz="9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   </a:t>
            </a:r>
            <a:r>
              <a:rPr lang="en-IE" sz="900" dirty="0">
                <a:solidFill>
                  <a:srgbClr val="808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IE" sz="900" dirty="0" err="1">
                <a:solidFill>
                  <a:srgbClr val="4EC9B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VictoryBar</a:t>
            </a:r>
            <a:endParaRPr lang="en-IE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IE" sz="9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       </a:t>
            </a:r>
            <a:r>
              <a:rPr lang="en-IE" sz="900" dirty="0">
                <a:solidFill>
                  <a:srgbClr val="9CDCF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data</a:t>
            </a:r>
            <a:r>
              <a:rPr lang="en-IE" sz="9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IE" sz="900" dirty="0">
                <a:solidFill>
                  <a:srgbClr val="569CD6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IE" sz="900" dirty="0" err="1">
                <a:solidFill>
                  <a:srgbClr val="9CDCF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finance_data</a:t>
            </a:r>
            <a:r>
              <a:rPr lang="en-IE" sz="900" dirty="0">
                <a:solidFill>
                  <a:srgbClr val="569CD6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endParaRPr lang="en-IE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IE" sz="9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   </a:t>
            </a:r>
            <a:r>
              <a:rPr lang="en-IE" sz="900" dirty="0">
                <a:solidFill>
                  <a:srgbClr val="808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/&gt;</a:t>
            </a:r>
            <a:endParaRPr lang="en-IE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IE" sz="9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</a:t>
            </a:r>
            <a:r>
              <a:rPr lang="en-IE" sz="900" dirty="0">
                <a:solidFill>
                  <a:srgbClr val="808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&lt;/</a:t>
            </a:r>
            <a:r>
              <a:rPr lang="en-IE" sz="900" dirty="0" err="1">
                <a:solidFill>
                  <a:srgbClr val="4EC9B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VictoryStack</a:t>
            </a:r>
            <a:r>
              <a:rPr lang="en-IE" sz="900" dirty="0">
                <a:solidFill>
                  <a:srgbClr val="808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endParaRPr lang="en-IE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IE" sz="900" dirty="0">
                <a:solidFill>
                  <a:srgbClr val="808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&lt;/</a:t>
            </a:r>
            <a:r>
              <a:rPr lang="en-IE" sz="900" dirty="0" err="1">
                <a:solidFill>
                  <a:srgbClr val="4EC9B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VictoryChart</a:t>
            </a:r>
            <a:r>
              <a:rPr lang="en-IE" sz="900" dirty="0">
                <a:solidFill>
                  <a:srgbClr val="808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endParaRPr lang="en-IE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IE" sz="9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3957" y="863093"/>
            <a:ext cx="3931126" cy="3719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065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err="1" smtClean="0"/>
              <a:t>VictoryBoxPlot</a:t>
            </a:r>
            <a:r>
              <a:rPr lang="en-IE" dirty="0" smtClean="0"/>
              <a:t> example</a:t>
            </a:r>
            <a:endParaRPr lang="en-IE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236" y="1534773"/>
            <a:ext cx="3739164" cy="237615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43</a:t>
            </a:fld>
            <a:endParaRPr lang="en"/>
          </a:p>
        </p:txBody>
      </p:sp>
      <p:sp>
        <p:nvSpPr>
          <p:cNvPr id="11" name="TextBox 10"/>
          <p:cNvSpPr txBox="1"/>
          <p:nvPr/>
        </p:nvSpPr>
        <p:spPr>
          <a:xfrm>
            <a:off x="5093238" y="973328"/>
            <a:ext cx="3737887" cy="383181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IE" sz="900" dirty="0">
                <a:solidFill>
                  <a:srgbClr val="569CD6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class</a:t>
            </a:r>
            <a:r>
              <a:rPr lang="en-IE" sz="9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IE" sz="900" dirty="0" err="1">
                <a:solidFill>
                  <a:srgbClr val="4EC9B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BoxPlot</a:t>
            </a:r>
            <a:r>
              <a:rPr lang="en-IE" sz="9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IE" sz="900" dirty="0">
                <a:solidFill>
                  <a:srgbClr val="569CD6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extends</a:t>
            </a:r>
            <a:r>
              <a:rPr lang="en-IE" sz="9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IE" sz="900" dirty="0" err="1">
                <a:solidFill>
                  <a:srgbClr val="4EC9B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React</a:t>
            </a:r>
            <a:r>
              <a:rPr lang="en-IE" sz="900" dirty="0" err="1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IE" sz="900" dirty="0" err="1">
                <a:solidFill>
                  <a:srgbClr val="4EC9B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Component</a:t>
            </a:r>
            <a:r>
              <a:rPr lang="en-IE" sz="9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{</a:t>
            </a:r>
            <a:endParaRPr lang="en-IE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IE" sz="9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  <a:r>
              <a:rPr lang="en-IE" sz="900" dirty="0">
                <a:solidFill>
                  <a:srgbClr val="DCDCAA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render</a:t>
            </a:r>
            <a:r>
              <a:rPr lang="en-IE" sz="9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() {</a:t>
            </a:r>
            <a:endParaRPr lang="en-IE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IE" sz="9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</a:t>
            </a:r>
            <a:r>
              <a:rPr lang="en-IE" sz="900" dirty="0">
                <a:solidFill>
                  <a:srgbClr val="C586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return</a:t>
            </a:r>
            <a:r>
              <a:rPr lang="en-IE" sz="9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(</a:t>
            </a:r>
            <a:endParaRPr lang="en-IE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IE" sz="9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 </a:t>
            </a:r>
            <a:r>
              <a:rPr lang="en-IE" sz="900" dirty="0">
                <a:solidFill>
                  <a:srgbClr val="808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IE" sz="900" dirty="0">
                <a:solidFill>
                  <a:srgbClr val="569CD6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div</a:t>
            </a:r>
            <a:r>
              <a:rPr lang="en-IE" sz="900" dirty="0">
                <a:solidFill>
                  <a:srgbClr val="808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endParaRPr lang="en-IE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IE" sz="9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   </a:t>
            </a:r>
            <a:r>
              <a:rPr lang="en-IE" sz="900" dirty="0">
                <a:solidFill>
                  <a:srgbClr val="808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IE" sz="900" dirty="0" err="1">
                <a:solidFill>
                  <a:srgbClr val="4EC9B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VictoryBoxPlot</a:t>
            </a:r>
            <a:endParaRPr lang="en-IE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IE" sz="9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     </a:t>
            </a:r>
            <a:r>
              <a:rPr lang="en-IE" sz="900" dirty="0" err="1">
                <a:solidFill>
                  <a:srgbClr val="9CDCF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minLabels</a:t>
            </a:r>
            <a:endParaRPr lang="en-IE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IE" sz="9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     </a:t>
            </a:r>
            <a:r>
              <a:rPr lang="en-IE" sz="900" dirty="0" err="1">
                <a:solidFill>
                  <a:srgbClr val="9CDCF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maxLabels</a:t>
            </a:r>
            <a:endParaRPr lang="en-IE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IE" sz="9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     </a:t>
            </a:r>
            <a:r>
              <a:rPr lang="en-IE" sz="900" dirty="0">
                <a:solidFill>
                  <a:srgbClr val="9CDCF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data</a:t>
            </a:r>
            <a:r>
              <a:rPr lang="en-IE" sz="9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IE" sz="900" dirty="0">
                <a:solidFill>
                  <a:srgbClr val="569CD6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IE" sz="9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endParaRPr lang="en-IE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IE" sz="9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       { </a:t>
            </a:r>
            <a:r>
              <a:rPr lang="en-IE" sz="900" dirty="0">
                <a:solidFill>
                  <a:srgbClr val="9CDCF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x:</a:t>
            </a:r>
            <a:r>
              <a:rPr lang="en-IE" sz="9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IE" sz="900" dirty="0">
                <a:solidFill>
                  <a:srgbClr val="B5CEA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IE" sz="9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en-IE" sz="900" dirty="0">
                <a:solidFill>
                  <a:srgbClr val="9CDCF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y:</a:t>
            </a:r>
            <a:r>
              <a:rPr lang="en-IE" sz="9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[</a:t>
            </a:r>
            <a:r>
              <a:rPr lang="en-IE" sz="900" dirty="0">
                <a:solidFill>
                  <a:srgbClr val="B5CEA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IE" sz="9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en-IE" sz="900" dirty="0">
                <a:solidFill>
                  <a:srgbClr val="B5CEA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IE" sz="9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en-IE" sz="900" dirty="0">
                <a:solidFill>
                  <a:srgbClr val="B5CEA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IE" sz="9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en-IE" sz="900" dirty="0">
                <a:solidFill>
                  <a:srgbClr val="B5CEA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IE" sz="9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] },</a:t>
            </a:r>
            <a:endParaRPr lang="en-IE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IE" sz="9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       { </a:t>
            </a:r>
            <a:r>
              <a:rPr lang="en-IE" sz="900" dirty="0">
                <a:solidFill>
                  <a:srgbClr val="9CDCF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x:</a:t>
            </a:r>
            <a:r>
              <a:rPr lang="en-IE" sz="9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IE" sz="900" dirty="0">
                <a:solidFill>
                  <a:srgbClr val="B5CEA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IE" sz="9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en-IE" sz="900" dirty="0">
                <a:solidFill>
                  <a:srgbClr val="9CDCF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y:</a:t>
            </a:r>
            <a:r>
              <a:rPr lang="en-IE" sz="9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[</a:t>
            </a:r>
            <a:r>
              <a:rPr lang="en-IE" sz="900" dirty="0">
                <a:solidFill>
                  <a:srgbClr val="B5CEA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IE" sz="9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en-IE" sz="900" dirty="0">
                <a:solidFill>
                  <a:srgbClr val="B5CEA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IE" sz="9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en-IE" sz="900" dirty="0">
                <a:solidFill>
                  <a:srgbClr val="B5CEA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IE" sz="9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en-IE" sz="900" dirty="0">
                <a:solidFill>
                  <a:srgbClr val="B5CEA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IE" sz="9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] },</a:t>
            </a:r>
            <a:endParaRPr lang="en-IE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IE" sz="9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       { </a:t>
            </a:r>
            <a:r>
              <a:rPr lang="en-IE" sz="900" dirty="0">
                <a:solidFill>
                  <a:srgbClr val="9CDCF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x:</a:t>
            </a:r>
            <a:r>
              <a:rPr lang="en-IE" sz="9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IE" sz="900" dirty="0">
                <a:solidFill>
                  <a:srgbClr val="B5CEA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IE" sz="9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en-IE" sz="900" dirty="0">
                <a:solidFill>
                  <a:srgbClr val="9CDCF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y:</a:t>
            </a:r>
            <a:r>
              <a:rPr lang="en-IE" sz="9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[</a:t>
            </a:r>
            <a:r>
              <a:rPr lang="en-IE" sz="900" dirty="0">
                <a:solidFill>
                  <a:srgbClr val="B5CEA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IE" sz="9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en-IE" sz="900" dirty="0">
                <a:solidFill>
                  <a:srgbClr val="B5CEA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IE" sz="9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en-IE" sz="900" dirty="0">
                <a:solidFill>
                  <a:srgbClr val="B5CEA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IE" sz="9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en-IE" sz="900" dirty="0">
                <a:solidFill>
                  <a:srgbClr val="B5CEA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IE" sz="9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] },</a:t>
            </a:r>
            <a:endParaRPr lang="en-IE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IE" sz="9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       { </a:t>
            </a:r>
            <a:r>
              <a:rPr lang="en-IE" sz="900" dirty="0">
                <a:solidFill>
                  <a:srgbClr val="9CDCF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x:</a:t>
            </a:r>
            <a:r>
              <a:rPr lang="en-IE" sz="9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IE" sz="900" dirty="0">
                <a:solidFill>
                  <a:srgbClr val="B5CEA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IE" sz="9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en-IE" sz="900" dirty="0">
                <a:solidFill>
                  <a:srgbClr val="9CDCF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y:</a:t>
            </a:r>
            <a:r>
              <a:rPr lang="en-IE" sz="9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[</a:t>
            </a:r>
            <a:r>
              <a:rPr lang="en-IE" sz="900" dirty="0">
                <a:solidFill>
                  <a:srgbClr val="B5CEA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IE" sz="9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en-IE" sz="900" dirty="0">
                <a:solidFill>
                  <a:srgbClr val="B5CEA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IE" sz="9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en-IE" sz="900" dirty="0">
                <a:solidFill>
                  <a:srgbClr val="B5CEA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IE" sz="9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en-IE" sz="900" dirty="0">
                <a:solidFill>
                  <a:srgbClr val="B5CEA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IE" sz="9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] }</a:t>
            </a:r>
            <a:endParaRPr lang="en-IE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IE" sz="9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     ]</a:t>
            </a:r>
            <a:r>
              <a:rPr lang="en-IE" sz="900" dirty="0">
                <a:solidFill>
                  <a:srgbClr val="569CD6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endParaRPr lang="en-IE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IE" sz="9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     </a:t>
            </a:r>
            <a:r>
              <a:rPr lang="en-IE" sz="900" dirty="0">
                <a:solidFill>
                  <a:srgbClr val="9CDCF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style</a:t>
            </a:r>
            <a:r>
              <a:rPr lang="en-IE" sz="9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IE" sz="900" dirty="0">
                <a:solidFill>
                  <a:srgbClr val="569CD6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IE" sz="9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endParaRPr lang="en-IE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IE" sz="9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       </a:t>
            </a:r>
            <a:r>
              <a:rPr lang="en-IE" sz="900" dirty="0">
                <a:solidFill>
                  <a:srgbClr val="9CDCF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min:</a:t>
            </a:r>
            <a:r>
              <a:rPr lang="en-IE" sz="9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{ </a:t>
            </a:r>
            <a:r>
              <a:rPr lang="en-IE" sz="900" dirty="0">
                <a:solidFill>
                  <a:srgbClr val="9CDCF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stroke:</a:t>
            </a:r>
            <a:r>
              <a:rPr lang="en-IE" sz="9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IE" sz="900" dirty="0">
                <a:solidFill>
                  <a:srgbClr val="CE917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"tomato"</a:t>
            </a:r>
            <a:r>
              <a:rPr lang="en-IE" sz="9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},</a:t>
            </a:r>
            <a:endParaRPr lang="en-IE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IE" sz="9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       </a:t>
            </a:r>
            <a:r>
              <a:rPr lang="en-IE" sz="900" dirty="0">
                <a:solidFill>
                  <a:srgbClr val="9CDCF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max:</a:t>
            </a:r>
            <a:r>
              <a:rPr lang="en-IE" sz="9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{ </a:t>
            </a:r>
            <a:r>
              <a:rPr lang="en-IE" sz="900" dirty="0">
                <a:solidFill>
                  <a:srgbClr val="9CDCF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stroke:</a:t>
            </a:r>
            <a:r>
              <a:rPr lang="en-IE" sz="9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IE" sz="900" dirty="0">
                <a:solidFill>
                  <a:srgbClr val="CE917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"orange"</a:t>
            </a:r>
            <a:r>
              <a:rPr lang="en-IE" sz="9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},</a:t>
            </a:r>
            <a:endParaRPr lang="en-IE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IE" sz="9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       </a:t>
            </a:r>
            <a:r>
              <a:rPr lang="en-IE" sz="900" dirty="0">
                <a:solidFill>
                  <a:srgbClr val="9CDCF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q1:</a:t>
            </a:r>
            <a:r>
              <a:rPr lang="en-IE" sz="9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{ </a:t>
            </a:r>
            <a:r>
              <a:rPr lang="en-IE" sz="900" dirty="0">
                <a:solidFill>
                  <a:srgbClr val="9CDCF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fill:</a:t>
            </a:r>
            <a:r>
              <a:rPr lang="en-IE" sz="9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IE" sz="900" dirty="0">
                <a:solidFill>
                  <a:srgbClr val="CE917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"tomato"</a:t>
            </a:r>
            <a:r>
              <a:rPr lang="en-IE" sz="9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},</a:t>
            </a:r>
            <a:endParaRPr lang="en-IE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IE" sz="9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       </a:t>
            </a:r>
            <a:r>
              <a:rPr lang="en-IE" sz="900" dirty="0">
                <a:solidFill>
                  <a:srgbClr val="9CDCF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q3:</a:t>
            </a:r>
            <a:r>
              <a:rPr lang="en-IE" sz="9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{ </a:t>
            </a:r>
            <a:r>
              <a:rPr lang="en-IE" sz="900" dirty="0">
                <a:solidFill>
                  <a:srgbClr val="9CDCF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fill:</a:t>
            </a:r>
            <a:r>
              <a:rPr lang="en-IE" sz="9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IE" sz="900" dirty="0">
                <a:solidFill>
                  <a:srgbClr val="CE917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"orange"</a:t>
            </a:r>
            <a:r>
              <a:rPr lang="en-IE" sz="9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},</a:t>
            </a:r>
            <a:endParaRPr lang="en-IE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IE" sz="9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       </a:t>
            </a:r>
            <a:r>
              <a:rPr lang="en-IE" sz="800" dirty="0">
                <a:solidFill>
                  <a:srgbClr val="9CDCF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median:</a:t>
            </a:r>
            <a:r>
              <a:rPr lang="en-IE" sz="8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{ </a:t>
            </a:r>
            <a:r>
              <a:rPr lang="en-IE" sz="800" dirty="0">
                <a:solidFill>
                  <a:srgbClr val="9CDCF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stroke:</a:t>
            </a:r>
            <a:r>
              <a:rPr lang="en-IE" sz="8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IE" sz="800" dirty="0">
                <a:solidFill>
                  <a:srgbClr val="CE917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"white"</a:t>
            </a:r>
            <a:r>
              <a:rPr lang="en-IE" sz="8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en-IE" sz="800" dirty="0" err="1">
                <a:solidFill>
                  <a:srgbClr val="9CDCF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strokeWidth</a:t>
            </a:r>
            <a:r>
              <a:rPr lang="en-IE" sz="800" dirty="0">
                <a:solidFill>
                  <a:srgbClr val="9CDCF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IE" sz="8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IE" sz="800" dirty="0">
                <a:solidFill>
                  <a:srgbClr val="B5CEA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IE" sz="8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},</a:t>
            </a:r>
            <a:endParaRPr lang="en-IE" sz="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IE" sz="9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       </a:t>
            </a:r>
            <a:r>
              <a:rPr lang="en-IE" sz="900" dirty="0" err="1">
                <a:solidFill>
                  <a:srgbClr val="9CDCF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minLabels</a:t>
            </a:r>
            <a:r>
              <a:rPr lang="en-IE" sz="900" dirty="0">
                <a:solidFill>
                  <a:srgbClr val="9CDCF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IE" sz="9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{ </a:t>
            </a:r>
            <a:r>
              <a:rPr lang="en-IE" sz="900" dirty="0">
                <a:solidFill>
                  <a:srgbClr val="9CDCF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fill:</a:t>
            </a:r>
            <a:r>
              <a:rPr lang="en-IE" sz="9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IE" sz="900" dirty="0">
                <a:solidFill>
                  <a:srgbClr val="CE917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"tomato"</a:t>
            </a:r>
            <a:r>
              <a:rPr lang="en-IE" sz="9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},</a:t>
            </a:r>
            <a:endParaRPr lang="en-IE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IE" sz="9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       </a:t>
            </a:r>
            <a:r>
              <a:rPr lang="en-IE" sz="900" dirty="0" err="1">
                <a:solidFill>
                  <a:srgbClr val="9CDCF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maxLabels</a:t>
            </a:r>
            <a:r>
              <a:rPr lang="en-IE" sz="900" dirty="0">
                <a:solidFill>
                  <a:srgbClr val="9CDCF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IE" sz="9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{ </a:t>
            </a:r>
            <a:r>
              <a:rPr lang="en-IE" sz="900" dirty="0">
                <a:solidFill>
                  <a:srgbClr val="9CDCF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fill:</a:t>
            </a:r>
            <a:r>
              <a:rPr lang="en-IE" sz="9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IE" sz="900" dirty="0">
                <a:solidFill>
                  <a:srgbClr val="CE917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"orange"</a:t>
            </a:r>
            <a:r>
              <a:rPr lang="en-IE" sz="9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}</a:t>
            </a:r>
            <a:endParaRPr lang="en-IE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IE" sz="9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     }</a:t>
            </a:r>
            <a:r>
              <a:rPr lang="en-IE" sz="900" dirty="0">
                <a:solidFill>
                  <a:srgbClr val="569CD6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endParaRPr lang="en-IE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IE" sz="9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     </a:t>
            </a:r>
            <a:r>
              <a:rPr lang="en-IE" sz="900" dirty="0">
                <a:solidFill>
                  <a:srgbClr val="808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/&gt;</a:t>
            </a:r>
            <a:endParaRPr lang="en-IE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IE" sz="9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 </a:t>
            </a:r>
            <a:r>
              <a:rPr lang="en-IE" sz="900" dirty="0">
                <a:solidFill>
                  <a:srgbClr val="808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&lt;/</a:t>
            </a:r>
            <a:r>
              <a:rPr lang="en-IE" sz="900" dirty="0">
                <a:solidFill>
                  <a:srgbClr val="569CD6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div</a:t>
            </a:r>
            <a:r>
              <a:rPr lang="en-IE" sz="900" dirty="0">
                <a:solidFill>
                  <a:srgbClr val="808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endParaRPr lang="en-IE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IE" sz="9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);</a:t>
            </a:r>
            <a:endParaRPr lang="en-IE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IE" sz="9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}}</a:t>
            </a:r>
            <a:endParaRPr lang="en-IE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IE" sz="900" dirty="0">
                <a:solidFill>
                  <a:srgbClr val="C586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export</a:t>
            </a:r>
            <a:r>
              <a:rPr lang="en-IE" sz="9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IE" sz="900" dirty="0">
                <a:solidFill>
                  <a:srgbClr val="C586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default</a:t>
            </a:r>
            <a:r>
              <a:rPr lang="en-IE" sz="9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IE" sz="900" dirty="0" err="1">
                <a:solidFill>
                  <a:srgbClr val="9CDCF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BoxPlot</a:t>
            </a:r>
            <a:r>
              <a:rPr lang="en-IE" sz="9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IE" sz="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997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p30"/>
          <p:cNvSpPr txBox="1">
            <a:spLocks noGrp="1"/>
          </p:cNvSpPr>
          <p:nvPr>
            <p:ph type="title"/>
          </p:nvPr>
        </p:nvSpPr>
        <p:spPr>
          <a:xfrm>
            <a:off x="1047750" y="634125"/>
            <a:ext cx="6996600" cy="71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What have </a:t>
            </a:r>
            <a:r>
              <a:rPr lang="en" dirty="0" smtClean="0">
                <a:solidFill>
                  <a:srgbClr val="3C78D8"/>
                </a:solidFill>
              </a:rPr>
              <a:t>we done</a:t>
            </a:r>
            <a:r>
              <a:rPr lang="en" dirty="0" smtClean="0"/>
              <a:t> so far?</a:t>
            </a:r>
            <a:endParaRPr dirty="0"/>
          </a:p>
        </p:txBody>
      </p:sp>
      <p:sp>
        <p:nvSpPr>
          <p:cNvPr id="687" name="Google Shape;687;p30"/>
          <p:cNvSpPr/>
          <p:nvPr/>
        </p:nvSpPr>
        <p:spPr>
          <a:xfrm>
            <a:off x="3242325" y="2061638"/>
            <a:ext cx="2862000" cy="1325100"/>
          </a:xfrm>
          <a:prstGeom prst="chevron">
            <a:avLst>
              <a:gd name="adj" fmla="val 29853"/>
            </a:avLst>
          </a:prstGeom>
          <a:solidFill>
            <a:srgbClr val="00CEF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Make API call with React</a:t>
            </a:r>
            <a:endParaRPr b="1" dirty="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688" name="Google Shape;688;p30"/>
          <p:cNvSpPr/>
          <p:nvPr/>
        </p:nvSpPr>
        <p:spPr>
          <a:xfrm>
            <a:off x="5960075" y="2061638"/>
            <a:ext cx="2862000" cy="1325100"/>
          </a:xfrm>
          <a:prstGeom prst="chevron">
            <a:avLst>
              <a:gd name="adj" fmla="val 29853"/>
            </a:avLst>
          </a:pr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Render Victory chart</a:t>
            </a:r>
            <a:endParaRPr b="1" dirty="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689" name="Google Shape;689;p30"/>
          <p:cNvSpPr txBox="1">
            <a:spLocks noGrp="1"/>
          </p:cNvSpPr>
          <p:nvPr>
            <p:ph type="sldNum" idx="12"/>
          </p:nvPr>
        </p:nvSpPr>
        <p:spPr>
          <a:xfrm>
            <a:off x="8556775" y="4826200"/>
            <a:ext cx="548700" cy="3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44</a:t>
            </a:fld>
            <a:endParaRPr/>
          </a:p>
        </p:txBody>
      </p:sp>
      <p:sp>
        <p:nvSpPr>
          <p:cNvPr id="7" name="Google Shape;687;p30"/>
          <p:cNvSpPr/>
          <p:nvPr/>
        </p:nvSpPr>
        <p:spPr>
          <a:xfrm>
            <a:off x="452450" y="2061638"/>
            <a:ext cx="2862000" cy="1325100"/>
          </a:xfrm>
          <a:prstGeom prst="chevron">
            <a:avLst>
              <a:gd name="adj" fmla="val 29853"/>
            </a:avLst>
          </a:prstGeom>
          <a:solidFill>
            <a:srgbClr val="AFF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IE" b="1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Serve HTML / Data</a:t>
            </a:r>
            <a:endParaRPr lang="en-US" b="1" dirty="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1220543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7" grpId="0" animBg="1"/>
      <p:bldP spid="688" grpId="0" animBg="1"/>
      <p:bldP spid="7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16"/>
          <p:cNvSpPr txBox="1">
            <a:spLocks noGrp="1"/>
          </p:cNvSpPr>
          <p:nvPr>
            <p:ph type="ctrTitle"/>
          </p:nvPr>
        </p:nvSpPr>
        <p:spPr>
          <a:xfrm>
            <a:off x="2309350" y="3031150"/>
            <a:ext cx="52146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Secure your API</a:t>
            </a:r>
            <a:endParaRPr dirty="0"/>
          </a:p>
        </p:txBody>
      </p:sp>
      <p:sp>
        <p:nvSpPr>
          <p:cNvPr id="486" name="Google Shape;486;p16"/>
          <p:cNvSpPr txBox="1">
            <a:spLocks noGrp="1"/>
          </p:cNvSpPr>
          <p:nvPr>
            <p:ph type="subTitle" idx="1"/>
          </p:nvPr>
        </p:nvSpPr>
        <p:spPr>
          <a:xfrm>
            <a:off x="2309441" y="4059250"/>
            <a:ext cx="52146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Some tips to secure your API and database.</a:t>
            </a:r>
            <a:endParaRPr dirty="0"/>
          </a:p>
        </p:txBody>
      </p:sp>
      <p:sp>
        <p:nvSpPr>
          <p:cNvPr id="487" name="Google Shape;487;p16"/>
          <p:cNvSpPr txBox="1"/>
          <p:nvPr/>
        </p:nvSpPr>
        <p:spPr>
          <a:xfrm>
            <a:off x="7416725" y="3661925"/>
            <a:ext cx="1760400" cy="12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12000" dirty="0" smtClean="0">
                <a:solidFill>
                  <a:srgbClr val="3C78D8"/>
                </a:solidFill>
              </a:rPr>
              <a:t>4</a:t>
            </a:r>
            <a:endParaRPr sz="12000" dirty="0">
              <a:solidFill>
                <a:srgbClr val="3C78D8"/>
              </a:solidFill>
            </a:endParaRPr>
          </a:p>
        </p:txBody>
      </p:sp>
      <p:sp>
        <p:nvSpPr>
          <p:cNvPr id="488" name="Google Shape;488;p16"/>
          <p:cNvSpPr txBox="1">
            <a:spLocks noGrp="1"/>
          </p:cNvSpPr>
          <p:nvPr>
            <p:ph type="sldNum" idx="12"/>
          </p:nvPr>
        </p:nvSpPr>
        <p:spPr>
          <a:xfrm>
            <a:off x="8556775" y="4826200"/>
            <a:ext cx="548700" cy="3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04164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Making secure API requests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46</a:t>
            </a:fld>
            <a:endParaRPr lang="en"/>
          </a:p>
        </p:txBody>
      </p:sp>
      <p:sp>
        <p:nvSpPr>
          <p:cNvPr id="6" name="TextBox 5"/>
          <p:cNvSpPr txBox="1"/>
          <p:nvPr/>
        </p:nvSpPr>
        <p:spPr>
          <a:xfrm>
            <a:off x="4672562" y="1226952"/>
            <a:ext cx="3939049" cy="30162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IE" sz="1000" dirty="0">
                <a:solidFill>
                  <a:srgbClr val="DCDCAA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@</a:t>
            </a:r>
            <a:r>
              <a:rPr lang="en-IE" sz="1000" dirty="0" err="1">
                <a:solidFill>
                  <a:srgbClr val="DCDCAA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bp.route</a:t>
            </a:r>
            <a:r>
              <a:rPr lang="en-IE" sz="10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IE" sz="1000" dirty="0">
                <a:solidFill>
                  <a:srgbClr val="CE917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'/</a:t>
            </a:r>
            <a:r>
              <a:rPr lang="en-IE" sz="1000" dirty="0" err="1">
                <a:solidFill>
                  <a:srgbClr val="CE917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get_company</a:t>
            </a:r>
            <a:r>
              <a:rPr lang="en-IE" sz="1000" dirty="0">
                <a:solidFill>
                  <a:srgbClr val="CE917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/&lt;</a:t>
            </a:r>
            <a:r>
              <a:rPr lang="en-IE" sz="1000" dirty="0" err="1">
                <a:solidFill>
                  <a:srgbClr val="CE917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int:id</a:t>
            </a:r>
            <a:r>
              <a:rPr lang="en-IE" sz="1000" dirty="0">
                <a:solidFill>
                  <a:srgbClr val="CE917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&gt;'</a:t>
            </a:r>
            <a:r>
              <a:rPr lang="en-IE" sz="10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IE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IE" sz="1000" dirty="0">
                <a:solidFill>
                  <a:srgbClr val="DCDCAA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@</a:t>
            </a:r>
            <a:r>
              <a:rPr lang="en-IE" sz="1000" dirty="0" err="1">
                <a:solidFill>
                  <a:srgbClr val="DCDCAA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login_required</a:t>
            </a:r>
            <a:endParaRPr lang="en-IE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IE" sz="1000" dirty="0" err="1">
                <a:solidFill>
                  <a:srgbClr val="569CD6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def</a:t>
            </a:r>
            <a:r>
              <a:rPr lang="en-IE" sz="10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IE" sz="1000" dirty="0" err="1">
                <a:solidFill>
                  <a:srgbClr val="DCDCAA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get_company</a:t>
            </a:r>
            <a:r>
              <a:rPr lang="en-IE" sz="10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IE" sz="1000" dirty="0">
                <a:solidFill>
                  <a:srgbClr val="9CDCF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id</a:t>
            </a:r>
            <a:r>
              <a:rPr lang="en-IE" sz="10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):</a:t>
            </a:r>
            <a:endParaRPr lang="en-IE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IE" sz="10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c = </a:t>
            </a:r>
            <a:r>
              <a:rPr lang="en-IE" sz="1000" dirty="0" err="1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Company.query.filter_by</a:t>
            </a:r>
            <a:r>
              <a:rPr lang="en-IE" sz="10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IE" sz="1000" dirty="0">
                <a:solidFill>
                  <a:srgbClr val="9CDCF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id</a:t>
            </a:r>
            <a:r>
              <a:rPr lang="en-IE" sz="10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IE" sz="1000" dirty="0">
                <a:solidFill>
                  <a:srgbClr val="DCDCAA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id</a:t>
            </a:r>
            <a:r>
              <a:rPr lang="en-IE" sz="10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).first_or_404()</a:t>
            </a:r>
            <a:endParaRPr lang="en-IE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IE" sz="10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message = </a:t>
            </a:r>
            <a:r>
              <a:rPr lang="en-IE" sz="1000" dirty="0">
                <a:solidFill>
                  <a:srgbClr val="CE917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"Welcome to the API :)"</a:t>
            </a:r>
            <a:endParaRPr lang="en-IE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IE" sz="10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content = {</a:t>
            </a:r>
            <a:endParaRPr lang="en-IE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IE" sz="10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   </a:t>
            </a:r>
            <a:r>
              <a:rPr lang="en-IE" sz="1000" dirty="0">
                <a:solidFill>
                  <a:srgbClr val="CE917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"name"</a:t>
            </a:r>
            <a:r>
              <a:rPr lang="en-IE" sz="10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     : c.name,</a:t>
            </a:r>
            <a:endParaRPr lang="en-IE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IE" sz="10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   </a:t>
            </a:r>
            <a:r>
              <a:rPr lang="en-IE" sz="1000" dirty="0">
                <a:solidFill>
                  <a:srgbClr val="CE917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IE" sz="1000" dirty="0" err="1">
                <a:solidFill>
                  <a:srgbClr val="CE917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ceo_name</a:t>
            </a:r>
            <a:r>
              <a:rPr lang="en-IE" sz="1000" dirty="0">
                <a:solidFill>
                  <a:srgbClr val="CE917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IE" sz="10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 : </a:t>
            </a:r>
            <a:r>
              <a:rPr lang="en-IE" sz="1000" dirty="0" err="1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c.company_ceo</a:t>
            </a:r>
            <a:r>
              <a:rPr lang="en-IE" sz="10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IE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IE" sz="10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   </a:t>
            </a:r>
            <a:r>
              <a:rPr lang="en-IE" sz="1000" dirty="0">
                <a:solidFill>
                  <a:srgbClr val="CE917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"business type"</a:t>
            </a:r>
            <a:r>
              <a:rPr lang="en-IE" sz="10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: </a:t>
            </a:r>
            <a:r>
              <a:rPr lang="en-IE" sz="1000" dirty="0" err="1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c.business_type</a:t>
            </a:r>
            <a:endParaRPr lang="en-IE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IE" sz="10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}</a:t>
            </a:r>
            <a:endParaRPr lang="en-IE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IE" sz="10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</a:t>
            </a:r>
            <a:r>
              <a:rPr lang="en-IE" sz="1000" dirty="0" err="1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status_dict</a:t>
            </a:r>
            <a:r>
              <a:rPr lang="en-IE" sz="10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= {</a:t>
            </a:r>
            <a:endParaRPr lang="en-IE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IE" sz="10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   </a:t>
            </a:r>
            <a:r>
              <a:rPr lang="en-IE" sz="1000" dirty="0">
                <a:solidFill>
                  <a:srgbClr val="CE917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"status"</a:t>
            </a:r>
            <a:r>
              <a:rPr lang="en-IE" sz="10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en-IE" sz="1000" dirty="0">
                <a:solidFill>
                  <a:srgbClr val="B5CEA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200</a:t>
            </a:r>
            <a:r>
              <a:rPr lang="en-IE" sz="10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IE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IE" sz="10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   </a:t>
            </a:r>
            <a:r>
              <a:rPr lang="en-IE" sz="1000" dirty="0">
                <a:solidFill>
                  <a:srgbClr val="CE917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"success"</a:t>
            </a:r>
            <a:r>
              <a:rPr lang="en-IE" sz="10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en-IE" sz="1000" dirty="0">
                <a:solidFill>
                  <a:srgbClr val="569CD6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True</a:t>
            </a:r>
            <a:r>
              <a:rPr lang="en-IE" sz="10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IE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IE" sz="10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   </a:t>
            </a:r>
            <a:r>
              <a:rPr lang="en-IE" sz="1000" dirty="0">
                <a:solidFill>
                  <a:srgbClr val="CE917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"message"</a:t>
            </a:r>
            <a:r>
              <a:rPr lang="en-IE" sz="10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: message,</a:t>
            </a:r>
            <a:endParaRPr lang="en-IE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IE" sz="10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   </a:t>
            </a:r>
            <a:r>
              <a:rPr lang="en-IE" sz="1000" dirty="0">
                <a:solidFill>
                  <a:srgbClr val="CE917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IE" sz="1000" dirty="0" err="1">
                <a:solidFill>
                  <a:srgbClr val="CE917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contentType</a:t>
            </a:r>
            <a:r>
              <a:rPr lang="en-IE" sz="1000" dirty="0">
                <a:solidFill>
                  <a:srgbClr val="CE917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IE" sz="10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IE" sz="1000" dirty="0">
                <a:solidFill>
                  <a:srgbClr val="CE917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'application/</a:t>
            </a:r>
            <a:r>
              <a:rPr lang="en-IE" sz="1000" dirty="0" err="1">
                <a:solidFill>
                  <a:srgbClr val="CE917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json</a:t>
            </a:r>
            <a:r>
              <a:rPr lang="en-IE" sz="1000" dirty="0">
                <a:solidFill>
                  <a:srgbClr val="CE917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'</a:t>
            </a:r>
            <a:r>
              <a:rPr lang="en-IE" sz="10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IE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IE" sz="10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   </a:t>
            </a:r>
            <a:r>
              <a:rPr lang="en-IE" sz="1000" dirty="0">
                <a:solidFill>
                  <a:srgbClr val="CE917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"content"</a:t>
            </a:r>
            <a:r>
              <a:rPr lang="en-IE" sz="10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: content</a:t>
            </a:r>
            <a:endParaRPr lang="en-IE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IE" sz="10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}</a:t>
            </a:r>
            <a:endParaRPr lang="en-IE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IE" sz="10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IE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IE" sz="10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</a:t>
            </a:r>
            <a:r>
              <a:rPr lang="en-IE" sz="1000" dirty="0" smtClean="0">
                <a:solidFill>
                  <a:srgbClr val="C586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return</a:t>
            </a:r>
            <a:r>
              <a:rPr lang="en-IE" sz="10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IE" sz="1000" dirty="0" err="1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jsonify</a:t>
            </a:r>
            <a:r>
              <a:rPr lang="en-IE" sz="10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IE" sz="1000" dirty="0" err="1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status_dict</a:t>
            </a:r>
            <a:r>
              <a:rPr lang="en-IE" sz="10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), </a:t>
            </a:r>
            <a:r>
              <a:rPr lang="en-IE" sz="1000" dirty="0" err="1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status_dict</a:t>
            </a:r>
            <a:r>
              <a:rPr lang="en-IE" sz="10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IE" sz="1000" dirty="0">
                <a:solidFill>
                  <a:srgbClr val="CE917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"status"</a:t>
            </a:r>
            <a:r>
              <a:rPr lang="en-IE" sz="10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endParaRPr lang="en-IE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2563" y="937583"/>
            <a:ext cx="3175664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IE" sz="1200" dirty="0" smtClean="0"/>
              <a:t>app/api_1_0/routes.py</a:t>
            </a:r>
            <a:endParaRPr lang="en-IE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532351" y="1214582"/>
            <a:ext cx="3939049" cy="30162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IE" sz="1000" dirty="0">
                <a:solidFill>
                  <a:srgbClr val="DCDCAA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@</a:t>
            </a:r>
            <a:r>
              <a:rPr lang="en-IE" sz="1000" dirty="0" err="1">
                <a:solidFill>
                  <a:srgbClr val="DCDCAA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bp.route</a:t>
            </a:r>
            <a:r>
              <a:rPr lang="en-IE" sz="10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IE" sz="1000" dirty="0">
                <a:solidFill>
                  <a:srgbClr val="CE917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'/</a:t>
            </a:r>
            <a:r>
              <a:rPr lang="en-IE" sz="1000" dirty="0" err="1">
                <a:solidFill>
                  <a:srgbClr val="CE917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get_company</a:t>
            </a:r>
            <a:r>
              <a:rPr lang="en-IE" sz="1000" dirty="0" smtClean="0">
                <a:solidFill>
                  <a:srgbClr val="CE917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/&lt;id</a:t>
            </a:r>
            <a:r>
              <a:rPr lang="en-IE" sz="1000" dirty="0">
                <a:solidFill>
                  <a:srgbClr val="CE917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&gt;'</a:t>
            </a:r>
            <a:r>
              <a:rPr lang="en-IE" sz="10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IE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IE" sz="1000" dirty="0">
                <a:solidFill>
                  <a:srgbClr val="DCDCAA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@</a:t>
            </a:r>
            <a:r>
              <a:rPr lang="en-IE" sz="1000" dirty="0" err="1">
                <a:solidFill>
                  <a:srgbClr val="DCDCAA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login_required</a:t>
            </a:r>
            <a:endParaRPr lang="en-IE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IE" sz="1000" dirty="0" err="1">
                <a:solidFill>
                  <a:srgbClr val="569CD6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def</a:t>
            </a:r>
            <a:r>
              <a:rPr lang="en-IE" sz="10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IE" sz="1000" dirty="0" err="1">
                <a:solidFill>
                  <a:srgbClr val="DCDCAA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get_company</a:t>
            </a:r>
            <a:r>
              <a:rPr lang="en-IE" sz="10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IE" sz="1000" dirty="0">
                <a:solidFill>
                  <a:srgbClr val="9CDCF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id</a:t>
            </a:r>
            <a:r>
              <a:rPr lang="en-IE" sz="10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):</a:t>
            </a:r>
            <a:endParaRPr lang="en-IE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IE" sz="10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c = </a:t>
            </a:r>
            <a:r>
              <a:rPr lang="en-IE" sz="1000" dirty="0" err="1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Company.query.filter_by</a:t>
            </a:r>
            <a:r>
              <a:rPr lang="en-IE" sz="10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IE" sz="1000" dirty="0">
                <a:solidFill>
                  <a:srgbClr val="9CDCF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id</a:t>
            </a:r>
            <a:r>
              <a:rPr lang="en-IE" sz="10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IE" sz="1000" dirty="0">
                <a:solidFill>
                  <a:srgbClr val="DCDCAA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id</a:t>
            </a:r>
            <a:r>
              <a:rPr lang="en-IE" sz="10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).first_or_404()</a:t>
            </a:r>
            <a:endParaRPr lang="en-IE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IE" sz="10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message = </a:t>
            </a:r>
            <a:r>
              <a:rPr lang="en-IE" sz="1000" dirty="0">
                <a:solidFill>
                  <a:srgbClr val="CE917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"Welcome to the API :)"</a:t>
            </a:r>
            <a:endParaRPr lang="en-IE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IE" sz="10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content = {</a:t>
            </a:r>
            <a:endParaRPr lang="en-IE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IE" sz="10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   </a:t>
            </a:r>
            <a:r>
              <a:rPr lang="en-IE" sz="1000" dirty="0">
                <a:solidFill>
                  <a:srgbClr val="CE917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"name"</a:t>
            </a:r>
            <a:r>
              <a:rPr lang="en-IE" sz="10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     : c.name,</a:t>
            </a:r>
            <a:endParaRPr lang="en-IE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IE" sz="10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   </a:t>
            </a:r>
            <a:r>
              <a:rPr lang="en-IE" sz="1000" dirty="0">
                <a:solidFill>
                  <a:srgbClr val="CE917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IE" sz="1000" dirty="0" err="1">
                <a:solidFill>
                  <a:srgbClr val="CE917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ceo_name</a:t>
            </a:r>
            <a:r>
              <a:rPr lang="en-IE" sz="1000" dirty="0">
                <a:solidFill>
                  <a:srgbClr val="CE917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IE" sz="10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 : </a:t>
            </a:r>
            <a:r>
              <a:rPr lang="en-IE" sz="1000" dirty="0" err="1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c.company_ceo</a:t>
            </a:r>
            <a:r>
              <a:rPr lang="en-IE" sz="10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IE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IE" sz="10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   </a:t>
            </a:r>
            <a:r>
              <a:rPr lang="en-IE" sz="1000" dirty="0">
                <a:solidFill>
                  <a:srgbClr val="CE917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"business type"</a:t>
            </a:r>
            <a:r>
              <a:rPr lang="en-IE" sz="10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: </a:t>
            </a:r>
            <a:r>
              <a:rPr lang="en-IE" sz="1000" dirty="0" err="1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c.business_type</a:t>
            </a:r>
            <a:endParaRPr lang="en-IE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IE" sz="10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}</a:t>
            </a:r>
            <a:endParaRPr lang="en-IE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IE" sz="10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</a:t>
            </a:r>
            <a:r>
              <a:rPr lang="en-IE" sz="1000" dirty="0" err="1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status_dict</a:t>
            </a:r>
            <a:r>
              <a:rPr lang="en-IE" sz="10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= {</a:t>
            </a:r>
            <a:endParaRPr lang="en-IE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IE" sz="10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   </a:t>
            </a:r>
            <a:r>
              <a:rPr lang="en-IE" sz="1000" dirty="0">
                <a:solidFill>
                  <a:srgbClr val="CE917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"status"</a:t>
            </a:r>
            <a:r>
              <a:rPr lang="en-IE" sz="10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en-IE" sz="1000" dirty="0">
                <a:solidFill>
                  <a:srgbClr val="B5CEA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200</a:t>
            </a:r>
            <a:r>
              <a:rPr lang="en-IE" sz="10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IE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IE" sz="10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   </a:t>
            </a:r>
            <a:r>
              <a:rPr lang="en-IE" sz="1000" dirty="0">
                <a:solidFill>
                  <a:srgbClr val="CE917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"success"</a:t>
            </a:r>
            <a:r>
              <a:rPr lang="en-IE" sz="10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en-IE" sz="1000" dirty="0">
                <a:solidFill>
                  <a:srgbClr val="569CD6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True</a:t>
            </a:r>
            <a:r>
              <a:rPr lang="en-IE" sz="10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IE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IE" sz="10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   </a:t>
            </a:r>
            <a:r>
              <a:rPr lang="en-IE" sz="1000" dirty="0">
                <a:solidFill>
                  <a:srgbClr val="CE917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"message"</a:t>
            </a:r>
            <a:r>
              <a:rPr lang="en-IE" sz="10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: message,</a:t>
            </a:r>
            <a:endParaRPr lang="en-IE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IE" sz="10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   </a:t>
            </a:r>
            <a:r>
              <a:rPr lang="en-IE" sz="1000" dirty="0">
                <a:solidFill>
                  <a:srgbClr val="CE917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IE" sz="1000" dirty="0" err="1">
                <a:solidFill>
                  <a:srgbClr val="CE917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contentType</a:t>
            </a:r>
            <a:r>
              <a:rPr lang="en-IE" sz="1000" dirty="0">
                <a:solidFill>
                  <a:srgbClr val="CE917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IE" sz="10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IE" sz="1000" dirty="0">
                <a:solidFill>
                  <a:srgbClr val="CE917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'application/</a:t>
            </a:r>
            <a:r>
              <a:rPr lang="en-IE" sz="1000" dirty="0" err="1">
                <a:solidFill>
                  <a:srgbClr val="CE917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json</a:t>
            </a:r>
            <a:r>
              <a:rPr lang="en-IE" sz="1000" dirty="0">
                <a:solidFill>
                  <a:srgbClr val="CE917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'</a:t>
            </a:r>
            <a:r>
              <a:rPr lang="en-IE" sz="10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IE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IE" sz="10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   </a:t>
            </a:r>
            <a:r>
              <a:rPr lang="en-IE" sz="1000" dirty="0">
                <a:solidFill>
                  <a:srgbClr val="CE917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"content"</a:t>
            </a:r>
            <a:r>
              <a:rPr lang="en-IE" sz="10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: content</a:t>
            </a:r>
            <a:endParaRPr lang="en-IE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IE" sz="10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}</a:t>
            </a:r>
            <a:endParaRPr lang="en-IE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IE" sz="10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IE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IE" sz="10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</a:t>
            </a:r>
            <a:r>
              <a:rPr lang="en-IE" sz="1000" dirty="0" smtClean="0">
                <a:solidFill>
                  <a:srgbClr val="C586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return</a:t>
            </a:r>
            <a:r>
              <a:rPr lang="en-IE" sz="10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IE" sz="1000" dirty="0" err="1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jsonify</a:t>
            </a:r>
            <a:r>
              <a:rPr lang="en-IE" sz="10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IE" sz="1000" dirty="0" err="1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status_dict</a:t>
            </a:r>
            <a:r>
              <a:rPr lang="en-IE" sz="10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), </a:t>
            </a:r>
            <a:r>
              <a:rPr lang="en-IE" sz="1000" dirty="0" err="1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status_dict</a:t>
            </a:r>
            <a:r>
              <a:rPr lang="en-IE" sz="10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IE" sz="1000" dirty="0">
                <a:solidFill>
                  <a:srgbClr val="CE917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"status"</a:t>
            </a:r>
            <a:r>
              <a:rPr lang="en-IE" sz="10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endParaRPr lang="en-IE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2352" y="925213"/>
            <a:ext cx="3175664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IE" sz="1200" dirty="0" smtClean="0"/>
              <a:t>app/api_1_0/routes.py</a:t>
            </a:r>
            <a:endParaRPr lang="en-IE" sz="12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350" y="2536949"/>
            <a:ext cx="3486150" cy="37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360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Google Shape;766;p37"/>
          <p:cNvSpPr txBox="1">
            <a:spLocks noGrp="1"/>
          </p:cNvSpPr>
          <p:nvPr>
            <p:ph type="ctrTitle" idx="4294967295"/>
          </p:nvPr>
        </p:nvSpPr>
        <p:spPr>
          <a:xfrm>
            <a:off x="1275150" y="1278550"/>
            <a:ext cx="65937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0"/>
              <a:t>THANKS!</a:t>
            </a:r>
            <a:endParaRPr sz="10000"/>
          </a:p>
        </p:txBody>
      </p:sp>
      <p:sp>
        <p:nvSpPr>
          <p:cNvPr id="767" name="Google Shape;767;p37"/>
          <p:cNvSpPr txBox="1">
            <a:spLocks noGrp="1"/>
          </p:cNvSpPr>
          <p:nvPr>
            <p:ph type="subTitle" idx="4294967295"/>
          </p:nvPr>
        </p:nvSpPr>
        <p:spPr>
          <a:xfrm>
            <a:off x="1275150" y="2325749"/>
            <a:ext cx="6593700" cy="168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600" b="1" dirty="0"/>
              <a:t>Any questions?</a:t>
            </a:r>
            <a:endParaRPr sz="3600" b="1" dirty="0"/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 smtClean="0"/>
              <a:t>@Allyn_H_ </a:t>
            </a:r>
            <a:r>
              <a:rPr lang="en" dirty="0"/>
              <a:t>/ </a:t>
            </a:r>
            <a:r>
              <a:rPr lang="en" dirty="0" smtClean="0"/>
              <a:t>AllynH@gmail.com</a:t>
            </a: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IE" dirty="0" smtClean="0"/>
              <a:t>GitHub.com/</a:t>
            </a:r>
            <a:r>
              <a:rPr lang="en-IE" dirty="0" err="1" smtClean="0"/>
              <a:t>AllynH</a:t>
            </a:r>
            <a:endParaRPr dirty="0"/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 sz="3600" b="1" dirty="0"/>
          </a:p>
        </p:txBody>
      </p:sp>
      <p:sp>
        <p:nvSpPr>
          <p:cNvPr id="768" name="Google Shape;768;p37"/>
          <p:cNvSpPr txBox="1">
            <a:spLocks noGrp="1"/>
          </p:cNvSpPr>
          <p:nvPr>
            <p:ph type="sldNum" idx="12"/>
          </p:nvPr>
        </p:nvSpPr>
        <p:spPr>
          <a:xfrm>
            <a:off x="8556775" y="4826200"/>
            <a:ext cx="548700" cy="3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63597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Technology stack: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lIns="90000"/>
          <a:lstStyle/>
          <a:p>
            <a:pPr marL="114300" indent="0">
              <a:buNone/>
            </a:pPr>
            <a:r>
              <a:rPr lang="en-IE" dirty="0" smtClean="0">
                <a:solidFill>
                  <a:srgbClr val="00B0F0"/>
                </a:solidFill>
              </a:rPr>
              <a:t>Server side:</a:t>
            </a:r>
          </a:p>
          <a:p>
            <a:r>
              <a:rPr lang="en-IE" dirty="0" smtClean="0"/>
              <a:t>Python 3.6+</a:t>
            </a:r>
          </a:p>
          <a:p>
            <a:r>
              <a:rPr lang="en-IE" dirty="0" smtClean="0"/>
              <a:t>Flask</a:t>
            </a:r>
          </a:p>
          <a:p>
            <a:r>
              <a:rPr lang="en-IE" dirty="0" smtClean="0"/>
              <a:t>SQL Alchemy</a:t>
            </a:r>
          </a:p>
          <a:p>
            <a:r>
              <a:rPr lang="en-IE" dirty="0" smtClean="0"/>
              <a:t>App structure:</a:t>
            </a:r>
            <a:endParaRPr lang="en-IE" sz="1600" dirty="0" smtClean="0"/>
          </a:p>
          <a:p>
            <a:pPr lvl="1">
              <a:buSzPct val="50000"/>
            </a:pPr>
            <a:r>
              <a:rPr lang="en-IE" sz="1600" dirty="0" smtClean="0"/>
              <a:t>Cloned from Miguel </a:t>
            </a:r>
            <a:r>
              <a:rPr lang="en-IE" sz="1600" dirty="0" err="1" smtClean="0"/>
              <a:t>Grinbergs</a:t>
            </a:r>
            <a:r>
              <a:rPr lang="en-IE" sz="1600" dirty="0" smtClean="0"/>
              <a:t> microblog app code.</a:t>
            </a:r>
          </a:p>
          <a:p>
            <a:pPr lvl="1">
              <a:buSzPct val="50000"/>
            </a:pPr>
            <a:r>
              <a:rPr lang="en-IE" sz="1600" dirty="0"/>
              <a:t>Flask Large app structure.</a:t>
            </a:r>
            <a:endParaRPr lang="en-IE" sz="1600" dirty="0" smtClean="0"/>
          </a:p>
          <a:p>
            <a:pPr lvl="1">
              <a:buSzPct val="50000"/>
            </a:pPr>
            <a:r>
              <a:rPr lang="en-IE" sz="1600" dirty="0" smtClean="0"/>
              <a:t>Blueprints</a:t>
            </a:r>
            <a:endParaRPr lang="en-IE" sz="16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IE" dirty="0" smtClean="0">
                <a:solidFill>
                  <a:srgbClr val="00B0F0"/>
                </a:solidFill>
              </a:rPr>
              <a:t>Frontend:</a:t>
            </a:r>
          </a:p>
          <a:p>
            <a:r>
              <a:rPr lang="en-IE" dirty="0" smtClean="0"/>
              <a:t>NPM</a:t>
            </a:r>
          </a:p>
          <a:p>
            <a:pPr lvl="1">
              <a:buSzPct val="50000"/>
            </a:pPr>
            <a:r>
              <a:rPr lang="en-IE" dirty="0" err="1" smtClean="0"/>
              <a:t>ReactJS</a:t>
            </a:r>
            <a:endParaRPr lang="en-IE" dirty="0" smtClean="0"/>
          </a:p>
          <a:p>
            <a:pPr lvl="1">
              <a:buSzPct val="50000"/>
            </a:pPr>
            <a:r>
              <a:rPr lang="en-IE" dirty="0" smtClean="0"/>
              <a:t>React Victory Charts</a:t>
            </a:r>
          </a:p>
          <a:p>
            <a:pPr lvl="1">
              <a:buSzPct val="50000"/>
            </a:pPr>
            <a:r>
              <a:rPr lang="en-IE" dirty="0" err="1" smtClean="0"/>
              <a:t>WebPack</a:t>
            </a:r>
            <a:endParaRPr lang="en-IE" dirty="0" smtClean="0"/>
          </a:p>
          <a:p>
            <a:pPr lvl="1">
              <a:buSzPct val="50000"/>
            </a:pPr>
            <a:r>
              <a:rPr lang="en-IE" dirty="0" err="1" smtClean="0"/>
              <a:t>Bable</a:t>
            </a:r>
            <a:endParaRPr lang="en-I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48815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</a:t>
            </a:fld>
            <a:endParaRPr lang="en"/>
          </a:p>
        </p:txBody>
      </p:sp>
      <p:sp>
        <p:nvSpPr>
          <p:cNvPr id="8" name="TextBox 7"/>
          <p:cNvSpPr txBox="1"/>
          <p:nvPr/>
        </p:nvSpPr>
        <p:spPr>
          <a:xfrm>
            <a:off x="4667098" y="1492301"/>
            <a:ext cx="3377252" cy="116955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>
              <a:lnSpc>
                <a:spcPts val="1425"/>
              </a:lnSpc>
            </a:pPr>
            <a:r>
              <a:rPr lang="en-IE" dirty="0">
                <a:solidFill>
                  <a:srgbClr val="C586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  <a:r>
              <a:rPr lang="en-IE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flask </a:t>
            </a:r>
            <a:r>
              <a:rPr lang="en-IE" dirty="0">
                <a:solidFill>
                  <a:srgbClr val="C586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import</a:t>
            </a:r>
            <a:r>
              <a:rPr lang="en-IE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Flask</a:t>
            </a:r>
            <a:endParaRPr lang="en-IE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425"/>
              </a:lnSpc>
            </a:pPr>
            <a:r>
              <a:rPr lang="en-IE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app = Flask(</a:t>
            </a:r>
            <a:r>
              <a:rPr lang="en-IE" dirty="0">
                <a:solidFill>
                  <a:srgbClr val="9CDCF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__name__</a:t>
            </a:r>
            <a:r>
              <a:rPr lang="en-IE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IE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425"/>
              </a:lnSpc>
            </a:pPr>
            <a:r>
              <a:rPr lang="en-IE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IE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425"/>
              </a:lnSpc>
            </a:pPr>
            <a:r>
              <a:rPr lang="en-IE" dirty="0">
                <a:solidFill>
                  <a:srgbClr val="DCDCAA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@</a:t>
            </a:r>
            <a:r>
              <a:rPr lang="en-IE" dirty="0" err="1">
                <a:solidFill>
                  <a:srgbClr val="DCDCAA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app.route</a:t>
            </a:r>
            <a:r>
              <a:rPr lang="en-IE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IE" dirty="0">
                <a:solidFill>
                  <a:srgbClr val="CE917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'/'</a:t>
            </a:r>
            <a:r>
              <a:rPr lang="en-IE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IE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425"/>
              </a:lnSpc>
            </a:pPr>
            <a:r>
              <a:rPr lang="en-IE" dirty="0" err="1">
                <a:solidFill>
                  <a:srgbClr val="569CD6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def</a:t>
            </a:r>
            <a:r>
              <a:rPr lang="en-IE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IE" dirty="0" err="1">
                <a:solidFill>
                  <a:srgbClr val="DCDCAA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hello_world</a:t>
            </a:r>
            <a:r>
              <a:rPr lang="en-IE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():</a:t>
            </a:r>
            <a:endParaRPr lang="en-IE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425"/>
              </a:lnSpc>
            </a:pPr>
            <a:r>
              <a:rPr lang="en-IE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</a:t>
            </a:r>
            <a:r>
              <a:rPr lang="en-IE" dirty="0">
                <a:solidFill>
                  <a:srgbClr val="C586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return</a:t>
            </a:r>
            <a:r>
              <a:rPr lang="en-IE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IE" dirty="0">
                <a:solidFill>
                  <a:srgbClr val="CE917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'Hello, World</a:t>
            </a:r>
            <a:r>
              <a:rPr lang="en-IE" dirty="0" smtClean="0">
                <a:solidFill>
                  <a:srgbClr val="CE917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!'</a:t>
            </a:r>
            <a:endParaRPr lang="en-IE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0282986"/>
              </p:ext>
            </p:extLst>
          </p:nvPr>
        </p:nvGraphicFramePr>
        <p:xfrm>
          <a:off x="519016" y="421572"/>
          <a:ext cx="3884213" cy="4480560"/>
        </p:xfrm>
        <a:graphic>
          <a:graphicData uri="http://schemas.openxmlformats.org/drawingml/2006/table">
            <a:tbl>
              <a:tblPr firstRow="1" firstCol="1" bandRow="1"/>
              <a:tblGrid>
                <a:gridCol w="3884213"/>
              </a:tblGrid>
              <a:tr h="37518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E" sz="1050" dirty="0" smtClean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|   config.py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E" sz="1050" dirty="0" smtClean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|   microblog.py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E" sz="1050" dirty="0" smtClean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|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E" sz="1050" dirty="0" smtClean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+---app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E" sz="1050" dirty="0" smtClean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|   cli.py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E" sz="1050" dirty="0" smtClean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|   models.py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E" sz="1050" dirty="0" smtClean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|   __init__.py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E" sz="1050" dirty="0" smtClean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|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E" sz="1050" dirty="0" smtClean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+---api_1_0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E" sz="1050" dirty="0" smtClean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|       routes.py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E" sz="1050" dirty="0" smtClean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|       __init__.py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E" sz="1050" dirty="0" smtClean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|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E" sz="1050" dirty="0" smtClean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+---main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E" sz="1050" dirty="0" smtClean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|       forms.py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E" sz="1050" dirty="0" smtClean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|       routes.py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E" sz="1050" dirty="0" smtClean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|       __init__.py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E" sz="1050" dirty="0" smtClean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|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E" sz="1050" dirty="0" smtClean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+---static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E" sz="1050" dirty="0" smtClean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|       loading.gif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E" sz="1050" dirty="0" smtClean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|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E" sz="1050" dirty="0" smtClean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+---templates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E" sz="1050" dirty="0" smtClean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|   base.html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E" sz="1050" dirty="0" smtClean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|   index.html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E" sz="1050" dirty="0" smtClean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|   user.html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E" sz="1050" dirty="0" smtClean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|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E" sz="1050" dirty="0" smtClean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\---errors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E" sz="1050" dirty="0" smtClean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   404.html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E" sz="1050" dirty="0" smtClean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   500.html</a:t>
                      </a:r>
                    </a:p>
                  </a:txBody>
                  <a:tcPr marL="23780" marR="23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Web applications are fun!</a:t>
            </a:r>
          </a:p>
        </p:txBody>
      </p:sp>
      <p:sp>
        <p:nvSpPr>
          <p:cNvPr id="9" name="Line Callout 2 (Accent Bar) 8"/>
          <p:cNvSpPr/>
          <p:nvPr/>
        </p:nvSpPr>
        <p:spPr>
          <a:xfrm>
            <a:off x="5445627" y="883954"/>
            <a:ext cx="2737478" cy="608347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58651"/>
              <a:gd name="adj6" fmla="val -143524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idx="2"/>
          </p:nvPr>
        </p:nvSpPr>
        <p:spPr>
          <a:xfrm>
            <a:off x="5445627" y="874893"/>
            <a:ext cx="2737478" cy="617408"/>
          </a:xfrm>
        </p:spPr>
        <p:txBody>
          <a:bodyPr anchor="ctr"/>
          <a:lstStyle/>
          <a:p>
            <a:pPr marL="114300" indent="0">
              <a:buNone/>
            </a:pPr>
            <a:r>
              <a:rPr lang="en-IE" sz="1600" dirty="0" smtClean="0">
                <a:solidFill>
                  <a:schemeClr val="bg1"/>
                </a:solidFill>
              </a:rPr>
              <a:t>Database definition</a:t>
            </a:r>
            <a:endParaRPr lang="en-IE" sz="1600" dirty="0">
              <a:solidFill>
                <a:schemeClr val="bg1"/>
              </a:solidFill>
            </a:endParaRPr>
          </a:p>
        </p:txBody>
      </p:sp>
      <p:sp>
        <p:nvSpPr>
          <p:cNvPr id="11" name="Line Callout 2 (Accent Bar) 10"/>
          <p:cNvSpPr/>
          <p:nvPr/>
        </p:nvSpPr>
        <p:spPr>
          <a:xfrm>
            <a:off x="5445627" y="2840734"/>
            <a:ext cx="2737478" cy="608347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164377"/>
              <a:gd name="adj6" fmla="val -139404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idx="2"/>
          </p:nvPr>
        </p:nvSpPr>
        <p:spPr>
          <a:xfrm>
            <a:off x="5453651" y="2836203"/>
            <a:ext cx="2729454" cy="617408"/>
          </a:xfrm>
        </p:spPr>
        <p:txBody>
          <a:bodyPr anchor="ctr"/>
          <a:lstStyle/>
          <a:p>
            <a:pPr marL="114300" indent="0">
              <a:buNone/>
            </a:pPr>
            <a:r>
              <a:rPr lang="en-IE" sz="1600" dirty="0" smtClean="0">
                <a:solidFill>
                  <a:schemeClr val="bg1"/>
                </a:solidFill>
              </a:rPr>
              <a:t>API route and </a:t>
            </a:r>
            <a:r>
              <a:rPr lang="en-IE" sz="1600" dirty="0" err="1" smtClean="0">
                <a:solidFill>
                  <a:schemeClr val="bg1"/>
                </a:solidFill>
              </a:rPr>
              <a:t>config</a:t>
            </a:r>
            <a:endParaRPr lang="en-IE" sz="1600" dirty="0">
              <a:solidFill>
                <a:schemeClr val="bg1"/>
              </a:solidFill>
            </a:endParaRPr>
          </a:p>
        </p:txBody>
      </p:sp>
      <p:sp>
        <p:nvSpPr>
          <p:cNvPr id="13" name="Line Callout 2 (Accent Bar) 12"/>
          <p:cNvSpPr/>
          <p:nvPr/>
        </p:nvSpPr>
        <p:spPr>
          <a:xfrm>
            <a:off x="5445627" y="3820610"/>
            <a:ext cx="2737478" cy="608347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87949"/>
              <a:gd name="adj6" fmla="val -137422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idx="2"/>
          </p:nvPr>
        </p:nvSpPr>
        <p:spPr>
          <a:xfrm>
            <a:off x="5445627" y="3811549"/>
            <a:ext cx="2737478" cy="617408"/>
          </a:xfrm>
        </p:spPr>
        <p:txBody>
          <a:bodyPr anchor="ctr"/>
          <a:lstStyle/>
          <a:p>
            <a:pPr marL="114300" indent="0">
              <a:buNone/>
            </a:pPr>
            <a:r>
              <a:rPr lang="en-IE" sz="1600" dirty="0" smtClean="0">
                <a:solidFill>
                  <a:schemeClr val="bg1"/>
                </a:solidFill>
              </a:rPr>
              <a:t>React frontend</a:t>
            </a:r>
            <a:endParaRPr lang="en-IE" sz="1600" dirty="0">
              <a:solidFill>
                <a:schemeClr val="bg1"/>
              </a:solidFill>
            </a:endParaRPr>
          </a:p>
        </p:txBody>
      </p:sp>
      <p:sp>
        <p:nvSpPr>
          <p:cNvPr id="15" name="Line Callout 2 (Accent Bar) 14"/>
          <p:cNvSpPr/>
          <p:nvPr/>
        </p:nvSpPr>
        <p:spPr>
          <a:xfrm>
            <a:off x="5453651" y="1826083"/>
            <a:ext cx="2737478" cy="608347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89223"/>
              <a:gd name="adj6" fmla="val -134875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idx="2"/>
          </p:nvPr>
        </p:nvSpPr>
        <p:spPr>
          <a:xfrm>
            <a:off x="5453651" y="1817022"/>
            <a:ext cx="2737478" cy="617408"/>
          </a:xfrm>
        </p:spPr>
        <p:txBody>
          <a:bodyPr anchor="ctr"/>
          <a:lstStyle/>
          <a:p>
            <a:pPr marL="114300" indent="0">
              <a:buNone/>
            </a:pPr>
            <a:r>
              <a:rPr lang="en-IE" sz="1600" dirty="0" smtClean="0">
                <a:solidFill>
                  <a:schemeClr val="bg1"/>
                </a:solidFill>
              </a:rPr>
              <a:t>Database models</a:t>
            </a:r>
            <a:endParaRPr lang="en-IE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1859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11" grpId="1" animBg="1"/>
      <p:bldP spid="13" grpId="0" animBg="1"/>
      <p:bldP spid="14" grpId="0" build="p"/>
      <p:bldP spid="15" grpId="1" animBg="1"/>
      <p:bldP spid="1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Displaying data can be tough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3450" y="1226952"/>
            <a:ext cx="3737950" cy="1570036"/>
          </a:xfrm>
        </p:spPr>
        <p:txBody>
          <a:bodyPr/>
          <a:lstStyle/>
          <a:p>
            <a:pPr marL="114300" indent="0">
              <a:buNone/>
            </a:pPr>
            <a:r>
              <a:rPr lang="en-IE" dirty="0" smtClean="0"/>
              <a:t>Getting data into your database is easy:</a:t>
            </a:r>
          </a:p>
          <a:p>
            <a:r>
              <a:rPr lang="en-IE" dirty="0" smtClean="0"/>
              <a:t>Build multiple tables.</a:t>
            </a:r>
          </a:p>
          <a:p>
            <a:r>
              <a:rPr lang="en-IE" dirty="0" smtClean="0"/>
              <a:t>Complex relationships.</a:t>
            </a:r>
            <a:endParaRPr lang="en-I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7</a:t>
            </a:fld>
            <a:endParaRPr lang="en"/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733450" y="2796988"/>
            <a:ext cx="3737950" cy="15700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00050" marR="0" lvl="0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8324A"/>
              </a:buClr>
              <a:buSzPct val="70000"/>
              <a:buFont typeface="Source Sans Pro" panose="020B0503030403020204" pitchFamily="34" charset="0"/>
              <a:buChar char="◉"/>
              <a:defRPr sz="1800" b="0" i="0" u="none" strike="noStrike" cap="none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324A"/>
              </a:buClr>
              <a:buSzPts val="1800"/>
              <a:buFont typeface="Source Sans Pro"/>
              <a:buChar char="◉"/>
              <a:defRPr sz="1800" b="0" i="0" u="none" strike="noStrike" cap="none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324A"/>
              </a:buClr>
              <a:buSzPts val="1800"/>
              <a:buFont typeface="Source Sans Pro"/>
              <a:buChar char="■"/>
              <a:defRPr sz="1800" b="0" i="0" u="none" strike="noStrike" cap="none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324A"/>
              </a:buClr>
              <a:buSzPts val="1800"/>
              <a:buFont typeface="Source Sans Pro"/>
              <a:buChar char="●"/>
              <a:defRPr sz="1800" b="0" i="0" u="none" strike="noStrike" cap="none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324A"/>
              </a:buClr>
              <a:buSzPts val="1800"/>
              <a:buFont typeface="Source Sans Pro"/>
              <a:buChar char="○"/>
              <a:defRPr sz="1800" b="0" i="0" u="none" strike="noStrike" cap="none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324A"/>
              </a:buClr>
              <a:buSzPts val="1800"/>
              <a:buFont typeface="Source Sans Pro"/>
              <a:buChar char="■"/>
              <a:defRPr sz="1800" b="0" i="0" u="none" strike="noStrike" cap="none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324A"/>
              </a:buClr>
              <a:buSzPts val="1800"/>
              <a:buFont typeface="Source Sans Pro"/>
              <a:buChar char="●"/>
              <a:defRPr sz="1800" b="0" i="0" u="none" strike="noStrike" cap="none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324A"/>
              </a:buClr>
              <a:buSzPts val="1800"/>
              <a:buFont typeface="Source Sans Pro"/>
              <a:buChar char="○"/>
              <a:defRPr sz="1800" b="0" i="0" u="none" strike="noStrike" cap="none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324A"/>
              </a:buClr>
              <a:buSzPts val="1800"/>
              <a:buFont typeface="Source Sans Pro"/>
              <a:buChar char="■"/>
              <a:defRPr sz="1800" b="0" i="0" u="none" strike="noStrike" cap="none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114300" indent="0">
              <a:buFont typeface="Source Sans Pro" panose="020B0503030403020204" pitchFamily="34" charset="0"/>
              <a:buNone/>
            </a:pPr>
            <a:r>
              <a:rPr lang="en-IE" dirty="0" smtClean="0"/>
              <a:t>How do you display this data?:</a:t>
            </a:r>
          </a:p>
          <a:p>
            <a:r>
              <a:rPr lang="en-IE" dirty="0" smtClean="0"/>
              <a:t>Dates / Times</a:t>
            </a:r>
          </a:p>
          <a:p>
            <a:r>
              <a:rPr lang="en-IE" dirty="0" smtClean="0"/>
              <a:t>Dictionaries</a:t>
            </a:r>
          </a:p>
          <a:p>
            <a:r>
              <a:rPr lang="en-IE" dirty="0" smtClean="0"/>
              <a:t>Lists</a:t>
            </a:r>
            <a:endParaRPr lang="en-IE" dirty="0"/>
          </a:p>
        </p:txBody>
      </p:sp>
      <p:sp>
        <p:nvSpPr>
          <p:cNvPr id="9" name="TextBox 8"/>
          <p:cNvSpPr txBox="1"/>
          <p:nvPr/>
        </p:nvSpPr>
        <p:spPr>
          <a:xfrm>
            <a:off x="4922520" y="742395"/>
            <a:ext cx="4182955" cy="440120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IE" sz="8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endParaRPr lang="en-IE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IE" sz="8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</a:t>
            </a:r>
            <a:r>
              <a:rPr lang="en-IE" sz="800" dirty="0">
                <a:solidFill>
                  <a:srgbClr val="9CDCF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"BUSINESS_TYPE"</a:t>
            </a:r>
            <a:r>
              <a:rPr lang="en-IE" sz="8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en-IE" sz="800" dirty="0">
                <a:solidFill>
                  <a:srgbClr val="CE917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"Manufacturing"</a:t>
            </a:r>
            <a:r>
              <a:rPr lang="en-IE" sz="8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IE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IE" sz="8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</a:t>
            </a:r>
            <a:r>
              <a:rPr lang="en-IE" sz="800" dirty="0">
                <a:solidFill>
                  <a:srgbClr val="9CDCF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"COMPANY"</a:t>
            </a:r>
            <a:r>
              <a:rPr lang="en-IE" sz="8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en-IE" sz="800" dirty="0">
                <a:solidFill>
                  <a:srgbClr val="CE917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"Stark Industries"</a:t>
            </a:r>
            <a:r>
              <a:rPr lang="en-IE" sz="8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IE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IE" sz="8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</a:t>
            </a:r>
            <a:r>
              <a:rPr lang="en-IE" sz="800" dirty="0">
                <a:solidFill>
                  <a:srgbClr val="9CDCF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"COMPANY_CEO"</a:t>
            </a:r>
            <a:r>
              <a:rPr lang="en-IE" sz="8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en-IE" sz="800" dirty="0">
                <a:solidFill>
                  <a:srgbClr val="CE917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"Pepper Potts"</a:t>
            </a:r>
            <a:r>
              <a:rPr lang="en-IE" sz="8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IE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IE" sz="8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</a:t>
            </a:r>
            <a:r>
              <a:rPr lang="en-IE" sz="800" dirty="0">
                <a:solidFill>
                  <a:srgbClr val="9CDCF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"FINANCE"</a:t>
            </a:r>
            <a:r>
              <a:rPr lang="en-IE" sz="8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: [</a:t>
            </a:r>
            <a:endParaRPr lang="en-IE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IE" sz="8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   {</a:t>
            </a:r>
            <a:endParaRPr lang="en-IE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IE" sz="8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       </a:t>
            </a:r>
            <a:r>
              <a:rPr lang="en-IE" sz="800" dirty="0">
                <a:solidFill>
                  <a:srgbClr val="9CDCF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"Q1_EARNINGS"</a:t>
            </a:r>
            <a:r>
              <a:rPr lang="en-IE" sz="8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en-IE" sz="800" dirty="0">
                <a:solidFill>
                  <a:srgbClr val="B5CEA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7825000000.0</a:t>
            </a:r>
            <a:r>
              <a:rPr lang="en-IE" sz="8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IE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IE" sz="8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       </a:t>
            </a:r>
            <a:r>
              <a:rPr lang="en-IE" sz="800" dirty="0">
                <a:solidFill>
                  <a:srgbClr val="9CDCF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"Q2_EARNINGS"</a:t>
            </a:r>
            <a:r>
              <a:rPr lang="en-IE" sz="8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en-IE" sz="800" dirty="0">
                <a:solidFill>
                  <a:srgbClr val="B5CEA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7825000000.0</a:t>
            </a:r>
            <a:r>
              <a:rPr lang="en-IE" sz="8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IE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IE" sz="8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       </a:t>
            </a:r>
            <a:r>
              <a:rPr lang="en-IE" sz="800" dirty="0">
                <a:solidFill>
                  <a:srgbClr val="9CDCF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"Q3_EARNINGS"</a:t>
            </a:r>
            <a:r>
              <a:rPr lang="en-IE" sz="8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en-IE" sz="800" dirty="0">
                <a:solidFill>
                  <a:srgbClr val="B5CEA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7825000000.0</a:t>
            </a:r>
            <a:r>
              <a:rPr lang="en-IE" sz="8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IE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IE" sz="8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       </a:t>
            </a:r>
            <a:r>
              <a:rPr lang="en-IE" sz="800" dirty="0">
                <a:solidFill>
                  <a:srgbClr val="9CDCF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"Q4_EARNINGS"</a:t>
            </a:r>
            <a:r>
              <a:rPr lang="en-IE" sz="8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en-IE" sz="800" dirty="0">
                <a:solidFill>
                  <a:srgbClr val="B5CEA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7825000000.0</a:t>
            </a:r>
            <a:r>
              <a:rPr lang="en-IE" sz="8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IE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IE" sz="8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       </a:t>
            </a:r>
            <a:r>
              <a:rPr lang="en-IE" sz="800" dirty="0">
                <a:solidFill>
                  <a:srgbClr val="9CDCF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"YEAR"</a:t>
            </a:r>
            <a:r>
              <a:rPr lang="en-IE" sz="8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en-IE" sz="800" dirty="0">
                <a:solidFill>
                  <a:srgbClr val="B5CEA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2018</a:t>
            </a:r>
            <a:endParaRPr lang="en-IE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IE" sz="8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   },</a:t>
            </a:r>
            <a:endParaRPr lang="en-IE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IE" sz="8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   {</a:t>
            </a:r>
            <a:endParaRPr lang="en-IE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IE" sz="8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       </a:t>
            </a:r>
            <a:r>
              <a:rPr lang="en-IE" sz="800" dirty="0">
                <a:solidFill>
                  <a:srgbClr val="9CDCF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"Q1_EARNINGS"</a:t>
            </a:r>
            <a:r>
              <a:rPr lang="en-IE" sz="8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en-IE" sz="800" dirty="0">
                <a:solidFill>
                  <a:srgbClr val="B5CEA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7825000000.0</a:t>
            </a:r>
            <a:r>
              <a:rPr lang="en-IE" sz="8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IE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IE" sz="8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       </a:t>
            </a:r>
            <a:r>
              <a:rPr lang="en-IE" sz="800" dirty="0">
                <a:solidFill>
                  <a:srgbClr val="9CDCF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"Q2_EARNINGS"</a:t>
            </a:r>
            <a:r>
              <a:rPr lang="en-IE" sz="8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en-IE" sz="800" dirty="0">
                <a:solidFill>
                  <a:srgbClr val="B5CEA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7825000000.0</a:t>
            </a:r>
            <a:r>
              <a:rPr lang="en-IE" sz="8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IE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IE" sz="8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       </a:t>
            </a:r>
            <a:r>
              <a:rPr lang="en-IE" sz="800" dirty="0">
                <a:solidFill>
                  <a:srgbClr val="9CDCF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"Q3_EARNINGS"</a:t>
            </a:r>
            <a:r>
              <a:rPr lang="en-IE" sz="8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en-IE" sz="800" dirty="0">
                <a:solidFill>
                  <a:srgbClr val="B5CEA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7825000000.0</a:t>
            </a:r>
            <a:r>
              <a:rPr lang="en-IE" sz="8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IE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IE" sz="8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       </a:t>
            </a:r>
            <a:r>
              <a:rPr lang="en-IE" sz="800" dirty="0">
                <a:solidFill>
                  <a:srgbClr val="9CDCF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"Q4_EARNINGS"</a:t>
            </a:r>
            <a:r>
              <a:rPr lang="en-IE" sz="8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en-IE" sz="800" dirty="0">
                <a:solidFill>
                  <a:srgbClr val="B5CEA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7825000000.0</a:t>
            </a:r>
            <a:r>
              <a:rPr lang="en-IE" sz="8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IE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IE" sz="8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       </a:t>
            </a:r>
            <a:r>
              <a:rPr lang="en-IE" sz="800" dirty="0">
                <a:solidFill>
                  <a:srgbClr val="9CDCF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"YEAR"</a:t>
            </a:r>
            <a:r>
              <a:rPr lang="en-IE" sz="8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en-IE" sz="800" dirty="0">
                <a:solidFill>
                  <a:srgbClr val="B5CEA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2017</a:t>
            </a:r>
            <a:endParaRPr lang="en-IE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IE" sz="8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   },</a:t>
            </a:r>
            <a:endParaRPr lang="en-IE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IE" sz="8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   {</a:t>
            </a:r>
            <a:endParaRPr lang="en-IE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IE" sz="8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       </a:t>
            </a:r>
            <a:r>
              <a:rPr lang="en-IE" sz="800" dirty="0">
                <a:solidFill>
                  <a:srgbClr val="9CDCF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"Q1_EARNINGS"</a:t>
            </a:r>
            <a:r>
              <a:rPr lang="en-IE" sz="8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en-IE" sz="800" dirty="0">
                <a:solidFill>
                  <a:srgbClr val="B5CEA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7825000000.0</a:t>
            </a:r>
            <a:r>
              <a:rPr lang="en-IE" sz="8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IE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IE" sz="8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       </a:t>
            </a:r>
            <a:r>
              <a:rPr lang="en-IE" sz="800" dirty="0">
                <a:solidFill>
                  <a:srgbClr val="9CDCF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"Q2_EARNINGS"</a:t>
            </a:r>
            <a:r>
              <a:rPr lang="en-IE" sz="8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en-IE" sz="800" dirty="0">
                <a:solidFill>
                  <a:srgbClr val="B5CEA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7825000000.0</a:t>
            </a:r>
            <a:r>
              <a:rPr lang="en-IE" sz="8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IE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IE" sz="8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       </a:t>
            </a:r>
            <a:r>
              <a:rPr lang="en-IE" sz="800" dirty="0">
                <a:solidFill>
                  <a:srgbClr val="9CDCF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"Q3_EARNINGS"</a:t>
            </a:r>
            <a:r>
              <a:rPr lang="en-IE" sz="8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en-IE" sz="800" dirty="0">
                <a:solidFill>
                  <a:srgbClr val="B5CEA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7825000000.0</a:t>
            </a:r>
            <a:r>
              <a:rPr lang="en-IE" sz="8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IE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IE" sz="8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       </a:t>
            </a:r>
            <a:r>
              <a:rPr lang="en-IE" sz="800" dirty="0">
                <a:solidFill>
                  <a:srgbClr val="9CDCF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"Q4_EARNINGS"</a:t>
            </a:r>
            <a:r>
              <a:rPr lang="en-IE" sz="8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en-IE" sz="800" dirty="0">
                <a:solidFill>
                  <a:srgbClr val="B5CEA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7825000000.0</a:t>
            </a:r>
            <a:r>
              <a:rPr lang="en-IE" sz="8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IE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IE" sz="8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       </a:t>
            </a:r>
            <a:r>
              <a:rPr lang="en-IE" sz="800" dirty="0">
                <a:solidFill>
                  <a:srgbClr val="9CDCF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"YEAR"</a:t>
            </a:r>
            <a:r>
              <a:rPr lang="en-IE" sz="8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en-IE" sz="800" dirty="0">
                <a:solidFill>
                  <a:srgbClr val="B5CEA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2016</a:t>
            </a:r>
            <a:endParaRPr lang="en-IE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IE" sz="8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   },</a:t>
            </a:r>
            <a:endParaRPr lang="en-IE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IE" sz="8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   {</a:t>
            </a:r>
            <a:endParaRPr lang="en-IE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IE" sz="8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       </a:t>
            </a:r>
            <a:r>
              <a:rPr lang="en-IE" sz="800" dirty="0">
                <a:solidFill>
                  <a:srgbClr val="9CDCF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"Q1_EARNINGS"</a:t>
            </a:r>
            <a:r>
              <a:rPr lang="en-IE" sz="8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en-IE" sz="800" dirty="0">
                <a:solidFill>
                  <a:srgbClr val="B5CEA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7825000000.0</a:t>
            </a:r>
            <a:r>
              <a:rPr lang="en-IE" sz="8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IE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IE" sz="8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       </a:t>
            </a:r>
            <a:r>
              <a:rPr lang="en-IE" sz="800" dirty="0">
                <a:solidFill>
                  <a:srgbClr val="9CDCF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"Q2_EARNINGS"</a:t>
            </a:r>
            <a:r>
              <a:rPr lang="en-IE" sz="8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en-IE" sz="800" dirty="0">
                <a:solidFill>
                  <a:srgbClr val="B5CEA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7825000000.0</a:t>
            </a:r>
            <a:r>
              <a:rPr lang="en-IE" sz="8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IE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IE" sz="8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       </a:t>
            </a:r>
            <a:r>
              <a:rPr lang="en-IE" sz="800" dirty="0">
                <a:solidFill>
                  <a:srgbClr val="9CDCF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"Q3_EARNINGS"</a:t>
            </a:r>
            <a:r>
              <a:rPr lang="en-IE" sz="8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en-IE" sz="800" dirty="0">
                <a:solidFill>
                  <a:srgbClr val="B5CEA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7825000000.0</a:t>
            </a:r>
            <a:r>
              <a:rPr lang="en-IE" sz="8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IE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IE" sz="8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       </a:t>
            </a:r>
            <a:r>
              <a:rPr lang="en-IE" sz="800" dirty="0">
                <a:solidFill>
                  <a:srgbClr val="9CDCF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"Q4_EARNINGS"</a:t>
            </a:r>
            <a:r>
              <a:rPr lang="en-IE" sz="8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en-IE" sz="800" dirty="0">
                <a:solidFill>
                  <a:srgbClr val="B5CEA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7825000000.0</a:t>
            </a:r>
            <a:r>
              <a:rPr lang="en-IE" sz="8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IE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IE" sz="8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       </a:t>
            </a:r>
            <a:r>
              <a:rPr lang="en-IE" sz="800" dirty="0">
                <a:solidFill>
                  <a:srgbClr val="9CDCF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"YEAR"</a:t>
            </a:r>
            <a:r>
              <a:rPr lang="en-IE" sz="8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en-IE" sz="800" dirty="0">
                <a:solidFill>
                  <a:srgbClr val="B5CEA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2015</a:t>
            </a:r>
            <a:endParaRPr lang="en-IE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IE" sz="8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   }</a:t>
            </a:r>
            <a:endParaRPr lang="en-IE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IE" sz="8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]</a:t>
            </a:r>
            <a:endParaRPr lang="en-IE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IE" sz="8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endParaRPr lang="en-IE" sz="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0751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8</a:t>
            </a:fld>
            <a:endParaRPr lang="en"/>
          </a:p>
        </p:txBody>
      </p:sp>
      <p:sp>
        <p:nvSpPr>
          <p:cNvPr id="4" name="TextBox 3"/>
          <p:cNvSpPr txBox="1"/>
          <p:nvPr/>
        </p:nvSpPr>
        <p:spPr>
          <a:xfrm>
            <a:off x="4832450" y="550011"/>
            <a:ext cx="3998675" cy="332398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>
              <a:lnSpc>
                <a:spcPts val="1425"/>
              </a:lnSpc>
            </a:pPr>
            <a:r>
              <a:rPr lang="en-IE" sz="9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endParaRPr lang="en-IE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425"/>
              </a:lnSpc>
            </a:pPr>
            <a:r>
              <a:rPr lang="en-IE" sz="9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</a:t>
            </a:r>
            <a:r>
              <a:rPr lang="en-IE" sz="900" dirty="0">
                <a:solidFill>
                  <a:srgbClr val="9CDCF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"DATA"</a:t>
            </a:r>
            <a:r>
              <a:rPr lang="en-IE" sz="9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: [</a:t>
            </a:r>
            <a:endParaRPr lang="en-IE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425"/>
              </a:lnSpc>
            </a:pPr>
            <a:r>
              <a:rPr lang="en-IE" sz="9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   {</a:t>
            </a:r>
            <a:endParaRPr lang="en-IE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425"/>
              </a:lnSpc>
            </a:pPr>
            <a:r>
              <a:rPr lang="en-IE" sz="9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       </a:t>
            </a:r>
            <a:r>
              <a:rPr lang="en-IE" sz="900" dirty="0">
                <a:solidFill>
                  <a:srgbClr val="9CDCF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"BUSINESS_TYPE"</a:t>
            </a:r>
            <a:r>
              <a:rPr lang="en-IE" sz="9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en-IE" sz="900" dirty="0">
                <a:solidFill>
                  <a:srgbClr val="CE917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"Manufacturing"</a:t>
            </a:r>
            <a:r>
              <a:rPr lang="en-IE" sz="9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IE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425"/>
              </a:lnSpc>
            </a:pPr>
            <a:r>
              <a:rPr lang="en-IE" sz="9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       </a:t>
            </a:r>
            <a:r>
              <a:rPr lang="en-IE" sz="900" dirty="0">
                <a:solidFill>
                  <a:srgbClr val="9CDCF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"COMPANY"</a:t>
            </a:r>
            <a:r>
              <a:rPr lang="en-IE" sz="9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en-IE" sz="900" dirty="0">
                <a:solidFill>
                  <a:srgbClr val="CE917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"Stark Industries"</a:t>
            </a:r>
            <a:r>
              <a:rPr lang="en-IE" sz="9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IE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425"/>
              </a:lnSpc>
            </a:pPr>
            <a:r>
              <a:rPr lang="en-IE" sz="9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       </a:t>
            </a:r>
            <a:r>
              <a:rPr lang="en-IE" sz="900" dirty="0">
                <a:solidFill>
                  <a:srgbClr val="9CDCF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"COMPANY_CEO"</a:t>
            </a:r>
            <a:r>
              <a:rPr lang="en-IE" sz="9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en-IE" sz="900" dirty="0">
                <a:solidFill>
                  <a:srgbClr val="CE917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"Pepper Potts"</a:t>
            </a:r>
            <a:r>
              <a:rPr lang="en-IE" sz="9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IE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425"/>
              </a:lnSpc>
            </a:pPr>
            <a:r>
              <a:rPr lang="en-IE" sz="9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       </a:t>
            </a:r>
            <a:r>
              <a:rPr lang="en-IE" sz="900" dirty="0">
                <a:solidFill>
                  <a:srgbClr val="9CDCF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"FINANCE"</a:t>
            </a:r>
            <a:r>
              <a:rPr lang="en-IE" sz="9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: […</a:t>
            </a:r>
            <a:endParaRPr lang="en-IE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425"/>
              </a:lnSpc>
            </a:pPr>
            <a:r>
              <a:rPr lang="en-IE" sz="9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       ]</a:t>
            </a:r>
            <a:endParaRPr lang="en-IE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425"/>
              </a:lnSpc>
            </a:pPr>
            <a:r>
              <a:rPr lang="en-IE" sz="9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   },</a:t>
            </a:r>
            <a:endParaRPr lang="en-IE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425"/>
              </a:lnSpc>
            </a:pPr>
            <a:r>
              <a:rPr lang="en-IE" sz="9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   {</a:t>
            </a:r>
            <a:endParaRPr lang="en-IE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425"/>
              </a:lnSpc>
            </a:pPr>
            <a:r>
              <a:rPr lang="en-IE" sz="9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       </a:t>
            </a:r>
            <a:r>
              <a:rPr lang="en-IE" sz="900" dirty="0">
                <a:solidFill>
                  <a:srgbClr val="9CDCF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"BUSINESS_TYPE"</a:t>
            </a:r>
            <a:r>
              <a:rPr lang="en-IE" sz="9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en-IE" sz="900" dirty="0">
                <a:solidFill>
                  <a:srgbClr val="CE917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"Multinational Conglomerate"</a:t>
            </a:r>
            <a:r>
              <a:rPr lang="en-IE" sz="9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IE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425"/>
              </a:lnSpc>
            </a:pPr>
            <a:r>
              <a:rPr lang="en-IE" sz="9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       </a:t>
            </a:r>
            <a:r>
              <a:rPr lang="en-IE" sz="900" dirty="0">
                <a:solidFill>
                  <a:srgbClr val="9CDCF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"COMPANY"</a:t>
            </a:r>
            <a:r>
              <a:rPr lang="en-IE" sz="9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en-IE" sz="900" dirty="0">
                <a:solidFill>
                  <a:srgbClr val="CE917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IE" sz="900" dirty="0" err="1">
                <a:solidFill>
                  <a:srgbClr val="CE917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WayneCorp</a:t>
            </a:r>
            <a:r>
              <a:rPr lang="en-IE" sz="900" dirty="0">
                <a:solidFill>
                  <a:srgbClr val="CE917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IE" sz="9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IE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425"/>
              </a:lnSpc>
            </a:pPr>
            <a:r>
              <a:rPr lang="en-IE" sz="9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       </a:t>
            </a:r>
            <a:r>
              <a:rPr lang="en-IE" sz="900" dirty="0">
                <a:solidFill>
                  <a:srgbClr val="9CDCF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"COMPANY_CEO"</a:t>
            </a:r>
            <a:r>
              <a:rPr lang="en-IE" sz="9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en-IE" sz="900" dirty="0">
                <a:solidFill>
                  <a:srgbClr val="CE917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"Bruce Wayne"</a:t>
            </a:r>
            <a:r>
              <a:rPr lang="en-IE" sz="9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IE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425"/>
              </a:lnSpc>
            </a:pPr>
            <a:r>
              <a:rPr lang="en-IE" sz="9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       </a:t>
            </a:r>
            <a:r>
              <a:rPr lang="en-IE" sz="900" dirty="0">
                <a:solidFill>
                  <a:srgbClr val="9CDCF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"FINANCE"</a:t>
            </a:r>
            <a:r>
              <a:rPr lang="en-IE" sz="9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: [ …</a:t>
            </a:r>
            <a:endParaRPr lang="en-IE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425"/>
              </a:lnSpc>
            </a:pPr>
            <a:r>
              <a:rPr lang="en-IE" sz="9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       ]</a:t>
            </a:r>
            <a:endParaRPr lang="en-IE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425"/>
              </a:lnSpc>
            </a:pPr>
            <a:r>
              <a:rPr lang="en-IE" sz="9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   }</a:t>
            </a:r>
            <a:endParaRPr lang="en-IE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425"/>
              </a:lnSpc>
            </a:pPr>
            <a:r>
              <a:rPr lang="en-IE" sz="9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]</a:t>
            </a:r>
            <a:endParaRPr lang="en-IE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425"/>
              </a:lnSpc>
            </a:pPr>
            <a:r>
              <a:rPr lang="en-IE" sz="9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endParaRPr lang="en-IE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0425" y="184251"/>
            <a:ext cx="3429000" cy="489364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IE" sz="9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endParaRPr lang="en-IE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IE" sz="9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</a:t>
            </a:r>
            <a:r>
              <a:rPr lang="en-IE" sz="900" dirty="0">
                <a:solidFill>
                  <a:srgbClr val="9CDCF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"BUSINESS_TYPE"</a:t>
            </a:r>
            <a:r>
              <a:rPr lang="en-IE" sz="9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en-IE" sz="900" dirty="0">
                <a:solidFill>
                  <a:srgbClr val="CE917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"Manufacturing"</a:t>
            </a:r>
            <a:r>
              <a:rPr lang="en-IE" sz="9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IE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IE" sz="9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</a:t>
            </a:r>
            <a:r>
              <a:rPr lang="en-IE" sz="900" dirty="0">
                <a:solidFill>
                  <a:srgbClr val="9CDCF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"COMPANY"</a:t>
            </a:r>
            <a:r>
              <a:rPr lang="en-IE" sz="9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en-IE" sz="900" dirty="0">
                <a:solidFill>
                  <a:srgbClr val="CE917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"Stark Industries"</a:t>
            </a:r>
            <a:r>
              <a:rPr lang="en-IE" sz="9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IE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IE" sz="9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</a:t>
            </a:r>
            <a:r>
              <a:rPr lang="en-IE" sz="900" dirty="0">
                <a:solidFill>
                  <a:srgbClr val="9CDCF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"COMPANY_CEO"</a:t>
            </a:r>
            <a:r>
              <a:rPr lang="en-IE" sz="9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en-IE" sz="900" dirty="0">
                <a:solidFill>
                  <a:srgbClr val="CE917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"Pepper Potts"</a:t>
            </a:r>
            <a:r>
              <a:rPr lang="en-IE" sz="9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IE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IE" sz="9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</a:t>
            </a:r>
            <a:r>
              <a:rPr lang="en-IE" sz="900" dirty="0">
                <a:solidFill>
                  <a:srgbClr val="9CDCF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"FINANCE"</a:t>
            </a:r>
            <a:r>
              <a:rPr lang="en-IE" sz="9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: [</a:t>
            </a:r>
            <a:endParaRPr lang="en-IE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IE" sz="9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   {</a:t>
            </a:r>
            <a:endParaRPr lang="en-IE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IE" sz="9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       </a:t>
            </a:r>
            <a:r>
              <a:rPr lang="en-IE" sz="900" dirty="0">
                <a:solidFill>
                  <a:srgbClr val="9CDCF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"Q1_EARNINGS"</a:t>
            </a:r>
            <a:r>
              <a:rPr lang="en-IE" sz="9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en-IE" sz="900" dirty="0">
                <a:solidFill>
                  <a:srgbClr val="B5CEA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7825000000.0</a:t>
            </a:r>
            <a:r>
              <a:rPr lang="en-IE" sz="9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IE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IE" sz="9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       </a:t>
            </a:r>
            <a:r>
              <a:rPr lang="en-IE" sz="900" dirty="0">
                <a:solidFill>
                  <a:srgbClr val="9CDCF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"Q2_EARNINGS"</a:t>
            </a:r>
            <a:r>
              <a:rPr lang="en-IE" sz="9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en-IE" sz="900" dirty="0">
                <a:solidFill>
                  <a:srgbClr val="B5CEA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7825000000.0</a:t>
            </a:r>
            <a:r>
              <a:rPr lang="en-IE" sz="9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IE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IE" sz="9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       </a:t>
            </a:r>
            <a:r>
              <a:rPr lang="en-IE" sz="900" dirty="0">
                <a:solidFill>
                  <a:srgbClr val="9CDCF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"Q3_EARNINGS"</a:t>
            </a:r>
            <a:r>
              <a:rPr lang="en-IE" sz="9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en-IE" sz="900" dirty="0">
                <a:solidFill>
                  <a:srgbClr val="B5CEA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7825000000.0</a:t>
            </a:r>
            <a:r>
              <a:rPr lang="en-IE" sz="9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IE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IE" sz="9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       </a:t>
            </a:r>
            <a:r>
              <a:rPr lang="en-IE" sz="900" dirty="0">
                <a:solidFill>
                  <a:srgbClr val="9CDCF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"Q4_EARNINGS"</a:t>
            </a:r>
            <a:r>
              <a:rPr lang="en-IE" sz="9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en-IE" sz="900" dirty="0">
                <a:solidFill>
                  <a:srgbClr val="B5CEA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7825000000.0</a:t>
            </a:r>
            <a:r>
              <a:rPr lang="en-IE" sz="9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IE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IE" sz="9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       </a:t>
            </a:r>
            <a:r>
              <a:rPr lang="en-IE" sz="900" dirty="0">
                <a:solidFill>
                  <a:srgbClr val="9CDCF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"YEAR"</a:t>
            </a:r>
            <a:r>
              <a:rPr lang="en-IE" sz="9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en-IE" sz="900" dirty="0">
                <a:solidFill>
                  <a:srgbClr val="B5CEA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2018</a:t>
            </a:r>
            <a:endParaRPr lang="en-IE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IE" sz="9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   },</a:t>
            </a:r>
            <a:endParaRPr lang="en-IE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IE" sz="9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   {</a:t>
            </a:r>
            <a:endParaRPr lang="en-IE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IE" sz="9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       </a:t>
            </a:r>
            <a:r>
              <a:rPr lang="en-IE" sz="900" dirty="0">
                <a:solidFill>
                  <a:srgbClr val="9CDCF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"Q1_EARNINGS"</a:t>
            </a:r>
            <a:r>
              <a:rPr lang="en-IE" sz="9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en-IE" sz="900" dirty="0">
                <a:solidFill>
                  <a:srgbClr val="B5CEA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7825000000.0</a:t>
            </a:r>
            <a:r>
              <a:rPr lang="en-IE" sz="9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IE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IE" sz="9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       </a:t>
            </a:r>
            <a:r>
              <a:rPr lang="en-IE" sz="900" dirty="0">
                <a:solidFill>
                  <a:srgbClr val="9CDCF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"Q2_EARNINGS"</a:t>
            </a:r>
            <a:r>
              <a:rPr lang="en-IE" sz="9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en-IE" sz="900" dirty="0">
                <a:solidFill>
                  <a:srgbClr val="B5CEA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7825000000.0</a:t>
            </a:r>
            <a:r>
              <a:rPr lang="en-IE" sz="9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IE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IE" sz="9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       </a:t>
            </a:r>
            <a:r>
              <a:rPr lang="en-IE" sz="900" dirty="0">
                <a:solidFill>
                  <a:srgbClr val="9CDCF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"Q3_EARNINGS"</a:t>
            </a:r>
            <a:r>
              <a:rPr lang="en-IE" sz="9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en-IE" sz="900" dirty="0">
                <a:solidFill>
                  <a:srgbClr val="B5CEA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7825000000.0</a:t>
            </a:r>
            <a:r>
              <a:rPr lang="en-IE" sz="9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IE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IE" sz="9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       </a:t>
            </a:r>
            <a:r>
              <a:rPr lang="en-IE" sz="900" dirty="0">
                <a:solidFill>
                  <a:srgbClr val="9CDCF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"Q4_EARNINGS"</a:t>
            </a:r>
            <a:r>
              <a:rPr lang="en-IE" sz="9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en-IE" sz="900" dirty="0">
                <a:solidFill>
                  <a:srgbClr val="B5CEA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7825000000.0</a:t>
            </a:r>
            <a:r>
              <a:rPr lang="en-IE" sz="9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IE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IE" sz="9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       </a:t>
            </a:r>
            <a:r>
              <a:rPr lang="en-IE" sz="900" dirty="0">
                <a:solidFill>
                  <a:srgbClr val="9CDCF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"YEAR"</a:t>
            </a:r>
            <a:r>
              <a:rPr lang="en-IE" sz="9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en-IE" sz="900" dirty="0">
                <a:solidFill>
                  <a:srgbClr val="B5CEA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2017</a:t>
            </a:r>
            <a:endParaRPr lang="en-IE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IE" sz="9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   },</a:t>
            </a:r>
            <a:endParaRPr lang="en-IE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IE" sz="9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   {</a:t>
            </a:r>
            <a:endParaRPr lang="en-IE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IE" sz="9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       </a:t>
            </a:r>
            <a:r>
              <a:rPr lang="en-IE" sz="900" dirty="0">
                <a:solidFill>
                  <a:srgbClr val="9CDCF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"Q1_EARNINGS"</a:t>
            </a:r>
            <a:r>
              <a:rPr lang="en-IE" sz="9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en-IE" sz="900" dirty="0">
                <a:solidFill>
                  <a:srgbClr val="B5CEA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7825000000.0</a:t>
            </a:r>
            <a:r>
              <a:rPr lang="en-IE" sz="9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IE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IE" sz="9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       </a:t>
            </a:r>
            <a:r>
              <a:rPr lang="en-IE" sz="900" dirty="0">
                <a:solidFill>
                  <a:srgbClr val="9CDCF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"Q2_EARNINGS"</a:t>
            </a:r>
            <a:r>
              <a:rPr lang="en-IE" sz="9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en-IE" sz="900" dirty="0">
                <a:solidFill>
                  <a:srgbClr val="B5CEA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7825000000.0</a:t>
            </a:r>
            <a:r>
              <a:rPr lang="en-IE" sz="9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IE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IE" sz="9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       </a:t>
            </a:r>
            <a:r>
              <a:rPr lang="en-IE" sz="900" dirty="0">
                <a:solidFill>
                  <a:srgbClr val="9CDCF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"Q3_EARNINGS"</a:t>
            </a:r>
            <a:r>
              <a:rPr lang="en-IE" sz="9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en-IE" sz="900" dirty="0">
                <a:solidFill>
                  <a:srgbClr val="B5CEA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7825000000.0</a:t>
            </a:r>
            <a:r>
              <a:rPr lang="en-IE" sz="9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IE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IE" sz="9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       </a:t>
            </a:r>
            <a:r>
              <a:rPr lang="en-IE" sz="900" dirty="0">
                <a:solidFill>
                  <a:srgbClr val="9CDCF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"Q4_EARNINGS"</a:t>
            </a:r>
            <a:r>
              <a:rPr lang="en-IE" sz="9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en-IE" sz="900" dirty="0">
                <a:solidFill>
                  <a:srgbClr val="B5CEA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7825000000.0</a:t>
            </a:r>
            <a:r>
              <a:rPr lang="en-IE" sz="9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IE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IE" sz="9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       </a:t>
            </a:r>
            <a:r>
              <a:rPr lang="en-IE" sz="900" dirty="0">
                <a:solidFill>
                  <a:srgbClr val="9CDCF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"YEAR"</a:t>
            </a:r>
            <a:r>
              <a:rPr lang="en-IE" sz="9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en-IE" sz="900" dirty="0">
                <a:solidFill>
                  <a:srgbClr val="B5CEA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2016</a:t>
            </a:r>
            <a:endParaRPr lang="en-IE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IE" sz="9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   },</a:t>
            </a:r>
            <a:endParaRPr lang="en-IE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IE" sz="9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   {</a:t>
            </a:r>
            <a:endParaRPr lang="en-IE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IE" sz="9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       </a:t>
            </a:r>
            <a:r>
              <a:rPr lang="en-IE" sz="900" dirty="0">
                <a:solidFill>
                  <a:srgbClr val="9CDCF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"Q1_EARNINGS"</a:t>
            </a:r>
            <a:r>
              <a:rPr lang="en-IE" sz="9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en-IE" sz="900" dirty="0">
                <a:solidFill>
                  <a:srgbClr val="B5CEA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7825000000.0</a:t>
            </a:r>
            <a:r>
              <a:rPr lang="en-IE" sz="9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IE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IE" sz="9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       </a:t>
            </a:r>
            <a:r>
              <a:rPr lang="en-IE" sz="900" dirty="0">
                <a:solidFill>
                  <a:srgbClr val="9CDCF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"Q2_EARNINGS"</a:t>
            </a:r>
            <a:r>
              <a:rPr lang="en-IE" sz="9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en-IE" sz="900" dirty="0">
                <a:solidFill>
                  <a:srgbClr val="B5CEA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7825000000.0</a:t>
            </a:r>
            <a:r>
              <a:rPr lang="en-IE" sz="9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IE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IE" sz="9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       </a:t>
            </a:r>
            <a:r>
              <a:rPr lang="en-IE" sz="900" dirty="0">
                <a:solidFill>
                  <a:srgbClr val="9CDCF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"Q3_EARNINGS"</a:t>
            </a:r>
            <a:r>
              <a:rPr lang="en-IE" sz="9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en-IE" sz="900" dirty="0">
                <a:solidFill>
                  <a:srgbClr val="B5CEA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7825000000.0</a:t>
            </a:r>
            <a:r>
              <a:rPr lang="en-IE" sz="9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IE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IE" sz="9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       </a:t>
            </a:r>
            <a:r>
              <a:rPr lang="en-IE" sz="900" dirty="0">
                <a:solidFill>
                  <a:srgbClr val="9CDCF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"Q4_EARNINGS"</a:t>
            </a:r>
            <a:r>
              <a:rPr lang="en-IE" sz="9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en-IE" sz="900" dirty="0">
                <a:solidFill>
                  <a:srgbClr val="B5CEA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7825000000.0</a:t>
            </a:r>
            <a:r>
              <a:rPr lang="en-IE" sz="9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IE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IE" sz="9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       </a:t>
            </a:r>
            <a:r>
              <a:rPr lang="en-IE" sz="900" dirty="0">
                <a:solidFill>
                  <a:srgbClr val="9CDCF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"YEAR"</a:t>
            </a:r>
            <a:r>
              <a:rPr lang="en-IE" sz="9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en-IE" sz="900" dirty="0">
                <a:solidFill>
                  <a:srgbClr val="B5CEA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2015</a:t>
            </a:r>
            <a:endParaRPr lang="en-IE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IE" sz="9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   }</a:t>
            </a:r>
            <a:endParaRPr lang="en-IE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IE" sz="9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]</a:t>
            </a:r>
            <a:endParaRPr lang="en-IE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IE" sz="900" dirty="0">
                <a:solidFill>
                  <a:srgbClr val="D4D4D4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endParaRPr lang="en-IE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ight Arrow 2"/>
          <p:cNvSpPr/>
          <p:nvPr/>
        </p:nvSpPr>
        <p:spPr>
          <a:xfrm rot="753527">
            <a:off x="2925831" y="814126"/>
            <a:ext cx="2688358" cy="369651"/>
          </a:xfrm>
          <a:prstGeom prst="rightArrow">
            <a:avLst>
              <a:gd name="adj1" fmla="val 54471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517861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How I feel</a:t>
            </a:r>
            <a:endParaRPr lang="en-I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9</a:t>
            </a:fld>
            <a:endParaRPr lang="en"/>
          </a:p>
        </p:txBody>
      </p:sp>
      <p:pic>
        <p:nvPicPr>
          <p:cNvPr id="1028" name="Picture 4" descr="Image result for beautiful mind zach me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428750"/>
            <a:ext cx="533400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1549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Quince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2606</TotalTime>
  <Words>891</Words>
  <Application>Microsoft Office PowerPoint</Application>
  <PresentationFormat>On-screen Show (16:9)</PresentationFormat>
  <Paragraphs>772</Paragraphs>
  <Slides>47</Slides>
  <Notes>47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6" baseType="lpstr">
      <vt:lpstr>Arial</vt:lpstr>
      <vt:lpstr>Calibri</vt:lpstr>
      <vt:lpstr>Consolas</vt:lpstr>
      <vt:lpstr>Oswald</vt:lpstr>
      <vt:lpstr>Segoe UI</vt:lpstr>
      <vt:lpstr>Source Sans Pro</vt:lpstr>
      <vt:lpstr>Times New Roman</vt:lpstr>
      <vt:lpstr>Wingdings</vt:lpstr>
      <vt:lpstr>Quince template</vt:lpstr>
      <vt:lpstr>Adding data visualization  to your Flask app with React Victory charts</vt:lpstr>
      <vt:lpstr>Allyn Hunt</vt:lpstr>
      <vt:lpstr>Previous work</vt:lpstr>
      <vt:lpstr>Flask application</vt:lpstr>
      <vt:lpstr>Technology stack:</vt:lpstr>
      <vt:lpstr>Web applications are fun!</vt:lpstr>
      <vt:lpstr>Displaying data can be tough</vt:lpstr>
      <vt:lpstr>PowerPoint Presentation</vt:lpstr>
      <vt:lpstr>How I feel</vt:lpstr>
      <vt:lpstr>What my boss sees</vt:lpstr>
      <vt:lpstr>PowerPoint Presentation</vt:lpstr>
      <vt:lpstr>Add Finance item to database</vt:lpstr>
      <vt:lpstr>Add Company item to database</vt:lpstr>
      <vt:lpstr>Viewing our SQL data</vt:lpstr>
      <vt:lpstr>Create relationships</vt:lpstr>
      <vt:lpstr>Flask Blueprints</vt:lpstr>
      <vt:lpstr>Creating an API endpoint to send JSON data.</vt:lpstr>
      <vt:lpstr>Testing the endpoint:</vt:lpstr>
      <vt:lpstr>What have we done so far?</vt:lpstr>
      <vt:lpstr>Adding a React frontend</vt:lpstr>
      <vt:lpstr>Why do we need JavaScript?</vt:lpstr>
      <vt:lpstr>Inportant files</vt:lpstr>
      <vt:lpstr>Webpack</vt:lpstr>
      <vt:lpstr>Setting up Web Pack</vt:lpstr>
      <vt:lpstr>Babel</vt:lpstr>
      <vt:lpstr>Setting up Babel</vt:lpstr>
      <vt:lpstr>Installing React and Victory</vt:lpstr>
      <vt:lpstr>Setting up Webpack scripts</vt:lpstr>
      <vt:lpstr>PowerPoint Presentation</vt:lpstr>
      <vt:lpstr>PowerPoint Presentation</vt:lpstr>
      <vt:lpstr>React – Hello, World!</vt:lpstr>
      <vt:lpstr>Adding React to your Flask app</vt:lpstr>
      <vt:lpstr>Viewing your React app</vt:lpstr>
      <vt:lpstr>Fetching API data from your React frontend</vt:lpstr>
      <vt:lpstr>URL parameters</vt:lpstr>
      <vt:lpstr>What have we done so far?</vt:lpstr>
      <vt:lpstr>Victory Charts</vt:lpstr>
      <vt:lpstr>VICTORY CHARTS Formidable Labs</vt:lpstr>
      <vt:lpstr>Chart </vt:lpstr>
      <vt:lpstr>VictoryBar</vt:lpstr>
      <vt:lpstr>Victory Chart</vt:lpstr>
      <vt:lpstr>Some style</vt:lpstr>
      <vt:lpstr>VictoryBoxPlot example</vt:lpstr>
      <vt:lpstr>What have we done so far?</vt:lpstr>
      <vt:lpstr>Secure your API</vt:lpstr>
      <vt:lpstr>Making secure API requests</vt:lpstr>
      <vt:lpstr>THANKS!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Hunt, Allyn S</dc:creator>
  <cp:keywords>CTPClassification=CTP_NT</cp:keywords>
  <cp:lastModifiedBy>Hunt, Allyn S</cp:lastModifiedBy>
  <cp:revision>219</cp:revision>
  <dcterms:modified xsi:type="dcterms:W3CDTF">2019-10-18T12:23:53Z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2c365af2-a98a-4a69-99ae-c7000f308bd6</vt:lpwstr>
  </property>
  <property fmtid="{D5CDD505-2E9C-101B-9397-08002B2CF9AE}" pid="3" name="CTP_TimeStamp">
    <vt:lpwstr>2019-10-18 12:23:53Z</vt:lpwstr>
  </property>
  <property fmtid="{D5CDD505-2E9C-101B-9397-08002B2CF9AE}" pid="4" name="CTP_BU">
    <vt:lpwstr>NA</vt:lpwstr>
  </property>
  <property fmtid="{D5CDD505-2E9C-101B-9397-08002B2CF9AE}" pid="5" name="CTP_IDSID">
    <vt:lpwstr>NA</vt:lpwstr>
  </property>
  <property fmtid="{D5CDD505-2E9C-101B-9397-08002B2CF9AE}" pid="6" name="CTP_WWID">
    <vt:lpwstr>NA</vt:lpwstr>
  </property>
  <property fmtid="{D5CDD505-2E9C-101B-9397-08002B2CF9AE}" pid="7" name="CTPClassification">
    <vt:lpwstr>CTP_NT</vt:lpwstr>
  </property>
</Properties>
</file>